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6" r:id="rId9"/>
    <p:sldId id="267" r:id="rId10"/>
    <p:sldId id="268" r:id="rId11"/>
    <p:sldId id="264" r:id="rId12"/>
    <p:sldId id="26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432" y="12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AA478-80F7-4FBA-8A9C-DC7285418AC3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B27CA-D2A7-4214-BE2E-635C9E3FB6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8714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AA478-80F7-4FBA-8A9C-DC7285418AC3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B27CA-D2A7-4214-BE2E-635C9E3FB6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378849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AA478-80F7-4FBA-8A9C-DC7285418AC3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B27CA-D2A7-4214-BE2E-635C9E3FB6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51049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AA478-80F7-4FBA-8A9C-DC7285418AC3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B27CA-D2A7-4214-BE2E-635C9E3FB6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06307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AA478-80F7-4FBA-8A9C-DC7285418AC3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B27CA-D2A7-4214-BE2E-635C9E3FB6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66932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AA478-80F7-4FBA-8A9C-DC7285418AC3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B27CA-D2A7-4214-BE2E-635C9E3FB6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845429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AA478-80F7-4FBA-8A9C-DC7285418AC3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B27CA-D2A7-4214-BE2E-635C9E3FB6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277977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AA478-80F7-4FBA-8A9C-DC7285418AC3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B27CA-D2A7-4214-BE2E-635C9E3FB6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79509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AA478-80F7-4FBA-8A9C-DC7285418AC3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B27CA-D2A7-4214-BE2E-635C9E3FB6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60600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AA478-80F7-4FBA-8A9C-DC7285418AC3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B27CA-D2A7-4214-BE2E-635C9E3FB6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896427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AA478-80F7-4FBA-8A9C-DC7285418AC3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B27CA-D2A7-4214-BE2E-635C9E3FB6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13572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DAA478-80F7-4FBA-8A9C-DC7285418AC3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2B27CA-D2A7-4214-BE2E-635C9E3FB6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43732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51644" y="508518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08744" y="4040704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VY_32_INOVACE_05-47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3131840" y="764704"/>
            <a:ext cx="25048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Termika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50447814"/>
              </p:ext>
            </p:extLst>
          </p:nvPr>
        </p:nvGraphicFramePr>
        <p:xfrm>
          <a:off x="1404946" y="1844824"/>
          <a:ext cx="6208395" cy="1920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VIII. r.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Vzdělávací oblast: 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Člověk</a:t>
                      </a:r>
                      <a:r>
                        <a:rPr lang="cs-CZ" sz="1400" kern="50" baseline="0" dirty="0" smtClean="0">
                          <a:effectLst/>
                        </a:rPr>
                        <a:t> a příroda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Vzdělávací obor: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Fyzika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Tematický okruh: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Termika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Téma: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b="1" kern="50" dirty="0" smtClean="0">
                          <a:effectLst/>
                        </a:rPr>
                        <a:t>Skupenství látek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 - </a:t>
                      </a:r>
                      <a:r>
                        <a:rPr lang="cs-CZ" sz="1400" b="1" kern="50" dirty="0" smtClean="0">
                          <a:effectLst/>
                        </a:rPr>
                        <a:t>tání a tuhnutí</a:t>
                      </a:r>
                      <a:endParaRPr lang="cs-CZ" sz="1200" b="1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Jaroslava Vondráčková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Vytvořeno dne: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 </a:t>
                      </a:r>
                      <a:r>
                        <a:rPr lang="cs-CZ" sz="1400" kern="50" smtClean="0">
                          <a:effectLst/>
                        </a:rPr>
                        <a:t>8.6.2011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baseline="0" dirty="0" smtClean="0">
                          <a:effectLst/>
                        </a:rPr>
                        <a:t>Na základě vlastností molekul jsou vysvětlena skupenství látek.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70779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ln>
            <a:solidFill>
              <a:srgbClr val="00B0F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Skupenství látek</a:t>
            </a:r>
            <a:endParaRPr lang="cs-CZ" sz="2400" b="1" dirty="0"/>
          </a:p>
        </p:txBody>
      </p:sp>
      <p:pic>
        <p:nvPicPr>
          <p:cNvPr id="1026" name="Picture 2" descr="C:\Documents and Settings\Jaroslava\Local Settings\Temporary Internet Files\Content.IE5\P19YNWIN\MP900406905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2852936"/>
            <a:ext cx="1656184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Jaroslava\Local Settings\Temporary Internet Files\Content.IE5\P19YNWIN\MP90040140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509120"/>
            <a:ext cx="2232248" cy="1920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Jaroslava\Local Settings\Temporary Internet Files\Content.IE5\Y4L107MR\MC90019645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70035" y="1988840"/>
            <a:ext cx="2538822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971600" y="5069318"/>
            <a:ext cx="5148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led</a:t>
            </a:r>
            <a:endParaRPr lang="cs-CZ" sz="2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228184" y="6093296"/>
            <a:ext cx="7064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voda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8028384" y="3820398"/>
            <a:ext cx="6615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pára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xmlns="" val="17880915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00B0F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Druhy skupenství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00B0F0"/>
            </a:solidFill>
          </a:ln>
        </p:spPr>
        <p:txBody>
          <a:bodyPr>
            <a:normAutofit/>
          </a:bodyPr>
          <a:lstStyle/>
          <a:p>
            <a:endParaRPr lang="cs-CZ" sz="2000" dirty="0" smtClean="0"/>
          </a:p>
          <a:p>
            <a:r>
              <a:rPr lang="cs-CZ" sz="2000" b="1" dirty="0" smtClean="0"/>
              <a:t>Skupenstvím nazýváme stav látky, který je určen především uspořádáním jejích atomů.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Rozeznáváme</a:t>
            </a:r>
            <a:r>
              <a:rPr lang="cs-CZ" sz="2000" dirty="0" smtClean="0"/>
              <a:t> </a:t>
            </a:r>
            <a:r>
              <a:rPr lang="cs-CZ" sz="2000" b="1" dirty="0" smtClean="0">
                <a:solidFill>
                  <a:srgbClr val="FF0000"/>
                </a:solidFill>
              </a:rPr>
              <a:t>skupenství pevné</a:t>
            </a:r>
            <a:r>
              <a:rPr lang="cs-CZ" sz="2000" dirty="0" smtClean="0">
                <a:solidFill>
                  <a:srgbClr val="FF0000"/>
                </a:solidFill>
              </a:rPr>
              <a:t>, </a:t>
            </a:r>
            <a:r>
              <a:rPr lang="cs-CZ" sz="2000" b="1" dirty="0" smtClean="0">
                <a:solidFill>
                  <a:srgbClr val="FF0000"/>
                </a:solidFill>
              </a:rPr>
              <a:t>kapalné</a:t>
            </a:r>
            <a:r>
              <a:rPr lang="cs-CZ" sz="2000" dirty="0" smtClean="0">
                <a:solidFill>
                  <a:srgbClr val="FF0000"/>
                </a:solidFill>
              </a:rPr>
              <a:t>, </a:t>
            </a:r>
            <a:r>
              <a:rPr lang="cs-CZ" sz="2000" b="1" dirty="0" smtClean="0">
                <a:solidFill>
                  <a:srgbClr val="FF0000"/>
                </a:solidFill>
              </a:rPr>
              <a:t>plynné a plazma.</a:t>
            </a:r>
          </a:p>
          <a:p>
            <a:endParaRPr lang="cs-CZ" sz="2000" dirty="0" smtClean="0"/>
          </a:p>
          <a:p>
            <a:endParaRPr lang="cs-CZ" sz="2000" b="1" dirty="0" smtClean="0"/>
          </a:p>
          <a:p>
            <a:r>
              <a:rPr lang="cs-CZ" sz="2000" b="1" dirty="0" smtClean="0"/>
              <a:t>Se změnami skupenství se mění i vlastnosti látek.</a:t>
            </a:r>
          </a:p>
          <a:p>
            <a:endParaRPr lang="cs-CZ" sz="2000" dirty="0" smtClean="0"/>
          </a:p>
          <a:p>
            <a:endParaRPr lang="cs-CZ" sz="2000" b="1" dirty="0" smtClean="0"/>
          </a:p>
          <a:p>
            <a:r>
              <a:rPr lang="cs-CZ" sz="2000" b="1" dirty="0" smtClean="0"/>
              <a:t>To,  v jakém skupenství se látka nachází, závisí především na její </a:t>
            </a:r>
            <a:r>
              <a:rPr lang="cs-CZ" sz="2000" b="1" dirty="0" smtClean="0">
                <a:solidFill>
                  <a:srgbClr val="C00000"/>
                </a:solidFill>
              </a:rPr>
              <a:t>teplotě </a:t>
            </a:r>
            <a:r>
              <a:rPr lang="cs-CZ" sz="2000" dirty="0" smtClean="0">
                <a:solidFill>
                  <a:srgbClr val="FF0000"/>
                </a:solidFill>
              </a:rPr>
              <a:t/>
            </a:r>
            <a:br>
              <a:rPr lang="cs-CZ" sz="2000" dirty="0" smtClean="0">
                <a:solidFill>
                  <a:srgbClr val="FF0000"/>
                </a:solidFill>
              </a:rPr>
            </a:br>
            <a:r>
              <a:rPr lang="cs-CZ" sz="2000" b="1" dirty="0" smtClean="0"/>
              <a:t>a</a:t>
            </a:r>
            <a:r>
              <a:rPr lang="cs-CZ" sz="2000" dirty="0" smtClean="0"/>
              <a:t> </a:t>
            </a:r>
            <a:r>
              <a:rPr lang="cs-CZ" sz="2000" b="1" dirty="0" smtClean="0">
                <a:solidFill>
                  <a:srgbClr val="006600"/>
                </a:solidFill>
              </a:rPr>
              <a:t>tlaku.</a:t>
            </a:r>
            <a:endParaRPr lang="cs-CZ" sz="2000" b="1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29591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00B0F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Skupenství pevné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00B0F0"/>
            </a:solidFill>
          </a:ln>
        </p:spPr>
        <p:txBody>
          <a:bodyPr>
            <a:normAutofit/>
          </a:bodyPr>
          <a:lstStyle/>
          <a:p>
            <a:endParaRPr lang="cs-CZ" sz="2000" dirty="0" smtClean="0"/>
          </a:p>
          <a:p>
            <a:r>
              <a:rPr lang="cs-CZ" sz="2000" b="1" dirty="0" smtClean="0"/>
              <a:t>Síly, kterými na sebe molekuly v pevné látce působí, jsou tak velké, že pevná tělesa </a:t>
            </a:r>
            <a:r>
              <a:rPr lang="cs-CZ" sz="2000" b="1" dirty="0" smtClean="0">
                <a:solidFill>
                  <a:srgbClr val="C00000"/>
                </a:solidFill>
              </a:rPr>
              <a:t>nemění snadno svůj tvar ani objem</a:t>
            </a:r>
            <a:r>
              <a:rPr lang="cs-CZ" sz="2000" dirty="0" smtClean="0">
                <a:solidFill>
                  <a:srgbClr val="C00000"/>
                </a:solidFill>
              </a:rPr>
              <a:t>.</a:t>
            </a:r>
          </a:p>
          <a:p>
            <a:endParaRPr lang="cs-CZ" sz="2000" dirty="0" smtClean="0"/>
          </a:p>
          <a:p>
            <a:r>
              <a:rPr lang="cs-CZ" sz="2000" b="1" dirty="0" smtClean="0"/>
              <a:t>Molekuly jsou trvale vázány v uspořádání, které bývá často pravidelné.</a:t>
            </a:r>
            <a:br>
              <a:rPr lang="cs-CZ" sz="2000" b="1" dirty="0" smtClean="0"/>
            </a:br>
            <a:r>
              <a:rPr lang="cs-CZ" sz="2000" b="1" dirty="0" smtClean="0"/>
              <a:t>Jsou to látky </a:t>
            </a:r>
            <a:r>
              <a:rPr lang="cs-CZ" sz="2000" b="1" dirty="0" smtClean="0">
                <a:solidFill>
                  <a:srgbClr val="C00000"/>
                </a:solidFill>
              </a:rPr>
              <a:t>krystalické. </a:t>
            </a:r>
            <a:r>
              <a:rPr lang="cs-CZ" sz="2000" b="1" dirty="0" smtClean="0"/>
              <a:t>Patří k nim kovy, kuchyňská sůl, …..</a:t>
            </a:r>
          </a:p>
          <a:p>
            <a:endParaRPr lang="cs-CZ" sz="2000" dirty="0" smtClean="0"/>
          </a:p>
          <a:p>
            <a:r>
              <a:rPr lang="cs-CZ" sz="2000" b="1" dirty="0" smtClean="0"/>
              <a:t>Značně porušenou pravidelnost krystalické struktury mají látky </a:t>
            </a:r>
            <a:r>
              <a:rPr lang="cs-CZ" sz="2000" b="1" dirty="0" smtClean="0">
                <a:solidFill>
                  <a:srgbClr val="C00000"/>
                </a:solidFill>
              </a:rPr>
              <a:t>amorfní.</a:t>
            </a:r>
            <a:br>
              <a:rPr lang="cs-CZ" sz="2000" b="1" dirty="0" smtClean="0">
                <a:solidFill>
                  <a:srgbClr val="C00000"/>
                </a:solidFill>
              </a:rPr>
            </a:br>
            <a:r>
              <a:rPr lang="cs-CZ" sz="2000" b="1" dirty="0" smtClean="0"/>
              <a:t>Patří k nim asfalt, plasty, sklo, parafín, ……..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I v</a:t>
            </a:r>
            <a:r>
              <a:rPr lang="cs-CZ" sz="2000" dirty="0" smtClean="0"/>
              <a:t> </a:t>
            </a:r>
            <a:r>
              <a:rPr lang="cs-CZ" sz="2000" b="1" dirty="0" smtClean="0">
                <a:solidFill>
                  <a:srgbClr val="C00000"/>
                </a:solidFill>
              </a:rPr>
              <a:t>pevné</a:t>
            </a:r>
            <a:r>
              <a:rPr lang="cs-CZ" sz="2000" dirty="0" smtClean="0"/>
              <a:t> </a:t>
            </a:r>
            <a:r>
              <a:rPr lang="cs-CZ" sz="2000" b="1" dirty="0" smtClean="0"/>
              <a:t>látce se však </a:t>
            </a:r>
            <a:r>
              <a:rPr lang="cs-CZ" sz="2000" b="1" dirty="0" smtClean="0">
                <a:solidFill>
                  <a:srgbClr val="C00000"/>
                </a:solidFill>
              </a:rPr>
              <a:t>molekuly</a:t>
            </a:r>
            <a:r>
              <a:rPr lang="cs-CZ" sz="2000" dirty="0" smtClean="0"/>
              <a:t> </a:t>
            </a:r>
            <a:r>
              <a:rPr lang="cs-CZ" sz="2000" b="1" dirty="0" smtClean="0"/>
              <a:t>pohybují –</a:t>
            </a:r>
            <a:r>
              <a:rPr lang="cs-CZ" sz="2000" dirty="0" smtClean="0"/>
              <a:t> </a:t>
            </a:r>
            <a:r>
              <a:rPr lang="cs-CZ" sz="2000" b="1" dirty="0" smtClean="0">
                <a:solidFill>
                  <a:srgbClr val="C00000"/>
                </a:solidFill>
              </a:rPr>
              <a:t>kmitají.</a:t>
            </a:r>
            <a:endParaRPr lang="cs-CZ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29503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  <a:ln>
            <a:solidFill>
              <a:srgbClr val="00B0F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Skupenství kapalné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00B0F0"/>
            </a:solidFill>
          </a:ln>
        </p:spPr>
        <p:txBody>
          <a:bodyPr>
            <a:normAutofit/>
          </a:bodyPr>
          <a:lstStyle/>
          <a:p>
            <a:endParaRPr lang="cs-CZ" sz="2000" dirty="0" smtClean="0"/>
          </a:p>
          <a:p>
            <a:r>
              <a:rPr lang="cs-CZ" sz="2000" b="1" dirty="0" smtClean="0"/>
              <a:t>Síly mezi molekulami kapalin jsou </a:t>
            </a:r>
            <a:r>
              <a:rPr lang="cs-CZ" sz="2000" b="1" dirty="0" smtClean="0">
                <a:solidFill>
                  <a:srgbClr val="C00000"/>
                </a:solidFill>
              </a:rPr>
              <a:t>slabší</a:t>
            </a:r>
            <a:r>
              <a:rPr lang="cs-CZ" sz="2000" dirty="0" smtClean="0">
                <a:solidFill>
                  <a:srgbClr val="C00000"/>
                </a:solidFill>
              </a:rPr>
              <a:t>, </a:t>
            </a:r>
            <a:r>
              <a:rPr lang="cs-CZ" sz="2000" b="1" dirty="0" smtClean="0"/>
              <a:t>ovlivňují se proto pouze sousední molekuly.  </a:t>
            </a:r>
          </a:p>
          <a:p>
            <a:endParaRPr lang="cs-CZ" sz="2000" dirty="0" smtClean="0"/>
          </a:p>
          <a:p>
            <a:r>
              <a:rPr lang="cs-CZ" sz="2000" b="1" dirty="0" smtClean="0"/>
              <a:t>Jsou od sebe stále stejně vzdáleny, proto jsou i kapaliny téměř </a:t>
            </a:r>
            <a:r>
              <a:rPr lang="cs-CZ" sz="2000" b="1" dirty="0" smtClean="0">
                <a:solidFill>
                  <a:srgbClr val="C00000"/>
                </a:solidFill>
              </a:rPr>
              <a:t>nestlačitelné. </a:t>
            </a:r>
          </a:p>
          <a:p>
            <a:endParaRPr lang="cs-CZ" sz="2000" dirty="0" smtClean="0"/>
          </a:p>
          <a:p>
            <a:r>
              <a:rPr lang="cs-CZ" sz="2000" b="1" dirty="0" smtClean="0"/>
              <a:t>Molekuly po sobě „kloužou“. Jejich vzájemná poloha se proto neustále mění, proto v kapalinách </a:t>
            </a:r>
            <a:r>
              <a:rPr lang="cs-CZ" sz="2000" b="1" dirty="0" smtClean="0">
                <a:solidFill>
                  <a:srgbClr val="C00000"/>
                </a:solidFill>
              </a:rPr>
              <a:t>neexistuje pravidelné uspořádání</a:t>
            </a:r>
            <a:r>
              <a:rPr lang="cs-CZ" sz="2000" dirty="0" smtClean="0">
                <a:solidFill>
                  <a:srgbClr val="C00000"/>
                </a:solidFill>
              </a:rPr>
              <a:t>. </a:t>
            </a:r>
          </a:p>
          <a:p>
            <a:endParaRPr lang="cs-CZ" sz="2000" dirty="0" smtClean="0"/>
          </a:p>
          <a:p>
            <a:r>
              <a:rPr lang="cs-CZ" sz="2000" b="1" i="1" dirty="0" smtClean="0">
                <a:solidFill>
                  <a:srgbClr val="FF0000"/>
                </a:solidFill>
              </a:rPr>
              <a:t>Kapaliny zaujímají tvar podle nádoby.</a:t>
            </a:r>
            <a:endParaRPr lang="cs-CZ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0059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00B0F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Skupenství plynné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00B0F0"/>
            </a:solidFill>
          </a:ln>
        </p:spPr>
        <p:txBody>
          <a:bodyPr>
            <a:normAutofit lnSpcReduction="10000"/>
          </a:bodyPr>
          <a:lstStyle/>
          <a:p>
            <a:endParaRPr lang="cs-CZ" sz="2000" dirty="0" smtClean="0"/>
          </a:p>
          <a:p>
            <a:r>
              <a:rPr lang="cs-CZ" sz="2000" b="1" i="1" dirty="0" smtClean="0"/>
              <a:t>V tomto skupenství jsou molekuly od sebe značně vzdáleny.</a:t>
            </a:r>
          </a:p>
          <a:p>
            <a:endParaRPr lang="cs-CZ" sz="2000" dirty="0" smtClean="0"/>
          </a:p>
          <a:p>
            <a:r>
              <a:rPr lang="cs-CZ" sz="2000" b="1" dirty="0" smtClean="0">
                <a:solidFill>
                  <a:srgbClr val="C00000"/>
                </a:solidFill>
              </a:rPr>
              <a:t>Silově</a:t>
            </a:r>
            <a:r>
              <a:rPr lang="cs-CZ" sz="2000" b="1" dirty="0" smtClean="0"/>
              <a:t> na sebe působí pouze </a:t>
            </a:r>
            <a:r>
              <a:rPr lang="cs-CZ" sz="2000" b="1" dirty="0" smtClean="0">
                <a:solidFill>
                  <a:srgbClr val="C00000"/>
                </a:solidFill>
              </a:rPr>
              <a:t>při vzájemných srážkách </a:t>
            </a:r>
            <a:r>
              <a:rPr lang="cs-CZ" sz="2000" b="1" dirty="0" smtClean="0"/>
              <a:t>nebo</a:t>
            </a:r>
            <a:r>
              <a:rPr lang="cs-CZ" sz="2000" dirty="0" smtClean="0"/>
              <a:t> </a:t>
            </a:r>
            <a:r>
              <a:rPr lang="cs-CZ" sz="2000" b="1" dirty="0" smtClean="0">
                <a:solidFill>
                  <a:srgbClr val="C00000"/>
                </a:solidFill>
              </a:rPr>
              <a:t>při srážkách se stěnou nádoby.</a:t>
            </a:r>
          </a:p>
          <a:p>
            <a:endParaRPr lang="cs-CZ" sz="2000" dirty="0" smtClean="0"/>
          </a:p>
          <a:p>
            <a:r>
              <a:rPr lang="cs-CZ" sz="2000" b="1" dirty="0" smtClean="0"/>
              <a:t>Molekuly plynů se pohybují </a:t>
            </a:r>
            <a:r>
              <a:rPr lang="cs-CZ" sz="2000" b="1" dirty="0" smtClean="0">
                <a:solidFill>
                  <a:srgbClr val="C00000"/>
                </a:solidFill>
              </a:rPr>
              <a:t>naprosto neuspořádaně</a:t>
            </a:r>
            <a:r>
              <a:rPr lang="cs-CZ" sz="2000" dirty="0" smtClean="0">
                <a:solidFill>
                  <a:srgbClr val="C00000"/>
                </a:solidFill>
              </a:rPr>
              <a:t>.</a:t>
            </a:r>
          </a:p>
          <a:p>
            <a:endParaRPr lang="cs-CZ" sz="2000" dirty="0" smtClean="0"/>
          </a:p>
          <a:p>
            <a:r>
              <a:rPr lang="cs-CZ" sz="2000" b="1" dirty="0" smtClean="0"/>
              <a:t>Jejich vzájemné vzdálenosti se neustále mění. Plyny jsou proto </a:t>
            </a:r>
            <a:r>
              <a:rPr lang="cs-CZ" sz="2000" b="1" dirty="0" smtClean="0">
                <a:solidFill>
                  <a:srgbClr val="C00000"/>
                </a:solidFill>
              </a:rPr>
              <a:t>stlačitelné.</a:t>
            </a:r>
          </a:p>
          <a:p>
            <a:endParaRPr lang="cs-CZ" sz="2000" dirty="0" smtClean="0"/>
          </a:p>
          <a:p>
            <a:r>
              <a:rPr lang="cs-CZ" sz="2000" b="1" dirty="0" smtClean="0"/>
              <a:t>To, že v plynu neexistují téměř žádná silová působení, se navenek projevuje jeho značnou </a:t>
            </a:r>
            <a:r>
              <a:rPr lang="cs-CZ" sz="2000" b="1" dirty="0" smtClean="0">
                <a:solidFill>
                  <a:srgbClr val="C00000"/>
                </a:solidFill>
              </a:rPr>
              <a:t>rozpínavostí.</a:t>
            </a:r>
            <a:endParaRPr lang="cs-CZ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94713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00B0F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Plazma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00B0F0"/>
            </a:solidFill>
          </a:ln>
        </p:spPr>
        <p:txBody>
          <a:bodyPr>
            <a:normAutofit/>
          </a:bodyPr>
          <a:lstStyle/>
          <a:p>
            <a:endParaRPr lang="cs-CZ" sz="2000" dirty="0" smtClean="0"/>
          </a:p>
          <a:p>
            <a:r>
              <a:rPr lang="cs-CZ" sz="2000" b="1" dirty="0" smtClean="0"/>
              <a:t>Plyny většinou obsahují jen velmi málo iontů a stávají se elektricky vodivými jen za určitých podmínek. </a:t>
            </a:r>
          </a:p>
          <a:p>
            <a:endParaRPr lang="cs-CZ" sz="2000" b="1" dirty="0" smtClean="0"/>
          </a:p>
          <a:p>
            <a:r>
              <a:rPr lang="cs-CZ" sz="2000" b="1" dirty="0" smtClean="0">
                <a:solidFill>
                  <a:srgbClr val="C00000"/>
                </a:solidFill>
              </a:rPr>
              <a:t>Plazma vzniká silnou ionizací plynu.</a:t>
            </a:r>
          </a:p>
          <a:p>
            <a:endParaRPr lang="cs-CZ" sz="2000" dirty="0" smtClean="0"/>
          </a:p>
          <a:p>
            <a:r>
              <a:rPr lang="cs-CZ" sz="2000" b="1" dirty="0" smtClean="0"/>
              <a:t>Vzniká především elektrickým výbojem v plynu (blesk, při elektrickém sváření, v zářivkách) nebo při termonukleárních reakcích (v nitru hvězd </a:t>
            </a:r>
            <a:br>
              <a:rPr lang="cs-CZ" sz="2000" b="1" dirty="0" smtClean="0"/>
            </a:br>
            <a:r>
              <a:rPr lang="cs-CZ" sz="2000" b="1" dirty="0" smtClean="0"/>
              <a:t>a v termonukleárních laboratorních zařízeních).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Za plazma můžeme považovat také </a:t>
            </a:r>
            <a:r>
              <a:rPr lang="cs-CZ" sz="2000" b="1" i="1" dirty="0" smtClean="0">
                <a:solidFill>
                  <a:schemeClr val="accent6">
                    <a:lumMod val="75000"/>
                  </a:schemeClr>
                </a:solidFill>
              </a:rPr>
              <a:t>plamen ohně. </a:t>
            </a:r>
            <a:endParaRPr lang="cs-CZ" sz="20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7428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00B0F0"/>
            </a:solidFill>
          </a:ln>
        </p:spPr>
        <p:txBody>
          <a:bodyPr>
            <a:normAutofit/>
          </a:bodyPr>
          <a:lstStyle/>
          <a:p>
            <a:r>
              <a:rPr lang="cs-CZ" sz="2400" b="1" smtClean="0"/>
              <a:t>Změny skupenství - </a:t>
            </a:r>
            <a:r>
              <a:rPr lang="cs-CZ" sz="2400" b="1"/>
              <a:t>t</a:t>
            </a:r>
            <a:r>
              <a:rPr lang="cs-CZ" sz="2400" b="1" smtClean="0"/>
              <a:t>ání </a:t>
            </a:r>
            <a:r>
              <a:rPr lang="cs-CZ" sz="2400" b="1" dirty="0" smtClean="0"/>
              <a:t>a tuhnutí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00B0F0"/>
            </a:solidFill>
          </a:ln>
        </p:spPr>
        <p:txBody>
          <a:bodyPr>
            <a:normAutofit lnSpcReduction="10000"/>
          </a:bodyPr>
          <a:lstStyle/>
          <a:p>
            <a:r>
              <a:rPr lang="cs-CZ" sz="2000" b="1" dirty="0" smtClean="0"/>
              <a:t>Při určité teplotě se částice na povrchu krystalu „utrhnou“ od svého původního místa a začnou se volně pohybovat. </a:t>
            </a:r>
            <a:r>
              <a:rPr lang="cs-CZ" sz="2000" dirty="0" smtClean="0"/>
              <a:t/>
            </a:r>
            <a:br>
              <a:rPr lang="cs-CZ" sz="2000" dirty="0" smtClean="0"/>
            </a:br>
            <a:endParaRPr lang="cs-CZ" sz="2000" dirty="0" smtClean="0"/>
          </a:p>
          <a:p>
            <a:r>
              <a:rPr lang="cs-CZ" sz="2000" b="1" i="1" dirty="0" smtClean="0"/>
              <a:t>Pevná látka se mění v kapalinu </a:t>
            </a:r>
            <a:r>
              <a:rPr lang="cs-CZ" sz="2000" i="1" dirty="0" smtClean="0"/>
              <a:t>– </a:t>
            </a:r>
            <a:r>
              <a:rPr lang="cs-CZ" sz="2000" b="1" dirty="0" smtClean="0">
                <a:solidFill>
                  <a:srgbClr val="FF0000"/>
                </a:solidFill>
              </a:rPr>
              <a:t>taje.</a:t>
            </a:r>
          </a:p>
          <a:p>
            <a:endParaRPr lang="cs-CZ" sz="2000" dirty="0" smtClean="0"/>
          </a:p>
          <a:p>
            <a:r>
              <a:rPr lang="cs-CZ" sz="2000" b="1" dirty="0" smtClean="0"/>
              <a:t>Teplota, při které se pevná látka mění v kapalinu se nazývá – </a:t>
            </a:r>
            <a:r>
              <a:rPr lang="cs-CZ" sz="2000" b="1" dirty="0" smtClean="0">
                <a:solidFill>
                  <a:srgbClr val="FF0000"/>
                </a:solidFill>
              </a:rPr>
              <a:t>teplota tání.</a:t>
            </a:r>
          </a:p>
          <a:p>
            <a:endParaRPr lang="cs-CZ" sz="2000" i="1" dirty="0" smtClean="0"/>
          </a:p>
          <a:p>
            <a:r>
              <a:rPr lang="cs-CZ" sz="2000" b="1" i="1" dirty="0" smtClean="0"/>
              <a:t>Když naopak kapalinu ochlazujeme, začne při určité teplotě </a:t>
            </a:r>
            <a:r>
              <a:rPr lang="cs-CZ" sz="2000" b="1" i="1" dirty="0" smtClean="0">
                <a:solidFill>
                  <a:srgbClr val="FF0000"/>
                </a:solidFill>
              </a:rPr>
              <a:t>tuhnout</a:t>
            </a:r>
            <a:r>
              <a:rPr lang="cs-CZ" sz="2000" i="1" dirty="0" smtClean="0"/>
              <a:t> </a:t>
            </a:r>
            <a:br>
              <a:rPr lang="cs-CZ" sz="2000" i="1" dirty="0" smtClean="0"/>
            </a:br>
            <a:r>
              <a:rPr lang="cs-CZ" sz="2000" b="1" i="1" dirty="0" smtClean="0"/>
              <a:t>a stane se z ní pevná látka.</a:t>
            </a:r>
          </a:p>
          <a:p>
            <a:endParaRPr lang="cs-CZ" sz="2000" dirty="0" smtClean="0"/>
          </a:p>
          <a:p>
            <a:r>
              <a:rPr lang="cs-CZ" sz="2000" b="1" dirty="0" smtClean="0"/>
              <a:t>Teplota, při které se kapaliny mění zpátky v krystal, se nazývá </a:t>
            </a:r>
            <a:br>
              <a:rPr lang="cs-CZ" sz="2000" b="1" dirty="0" smtClean="0"/>
            </a:br>
            <a:r>
              <a:rPr lang="cs-CZ" sz="2000" b="1" dirty="0" smtClean="0">
                <a:solidFill>
                  <a:srgbClr val="FF0000"/>
                </a:solidFill>
              </a:rPr>
              <a:t>teplota tuhnutí.</a:t>
            </a:r>
          </a:p>
          <a:p>
            <a:endParaRPr lang="cs-CZ" sz="2000" b="1" dirty="0" smtClean="0"/>
          </a:p>
          <a:p>
            <a:r>
              <a:rPr lang="cs-CZ" sz="2000" b="1" i="1" dirty="0" smtClean="0">
                <a:solidFill>
                  <a:srgbClr val="FF0000"/>
                </a:solidFill>
              </a:rPr>
              <a:t>Teplota tání i teplota tuhnutí krystalických látek je stejná.</a:t>
            </a:r>
            <a:endParaRPr lang="cs-CZ" sz="2000" i="1" dirty="0" smtClean="0">
              <a:solidFill>
                <a:srgbClr val="FF0000"/>
              </a:solidFill>
            </a:endParaRPr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4184722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00B0F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Teploty tání</a:t>
            </a:r>
            <a:endParaRPr lang="cs-CZ" sz="2400" b="1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ln>
                <a:solidFill>
                  <a:srgbClr val="00B0F0"/>
                </a:solidFill>
              </a:ln>
            </p:spPr>
            <p:txBody>
              <a:bodyPr>
                <a:normAutofit/>
              </a:bodyPr>
              <a:lstStyle/>
              <a:p>
                <a:r>
                  <a:rPr lang="cs-CZ" sz="2000" b="1" dirty="0" smtClean="0"/>
                  <a:t>Teploty tání najdeme v MFCH tabulkách na </a:t>
                </a:r>
                <a:r>
                  <a:rPr lang="cs-CZ" sz="2000" b="1" dirty="0" smtClean="0">
                    <a:solidFill>
                      <a:srgbClr val="FF0000"/>
                    </a:solidFill>
                  </a:rPr>
                  <a:t>F 12 </a:t>
                </a:r>
                <a:r>
                  <a:rPr lang="cs-CZ" sz="2000" dirty="0" smtClean="0">
                    <a:solidFill>
                      <a:srgbClr val="FF0000"/>
                    </a:solidFill>
                  </a:rPr>
                  <a:t>a </a:t>
                </a:r>
                <a:r>
                  <a:rPr lang="cs-CZ" sz="2000" b="1" dirty="0" smtClean="0">
                    <a:solidFill>
                      <a:srgbClr val="FF0000"/>
                    </a:solidFill>
                  </a:rPr>
                  <a:t>CH 1.</a:t>
                </a:r>
              </a:p>
              <a:p>
                <a:endParaRPr lang="cs-CZ" sz="2000" b="1" i="1" dirty="0" smtClean="0"/>
              </a:p>
              <a:p>
                <a:r>
                  <a:rPr lang="cs-CZ" sz="2000" b="1" i="1" dirty="0" smtClean="0"/>
                  <a:t>Příklad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0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cs-CZ" sz="20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𝒕</m:t>
                        </m:r>
                      </m:e>
                      <m:sub>
                        <m:r>
                          <a:rPr lang="cs-CZ" sz="20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𝒕</m:t>
                        </m:r>
                      </m:sub>
                    </m:sSub>
                  </m:oMath>
                </a14:m>
                <a:r>
                  <a:rPr lang="cs-CZ" sz="2000" b="1" i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cs-CZ" sz="2000" b="1" i="1" dirty="0" smtClean="0"/>
                  <a:t>některých látek: olovo – 328 °C, železo – 1 540 °C</a:t>
                </a:r>
              </a:p>
              <a:p>
                <a:endParaRPr lang="cs-CZ" sz="2000" dirty="0"/>
              </a:p>
              <a:p>
                <a:r>
                  <a:rPr lang="cs-CZ" sz="1800" b="1" dirty="0" smtClean="0">
                    <a:solidFill>
                      <a:srgbClr val="FF0000"/>
                    </a:solidFill>
                  </a:rPr>
                  <a:t>Úkol </a:t>
                </a:r>
                <a:r>
                  <a:rPr lang="cs-CZ" sz="1800" b="1" dirty="0" smtClean="0"/>
                  <a:t>pro každého: </a:t>
                </a:r>
                <a:br>
                  <a:rPr lang="cs-CZ" sz="1800" b="1" dirty="0" smtClean="0"/>
                </a:br>
                <a:r>
                  <a:rPr lang="cs-CZ" sz="2000" b="1" dirty="0" smtClean="0"/>
                  <a:t>Najdi </a:t>
                </a:r>
                <a:r>
                  <a:rPr lang="cs-CZ" sz="2000" b="1" dirty="0" smtClean="0">
                    <a:solidFill>
                      <a:srgbClr val="FF0000"/>
                    </a:solidFill>
                  </a:rPr>
                  <a:t>teplotu tání </a:t>
                </a:r>
                <a:r>
                  <a:rPr lang="cs-CZ" sz="2000" b="1" dirty="0" smtClean="0"/>
                  <a:t>křemenného skla, hliníku, mědi, rtuti, wolframu</a:t>
                </a:r>
              </a:p>
              <a:p>
                <a:endParaRPr lang="cs-CZ" sz="2000" dirty="0"/>
              </a:p>
              <a:p>
                <a:r>
                  <a:rPr lang="cs-CZ" sz="2000" b="1" dirty="0" smtClean="0"/>
                  <a:t>Řešení:</a:t>
                </a:r>
                <a:br>
                  <a:rPr lang="cs-CZ" sz="2000" b="1" dirty="0" smtClean="0"/>
                </a:br>
                <a:r>
                  <a:rPr lang="cs-CZ" sz="2000" b="1" dirty="0" smtClean="0"/>
                  <a:t>křemenné sklo – 1 700 °C</a:t>
                </a:r>
                <a:br>
                  <a:rPr lang="cs-CZ" sz="2000" b="1" dirty="0" smtClean="0"/>
                </a:br>
                <a:r>
                  <a:rPr lang="cs-CZ" sz="2000" b="1" dirty="0" smtClean="0"/>
                  <a:t>hliník – 660 °C</a:t>
                </a:r>
                <a:br>
                  <a:rPr lang="cs-CZ" sz="2000" b="1" dirty="0" smtClean="0"/>
                </a:br>
                <a:r>
                  <a:rPr lang="cs-CZ" sz="2000" b="1" dirty="0" smtClean="0"/>
                  <a:t>měď – 1 085 °C</a:t>
                </a:r>
                <a:br>
                  <a:rPr lang="cs-CZ" sz="2000" b="1" dirty="0" smtClean="0"/>
                </a:br>
                <a:r>
                  <a:rPr lang="cs-CZ" sz="2000" b="1" dirty="0" smtClean="0"/>
                  <a:t>rtuť – mínus 38,9 °C</a:t>
                </a:r>
                <a:br>
                  <a:rPr lang="cs-CZ" sz="2000" b="1" dirty="0" smtClean="0"/>
                </a:br>
                <a:r>
                  <a:rPr lang="cs-CZ" sz="2000" b="1" dirty="0" smtClean="0"/>
                  <a:t>wolfram – 3 390 °C</a:t>
                </a:r>
              </a:p>
              <a:p>
                <a:endParaRPr lang="cs-CZ" sz="2000" dirty="0" smtClean="0"/>
              </a:p>
              <a:p>
                <a:endParaRPr lang="cs-CZ" sz="2000" b="1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518" t="-538"/>
                </a:stretch>
              </a:blipFill>
              <a:ln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bdélník 3"/>
          <p:cNvSpPr/>
          <p:nvPr/>
        </p:nvSpPr>
        <p:spPr>
          <a:xfrm>
            <a:off x="611560" y="4437112"/>
            <a:ext cx="3024336" cy="151216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19372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Nadpis 1"/>
              <p:cNvSpPr>
                <a:spLocks noGrp="1"/>
              </p:cNvSpPr>
              <p:nvPr>
                <p:ph type="title"/>
              </p:nvPr>
            </p:nvSpPr>
            <p:spPr>
              <a:ln>
                <a:solidFill>
                  <a:srgbClr val="00B0F0"/>
                </a:solidFill>
              </a:ln>
            </p:spPr>
            <p:txBody>
              <a:bodyPr>
                <a:normAutofit/>
              </a:bodyPr>
              <a:lstStyle/>
              <a:p>
                <a:r>
                  <a:rPr lang="cs-CZ" sz="2400" b="1" dirty="0" smtClean="0"/>
                  <a:t>Skupenské teplo tání</a:t>
                </a:r>
                <a:br>
                  <a:rPr lang="cs-CZ" sz="2400" b="1" dirty="0" smtClean="0"/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cs-CZ" sz="2200" b="1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 b="1" i="1" smtClean="0">
                            <a:latin typeface="Cambria Math"/>
                          </a:rPr>
                          <m:t>𝒍</m:t>
                        </m:r>
                      </m:e>
                      <m:sub>
                        <m:r>
                          <a:rPr lang="cs-CZ" sz="2200" b="1" i="1" smtClean="0">
                            <a:latin typeface="Cambria Math"/>
                          </a:rPr>
                          <m:t>𝒕</m:t>
                        </m:r>
                      </m:sub>
                    </m:sSub>
                  </m:oMath>
                </a14:m>
                <a:r>
                  <a:rPr lang="cs-CZ" sz="2200" b="1" dirty="0" smtClean="0"/>
                  <a:t>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2200" b="1" i="1" dirty="0" smtClean="0">
                            <a:latin typeface="Cambria Math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cs-CZ" sz="2200" b="1" i="1" dirty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200" b="1" i="1" dirty="0" smtClean="0">
                                <a:latin typeface="Cambria Math"/>
                              </a:rPr>
                              <m:t>𝒌𝑱</m:t>
                            </m:r>
                          </m:num>
                          <m:den>
                            <m:r>
                              <a:rPr lang="cs-CZ" sz="2200" b="1" i="0" dirty="0" smtClean="0">
                                <a:latin typeface="Cambria Math"/>
                              </a:rPr>
                              <m:t>𝐤𝐠</m:t>
                            </m:r>
                          </m:den>
                        </m:f>
                      </m:e>
                    </m:d>
                  </m:oMath>
                </a14:m>
                <a:endParaRPr lang="cs-CZ" sz="2200" b="1" dirty="0"/>
              </a:p>
            </p:txBody>
          </p:sp>
        </mc:Choice>
        <mc:Fallback>
          <p:sp>
            <p:nvSpPr>
              <p:cNvPr id="2" name="Nadpis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1">
                <a:blip r:embed="rId2" cstate="print"/>
                <a:stretch>
                  <a:fillRect/>
                </a:stretch>
              </a:blipFill>
              <a:ln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00B0F0"/>
            </a:solidFill>
          </a:ln>
        </p:spPr>
        <p:txBody>
          <a:bodyPr>
            <a:normAutofit/>
          </a:bodyPr>
          <a:lstStyle/>
          <a:p>
            <a:endParaRPr lang="cs-CZ" sz="2000" dirty="0" smtClean="0"/>
          </a:p>
          <a:p>
            <a:r>
              <a:rPr lang="cs-CZ" sz="2000" b="1" dirty="0" smtClean="0"/>
              <a:t>K roztavení krystalu, </a:t>
            </a:r>
            <a:r>
              <a:rPr lang="cs-CZ" sz="2000" b="1" dirty="0" smtClean="0">
                <a:solidFill>
                  <a:srgbClr val="0070C0"/>
                </a:solidFill>
              </a:rPr>
              <a:t>který má teplotu tání, na kapalinu o stejné teplotě </a:t>
            </a:r>
            <a:r>
              <a:rPr lang="cs-CZ" sz="2000" b="1" dirty="0" smtClean="0"/>
              <a:t>je třeba určité energie. Tuto energii dodáváme v podobě tepla.</a:t>
            </a:r>
          </a:p>
          <a:p>
            <a:endParaRPr lang="cs-CZ" sz="2000" dirty="0" smtClean="0"/>
          </a:p>
          <a:p>
            <a:r>
              <a:rPr lang="cs-CZ" sz="2000" b="1" dirty="0" smtClean="0"/>
              <a:t>Protože se celá spotřebuje na změnu skupenství, na tání, nazývá se tato energie</a:t>
            </a:r>
            <a:r>
              <a:rPr lang="cs-CZ" sz="2000" dirty="0" smtClean="0"/>
              <a:t> </a:t>
            </a:r>
            <a:r>
              <a:rPr lang="cs-CZ" sz="2000" b="1" dirty="0" smtClean="0">
                <a:solidFill>
                  <a:srgbClr val="FF0000"/>
                </a:solidFill>
              </a:rPr>
              <a:t>skupenské teplo tání</a:t>
            </a:r>
            <a:r>
              <a:rPr lang="cs-CZ" sz="2000" dirty="0" smtClean="0">
                <a:solidFill>
                  <a:srgbClr val="FF0000"/>
                </a:solidFill>
              </a:rPr>
              <a:t>.</a:t>
            </a:r>
          </a:p>
          <a:p>
            <a:endParaRPr lang="cs-CZ" sz="2000" dirty="0" smtClean="0"/>
          </a:p>
          <a:p>
            <a:r>
              <a:rPr lang="cs-CZ" sz="2000" b="1" dirty="0" smtClean="0"/>
              <a:t>Když pevná látka </a:t>
            </a:r>
            <a:r>
              <a:rPr lang="cs-CZ" sz="2000" b="1" dirty="0" smtClean="0">
                <a:solidFill>
                  <a:srgbClr val="FF0000"/>
                </a:solidFill>
              </a:rPr>
              <a:t>taje</a:t>
            </a:r>
            <a:r>
              <a:rPr lang="cs-CZ" sz="2000" dirty="0" smtClean="0">
                <a:solidFill>
                  <a:srgbClr val="FF0000"/>
                </a:solidFill>
              </a:rPr>
              <a:t>, </a:t>
            </a:r>
            <a:r>
              <a:rPr lang="cs-CZ" sz="2000" b="1" dirty="0" smtClean="0">
                <a:solidFill>
                  <a:srgbClr val="FF0000"/>
                </a:solidFill>
              </a:rPr>
              <a:t>pohlcuje</a:t>
            </a:r>
            <a:r>
              <a:rPr lang="cs-CZ" sz="2000" dirty="0" smtClean="0">
                <a:solidFill>
                  <a:srgbClr val="FF0000"/>
                </a:solidFill>
              </a:rPr>
              <a:t> </a:t>
            </a:r>
            <a:r>
              <a:rPr lang="cs-CZ" sz="2000" b="1" dirty="0" smtClean="0"/>
              <a:t>energii – skupenské teplo.</a:t>
            </a:r>
          </a:p>
          <a:p>
            <a:endParaRPr lang="cs-CZ" sz="2000" dirty="0" smtClean="0"/>
          </a:p>
          <a:p>
            <a:r>
              <a:rPr lang="cs-CZ" sz="2000" b="1" dirty="0" smtClean="0"/>
              <a:t>Když kapalina </a:t>
            </a:r>
            <a:r>
              <a:rPr lang="cs-CZ" sz="2000" b="1" dirty="0" smtClean="0">
                <a:solidFill>
                  <a:srgbClr val="FF0000"/>
                </a:solidFill>
              </a:rPr>
              <a:t>tuhne</a:t>
            </a:r>
            <a:r>
              <a:rPr lang="cs-CZ" sz="2000" dirty="0" smtClean="0">
                <a:solidFill>
                  <a:srgbClr val="FF0000"/>
                </a:solidFill>
              </a:rPr>
              <a:t>,</a:t>
            </a:r>
            <a:r>
              <a:rPr lang="cs-CZ" sz="2000" dirty="0" smtClean="0"/>
              <a:t> </a:t>
            </a:r>
            <a:r>
              <a:rPr lang="cs-CZ" sz="2000" b="1" dirty="0" smtClean="0"/>
              <a:t>toto teplo zase </a:t>
            </a:r>
            <a:r>
              <a:rPr lang="cs-CZ" sz="2000" b="1" dirty="0" smtClean="0">
                <a:solidFill>
                  <a:srgbClr val="FF0000"/>
                </a:solidFill>
              </a:rPr>
              <a:t>vydává.</a:t>
            </a:r>
          </a:p>
          <a:p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xmlns="" val="3571462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Documents and Settings\Jaroslava\Local Settings\Temporary Internet Files\Content.IE5\PA3LHJ33\MC900438251[1].wmf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50238" y="3094886"/>
            <a:ext cx="1847850" cy="1225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Documents and Settings\Jaroslava\Local Settings\Temporary Internet Files\Content.IE5\P19YNWIN\MP90040672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1920" y="5085184"/>
            <a:ext cx="89687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482915" y="2646814"/>
            <a:ext cx="13117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kondenzace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649113" y="4581128"/>
            <a:ext cx="894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tuhnutí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791767" y="2657108"/>
            <a:ext cx="12422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vypařování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064748" y="4715852"/>
            <a:ext cx="5559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tání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143930" y="3901212"/>
            <a:ext cx="13869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desublimace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30939" y="3837431"/>
            <a:ext cx="1148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sublimace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103641" y="908720"/>
            <a:ext cx="47958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Vzájemné přeměny jednotlivých skupenství</a:t>
            </a:r>
            <a:endParaRPr lang="cs-CZ" sz="2000" b="1" dirty="0"/>
          </a:p>
        </p:txBody>
      </p:sp>
      <p:grpSp>
        <p:nvGrpSpPr>
          <p:cNvPr id="16" name="Skupina 15"/>
          <p:cNvGrpSpPr/>
          <p:nvPr/>
        </p:nvGrpSpPr>
        <p:grpSpPr>
          <a:xfrm>
            <a:off x="3680389" y="1833893"/>
            <a:ext cx="1274427" cy="648072"/>
            <a:chOff x="3801628" y="1556792"/>
            <a:chExt cx="1274427" cy="648072"/>
          </a:xfrm>
        </p:grpSpPr>
        <p:sp>
          <p:nvSpPr>
            <p:cNvPr id="13" name="Ovál 12"/>
            <p:cNvSpPr/>
            <p:nvPr/>
          </p:nvSpPr>
          <p:spPr>
            <a:xfrm>
              <a:off x="3801628" y="1556792"/>
              <a:ext cx="1274427" cy="648072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4163379" y="1673399"/>
              <a:ext cx="58541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plyn</a:t>
              </a:r>
              <a:endParaRPr lang="cs-CZ" dirty="0"/>
            </a:p>
          </p:txBody>
        </p:sp>
      </p:grpSp>
      <p:sp>
        <p:nvSpPr>
          <p:cNvPr id="19" name="Oblouk 18"/>
          <p:cNvSpPr/>
          <p:nvPr/>
        </p:nvSpPr>
        <p:spPr>
          <a:xfrm>
            <a:off x="4497616" y="2477031"/>
            <a:ext cx="914400" cy="1360400"/>
          </a:xfrm>
          <a:prstGeom prst="arc">
            <a:avLst>
              <a:gd name="adj1" fmla="val 16200000"/>
              <a:gd name="adj2" fmla="val 3971638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" name="Oblouk 25"/>
          <p:cNvSpPr/>
          <p:nvPr/>
        </p:nvSpPr>
        <p:spPr>
          <a:xfrm rot="759646">
            <a:off x="4486484" y="4337468"/>
            <a:ext cx="914400" cy="1376139"/>
          </a:xfrm>
          <a:prstGeom prst="arc">
            <a:avLst>
              <a:gd name="adj1" fmla="val 16200000"/>
              <a:gd name="adj2" fmla="val 3927736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4" name="Oblouk 23"/>
          <p:cNvSpPr/>
          <p:nvPr/>
        </p:nvSpPr>
        <p:spPr>
          <a:xfrm>
            <a:off x="5985041" y="2189614"/>
            <a:ext cx="914400" cy="3759666"/>
          </a:xfrm>
          <a:prstGeom prst="arc">
            <a:avLst>
              <a:gd name="adj1" fmla="val 16200000"/>
              <a:gd name="adj2" fmla="val 5472746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louk 38"/>
          <p:cNvSpPr/>
          <p:nvPr/>
        </p:nvSpPr>
        <p:spPr>
          <a:xfrm rot="10800000">
            <a:off x="1510922" y="2206045"/>
            <a:ext cx="914400" cy="3759666"/>
          </a:xfrm>
          <a:prstGeom prst="arc">
            <a:avLst>
              <a:gd name="adj1" fmla="val 16200000"/>
              <a:gd name="adj2" fmla="val 5472746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louk 39"/>
          <p:cNvSpPr/>
          <p:nvPr/>
        </p:nvSpPr>
        <p:spPr>
          <a:xfrm rot="10800000">
            <a:off x="2843808" y="4004045"/>
            <a:ext cx="914400" cy="1423613"/>
          </a:xfrm>
          <a:prstGeom prst="arc">
            <a:avLst>
              <a:gd name="adj1" fmla="val 16200000"/>
              <a:gd name="adj2" fmla="val 3927736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1" name="Oblouk 40"/>
          <p:cNvSpPr/>
          <p:nvPr/>
        </p:nvSpPr>
        <p:spPr>
          <a:xfrm rot="11228431">
            <a:off x="3107841" y="2310250"/>
            <a:ext cx="914400" cy="1245659"/>
          </a:xfrm>
          <a:prstGeom prst="arc">
            <a:avLst>
              <a:gd name="adj1" fmla="val 16200000"/>
              <a:gd name="adj2" fmla="val 3927736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61" name="Šipka dolů 2060"/>
          <p:cNvSpPr/>
          <p:nvPr/>
        </p:nvSpPr>
        <p:spPr>
          <a:xfrm>
            <a:off x="8719340" y="2841774"/>
            <a:ext cx="45719" cy="265150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Šipka dolů 49"/>
          <p:cNvSpPr/>
          <p:nvPr/>
        </p:nvSpPr>
        <p:spPr>
          <a:xfrm rot="10800000">
            <a:off x="232489" y="2657108"/>
            <a:ext cx="45719" cy="2596196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95899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/>
              <a:t>Použitá literatura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/>
              <a:t>RAUNER, Karel – hlavní autor. </a:t>
            </a:r>
            <a:r>
              <a:rPr lang="cs-CZ" sz="2000" i="1" dirty="0"/>
              <a:t>Fyzika 8 učebnice pro základní školy a víceletá gymnázia.</a:t>
            </a:r>
            <a:r>
              <a:rPr lang="cs-CZ" sz="2000" dirty="0"/>
              <a:t> 1. vydání. Plzeň: Nakladatelství Fraus, 2006. </a:t>
            </a:r>
          </a:p>
          <a:p>
            <a:pPr marL="0" indent="0">
              <a:buNone/>
            </a:pPr>
            <a:r>
              <a:rPr lang="cs-CZ" sz="2000" dirty="0"/>
              <a:t>      ISBN 80-7238-525-9</a:t>
            </a:r>
          </a:p>
          <a:p>
            <a:r>
              <a:rPr lang="cs-CZ" sz="2000" dirty="0"/>
              <a:t>MACHÁČEK, Martin. </a:t>
            </a:r>
            <a:r>
              <a:rPr lang="cs-CZ" sz="2000" i="1" dirty="0"/>
              <a:t>Fyzika 8 pro základní školy a víceletá gymnázia. </a:t>
            </a:r>
          </a:p>
          <a:p>
            <a:pPr marL="0" indent="0">
              <a:buNone/>
            </a:pPr>
            <a:r>
              <a:rPr lang="cs-CZ" sz="2000" i="1" dirty="0"/>
              <a:t>      </a:t>
            </a:r>
            <a:r>
              <a:rPr lang="cs-CZ" sz="2000" dirty="0"/>
              <a:t>Dotisk 2. vydání. Praha: Prometheus, 2001. ISBN 80-7196-220-1</a:t>
            </a:r>
          </a:p>
          <a:p>
            <a:r>
              <a:rPr lang="cs-CZ" sz="2000" dirty="0" smtClean="0"/>
              <a:t>Obrázky z </a:t>
            </a:r>
            <a:r>
              <a:rPr lang="it-IT" sz="2000" dirty="0">
                <a:hlinkClick r:id="rId2"/>
              </a:rPr>
              <a:t>www.office.microsoft.com</a:t>
            </a:r>
            <a:r>
              <a:rPr lang="it-IT" sz="2000" dirty="0"/>
              <a:t> [online]. c2011 [cit. </a:t>
            </a:r>
            <a:r>
              <a:rPr lang="it-IT" sz="2000" dirty="0" smtClean="0"/>
              <a:t>2011-0</a:t>
            </a:r>
            <a:r>
              <a:rPr lang="cs-CZ" sz="2000" dirty="0" smtClean="0"/>
              <a:t>6</a:t>
            </a:r>
            <a:r>
              <a:rPr lang="it-IT" sz="2000" dirty="0" smtClean="0"/>
              <a:t>-</a:t>
            </a:r>
            <a:r>
              <a:rPr lang="cs-CZ" sz="2000" dirty="0" smtClean="0"/>
              <a:t>08</a:t>
            </a:r>
            <a:r>
              <a:rPr lang="it-IT" sz="2000" dirty="0" smtClean="0"/>
              <a:t>]</a:t>
            </a:r>
            <a:endParaRPr lang="cs-CZ" sz="2000" dirty="0" smtClean="0"/>
          </a:p>
          <a:p>
            <a:r>
              <a:rPr lang="cs-CZ" sz="2000" dirty="0" smtClean="0"/>
              <a:t>BĚLOUN, CHYTILOVÁ, KOLÁŘOVÁ,PETERA. </a:t>
            </a:r>
            <a:r>
              <a:rPr lang="cs-CZ" sz="2000" i="1" dirty="0" smtClean="0"/>
              <a:t>Tabulky pro základní školu.</a:t>
            </a:r>
            <a:r>
              <a:rPr lang="cs-CZ" sz="2000" dirty="0" smtClean="0"/>
              <a:t> Dotisk 8. přepracovaného vydání. Praha: Prometheus, 2002. </a:t>
            </a:r>
            <a:br>
              <a:rPr lang="cs-CZ" sz="2000" dirty="0" smtClean="0"/>
            </a:br>
            <a:r>
              <a:rPr lang="cs-CZ" sz="2000" dirty="0" smtClean="0"/>
              <a:t>ISBN 80-85849-43-7</a:t>
            </a:r>
            <a:br>
              <a:rPr lang="cs-CZ" sz="2000" dirty="0" smtClean="0"/>
            </a:br>
            <a:r>
              <a:rPr lang="it-IT" sz="2000" dirty="0" smtClean="0"/>
              <a:t> </a:t>
            </a:r>
            <a:endParaRPr lang="cs-CZ" sz="2000" dirty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1166140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401</TotalTime>
  <Words>509</Words>
  <Application>Microsoft Office PowerPoint</Application>
  <PresentationFormat>Předvádění na obrazovce (4:3)</PresentationFormat>
  <Paragraphs>109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Snímek 1</vt:lpstr>
      <vt:lpstr>Skupenství látek</vt:lpstr>
      <vt:lpstr>Druhy skupenství</vt:lpstr>
      <vt:lpstr>Skupenství pevné</vt:lpstr>
      <vt:lpstr>Skupenství kapalné</vt:lpstr>
      <vt:lpstr>Skupenství plynné</vt:lpstr>
      <vt:lpstr>Plazma</vt:lpstr>
      <vt:lpstr>Změny skupenství - tání a tuhnutí</vt:lpstr>
      <vt:lpstr>Teploty tání</vt:lpstr>
      <vt:lpstr> </vt:lpstr>
      <vt:lpstr>Snímek 11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Jaroslava Vondráčková</dc:creator>
  <cp:lastModifiedBy>expert</cp:lastModifiedBy>
  <cp:revision>43</cp:revision>
  <dcterms:created xsi:type="dcterms:W3CDTF">2011-06-08T17:01:01Z</dcterms:created>
  <dcterms:modified xsi:type="dcterms:W3CDTF">2012-04-12T15:02:34Z</dcterms:modified>
</cp:coreProperties>
</file>