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70" r:id="rId2"/>
    <p:sldId id="258" r:id="rId3"/>
    <p:sldId id="256" r:id="rId4"/>
    <p:sldId id="260" r:id="rId5"/>
    <p:sldId id="261" r:id="rId6"/>
    <p:sldId id="259" r:id="rId7"/>
    <p:sldId id="264" r:id="rId8"/>
    <p:sldId id="271" r:id="rId9"/>
    <p:sldId id="263" r:id="rId10"/>
    <p:sldId id="265" r:id="rId11"/>
    <p:sldId id="262" r:id="rId12"/>
    <p:sldId id="266" r:id="rId13"/>
    <p:sldId id="268" r:id="rId14"/>
    <p:sldId id="269" r:id="rId15"/>
    <p:sldId id="272" r:id="rId16"/>
    <p:sldId id="273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021E"/>
    <a:srgbClr val="1D010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615" autoAdjust="0"/>
    <p:restoredTop sz="86364" autoAdjust="0"/>
  </p:normalViewPr>
  <p:slideViewPr>
    <p:cSldViewPr>
      <p:cViewPr varScale="1">
        <p:scale>
          <a:sx n="105" d="100"/>
          <a:sy n="105" d="100"/>
        </p:scale>
        <p:origin x="-5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-201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478A2-0F87-4249-B90B-08A05A3DD2A0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794C0A-99F6-4512-9A75-B1F962FFBF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794C0A-99F6-4512-9A75-B1F962FFBF6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A4D62C1-E2D8-4C50-9E64-D9333499DCD4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887CCC7-CCA3-47FE-9188-540E9360CD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taropramen" TargetMode="External"/><Relationship Id="rId3" Type="http://schemas.openxmlformats.org/officeDocument/2006/relationships/hyperlink" Target="https://cs.wikipedia.org/wiki/Starom%C4%9Bstsk%C3%A1_radnice" TargetMode="External"/><Relationship Id="rId7" Type="http://schemas.openxmlformats.org/officeDocument/2006/relationships/hyperlink" Target="https://cs.wikipedia.org/wiki/Zentiva" TargetMode="External"/><Relationship Id="rId2" Type="http://schemas.openxmlformats.org/officeDocument/2006/relationships/hyperlink" Target="https://cs.wikipedia.org/wiki/Prah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Metro" TargetMode="External"/><Relationship Id="rId5" Type="http://schemas.openxmlformats.org/officeDocument/2006/relationships/hyperlink" Target="https://cs.wikipedia.org/wiki/Pra%C5%BEsk%C3%BD_hrad" TargetMode="External"/><Relationship Id="rId10" Type="http://schemas.openxmlformats.org/officeDocument/2006/relationships/hyperlink" Target="https://cs.wikipedia.org/wiki/Vltava" TargetMode="External"/><Relationship Id="rId4" Type="http://schemas.openxmlformats.org/officeDocument/2006/relationships/hyperlink" Target="https://cs.wikipedia.org/wiki/Karl%C5%AFv_most" TargetMode="External"/><Relationship Id="rId9" Type="http://schemas.openxmlformats.org/officeDocument/2006/relationships/hyperlink" Target="https://cs.wikipedia.org/wiki/Av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18" y="0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63115330"/>
              </p:ext>
            </p:extLst>
          </p:nvPr>
        </p:nvGraphicFramePr>
        <p:xfrm>
          <a:off x="571472" y="1357298"/>
          <a:ext cx="8032976" cy="534617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4434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VY_12_INOVACE_263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Vladana</a:t>
                      </a:r>
                      <a:r>
                        <a:rPr lang="cs-CZ" sz="1400" b="1" baseline="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Gregorová</a:t>
                      </a:r>
                    </a:p>
                    <a:p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kraj Praha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Seznámení žáků s krajem</a:t>
                      </a:r>
                      <a:r>
                        <a:rPr lang="cs-CZ" sz="1400" b="1" baseline="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Praha </a:t>
                      </a:r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jako celku ( povrch, vodstvo, zemědělství,..)</a:t>
                      </a:r>
                      <a:r>
                        <a:rPr lang="cs-CZ" sz="1400" b="1" baseline="0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+ doplňující zajímavosti o přírodních a historických památkách. Doporučená práce s mapou, rozvíjená čtenářská gramotnost.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18.1.2013</a:t>
                      </a:r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>
                              <a:lumMod val="7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solidFill>
                          <a:schemeClr val="tx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57884" y="1928802"/>
            <a:ext cx="3042053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PRAHA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8434" name="Picture 2" descr="https://upload.wikimedia.org/wikipedia/commons/thumb/7/7c/Prague_Montage.jpg/800px-Prague_Monta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5786446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142852"/>
            <a:ext cx="871543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samostatným krajem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srdcem Evropy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hlavním městem ČR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sídlem prezidenta ČR, vlády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a zákonodárných org.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„zlatá“ - pozlacené věže – kolem 500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          - éra Rudolfa II. Habsburského, který podporoval alchymisty hledající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postup na výrobu zlata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„stověžatá“ – věže má Praha i ve svém erbu</a:t>
            </a: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1992 historické jádro města zapsáno do UNESCA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s://upload.wikimedia.org/wikipedia/commons/thumb/6/60/Prag_ginger_u_fred_gehry.jpg/800px-Prag_ginger_u_fred_geh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28604"/>
            <a:ext cx="5500726" cy="584452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6429388" y="1857364"/>
            <a:ext cx="23086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44021E"/>
                </a:solidFill>
              </a:rPr>
              <a:t>Tančící dům</a:t>
            </a:r>
            <a:endParaRPr lang="cs-CZ" sz="2800" b="1" dirty="0">
              <a:solidFill>
                <a:srgbClr val="44021E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571480"/>
            <a:ext cx="298671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POVRCH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62" name="Picture 2" descr="http://envis.praha-mesto.cz/rocenky/Pr09_html/img/a2_0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1000108"/>
            <a:ext cx="6429388" cy="550072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14282" y="2643182"/>
            <a:ext cx="27146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-členitý</a:t>
            </a:r>
          </a:p>
          <a:p>
            <a:pPr algn="ctr"/>
            <a:endParaRPr lang="cs-CZ" sz="3600" b="1" dirty="0" smtClean="0">
              <a:solidFill>
                <a:schemeClr val="accent1">
                  <a:lumMod val="90000"/>
                  <a:lumOff val="1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Pražská plošina</a:t>
            </a:r>
            <a:endParaRPr lang="cs-CZ" sz="36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72000" y="214290"/>
            <a:ext cx="3499677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VODSTVO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6248" y="1714488"/>
            <a:ext cx="1540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Vltava</a:t>
            </a:r>
            <a:endParaRPr lang="cs-CZ" sz="36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00232" y="3143248"/>
            <a:ext cx="4679487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ZEMĚDĚLSTVÍ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4357694"/>
            <a:ext cx="86805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- ve městě není rozšířeno,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pouze přilehlé části </a:t>
            </a:r>
          </a:p>
          <a:p>
            <a:pPr algn="ctr"/>
            <a:r>
              <a:rPr lang="cs-CZ" sz="2800" b="1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– květiny, zelenina pro městskou spotřebu</a:t>
            </a:r>
            <a:endParaRPr lang="cs-CZ" sz="2800" b="1" dirty="0">
              <a:solidFill>
                <a:schemeClr val="accent1">
                  <a:lumMod val="10000"/>
                  <a:lumOff val="90000"/>
                </a:schemeClr>
              </a:solidFill>
            </a:endParaRPr>
          </a:p>
        </p:txBody>
      </p:sp>
      <p:pic>
        <p:nvPicPr>
          <p:cNvPr id="14338" name="Picture 2" descr="https://upload.wikimedia.org/wikipedia/commons/thumb/4/40/Stechovice_reservoir_Vltava_7328.JPG/1280px-Stechovice_reservoir_Vltava_73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3810026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28926" y="142852"/>
            <a:ext cx="3257623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PRŮMYSL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3042" y="1928802"/>
            <a:ext cx="573907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c</a:t>
            </a:r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estovní ruch</a:t>
            </a:r>
          </a:p>
          <a:p>
            <a:pPr algn="ctr"/>
            <a:r>
              <a:rPr lang="cs-CZ" sz="40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p</a:t>
            </a:r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otravinářský průmysl</a:t>
            </a:r>
          </a:p>
          <a:p>
            <a:pPr algn="ctr"/>
            <a:r>
              <a:rPr lang="cs-CZ" sz="40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s</a:t>
            </a:r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trojírenský průmysl</a:t>
            </a:r>
            <a:endParaRPr lang="cs-CZ" sz="40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4480" y="428604"/>
            <a:ext cx="35525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n</a:t>
            </a:r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ákladní auta</a:t>
            </a:r>
          </a:p>
          <a:p>
            <a:pPr algn="ctr"/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Avia</a:t>
            </a:r>
          </a:p>
        </p:txBody>
      </p:sp>
      <p:pic>
        <p:nvPicPr>
          <p:cNvPr id="12290" name="Picture 2" descr="https://upload.wikimedia.org/wikipedia/commons/thumb/7/77/Avia_D75-150_truck_in_Prague%2C_2012.JPG/1280px-Avia_D75-150_truck_in_Prague%2C_2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000240"/>
            <a:ext cx="6548178" cy="40005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071678"/>
            <a:ext cx="328614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Zentiva </a:t>
            </a:r>
          </a:p>
          <a:p>
            <a:pPr algn="ctr"/>
            <a:r>
              <a:rPr lang="cs-CZ" sz="4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léčiva</a:t>
            </a:r>
          </a:p>
          <a:p>
            <a:endParaRPr lang="cs-CZ" dirty="0"/>
          </a:p>
        </p:txBody>
      </p:sp>
      <p:pic>
        <p:nvPicPr>
          <p:cNvPr id="45060" name="Picture 4" descr="http://media.novinky.cz/903/59037-top_foto2-aunyo.jpg?1258371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4071942"/>
            <a:ext cx="3810000" cy="2143125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11266" name="Picture 2" descr="https://upload.wikimedia.org/wikipedia/commons/d/d4/Centr%C3%A1la_Zentivy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10" y="642918"/>
            <a:ext cx="4481674" cy="3500462"/>
          </a:xfrm>
          <a:prstGeom prst="rect">
            <a:avLst/>
          </a:prstGeom>
          <a:noFill/>
          <a:effectLst>
            <a:softEdge rad="63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357166"/>
            <a:ext cx="50193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p</a:t>
            </a:r>
            <a:r>
              <a:rPr lang="cs-CZ" sz="4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ivo Staropramen</a:t>
            </a:r>
            <a:endParaRPr lang="cs-CZ" sz="44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47108" name="Picture 4" descr="http://img.radio.cz/pictures/beer/staropram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2095500" cy="3810000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10242" name="Picture 2" descr="https://upload.wikimedia.org/wikipedia/commons/thumb/8/83/Starac-logo.jpg/1280px-Starac-log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1285860"/>
            <a:ext cx="6233554" cy="4675166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214290"/>
            <a:ext cx="8747909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Zajímavosti a památky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43438" y="3214686"/>
            <a:ext cx="43188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STAROMĚSTSKÁ </a:t>
            </a:r>
          </a:p>
          <a:p>
            <a:pPr algn="ctr"/>
            <a:r>
              <a:rPr lang="cs-CZ" sz="40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RADNICE</a:t>
            </a:r>
            <a:endParaRPr lang="cs-CZ" sz="40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9218" name="Picture 2" descr="https://upload.wikimedia.org/wikipedia/commons/thumb/4/40/Prag_Altstaedter_Ring_rathaus.jpg/640px-Prag_Altstaedter_Ring_ratha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500174"/>
            <a:ext cx="3668877" cy="52625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07974" y="357166"/>
            <a:ext cx="412805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KARLŮV MOST</a:t>
            </a:r>
            <a:endParaRPr lang="cs-CZ" sz="44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8194" name="Picture 2" descr="https://upload.wikimedia.org/wikipedia/commons/thumb/4/4b/KM_od_J_z_Mostu_legii_DSCN0711.JPG/1280px-KM_od_J_z_Mostu_legii_DSCN07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14422"/>
            <a:ext cx="7186061" cy="538954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29190" y="1142984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METRO</a:t>
            </a:r>
            <a:endParaRPr lang="cs-CZ" sz="48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714752"/>
            <a:ext cx="4976170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k</a:t>
            </a:r>
            <a:r>
              <a:rPr lang="cs-CZ" sz="2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aždý den přepraví 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přibližně </a:t>
            </a:r>
          </a:p>
          <a:p>
            <a:r>
              <a:rPr lang="cs-CZ" sz="2400" b="1" dirty="0">
                <a:solidFill>
                  <a:schemeClr val="accent1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  1,5 milionů cestujících</a:t>
            </a:r>
          </a:p>
          <a:p>
            <a:pPr algn="ctr"/>
            <a:endParaRPr lang="cs-CZ" sz="2400" b="1" dirty="0" smtClean="0">
              <a:solidFill>
                <a:schemeClr val="accent1">
                  <a:lumMod val="10000"/>
                  <a:lumOff val="9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  první úsek otevřen 1974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tři linky A, B, C</a:t>
            </a:r>
          </a:p>
          <a:p>
            <a:pPr algn="ctr"/>
            <a:endParaRPr lang="cs-CZ" sz="2400" b="1" dirty="0" smtClean="0">
              <a:solidFill>
                <a:schemeClr val="accent1">
                  <a:lumMod val="10000"/>
                  <a:lumOff val="90000"/>
                </a:schemeClr>
              </a:solidFill>
            </a:endParaRPr>
          </a:p>
          <a:p>
            <a:r>
              <a:rPr lang="cs-CZ" sz="2400" b="1" dirty="0">
                <a:solidFill>
                  <a:schemeClr val="accent1">
                    <a:lumMod val="10000"/>
                    <a:lumOff val="90000"/>
                  </a:schemeClr>
                </a:solidFill>
              </a:rPr>
              <a:t>z</a:t>
            </a:r>
            <a:r>
              <a:rPr lang="cs-CZ" sz="2400" b="1" dirty="0" smtClean="0">
                <a:solidFill>
                  <a:schemeClr val="accent1">
                    <a:lumMod val="10000"/>
                    <a:lumOff val="90000"/>
                  </a:schemeClr>
                </a:solidFill>
              </a:rPr>
              <a:t>lepšuje životní prostředí Prahy</a:t>
            </a:r>
          </a:p>
          <a:p>
            <a:endParaRPr lang="cs-CZ" dirty="0"/>
          </a:p>
        </p:txBody>
      </p:sp>
      <p:pic>
        <p:nvPicPr>
          <p:cNvPr id="7170" name="Picture 2" descr="https://upload.wikimedia.org/wikipedia/commons/thumb/b/bc/E%C4%8Ds%2C_Ka%C4%8Derov_odjezd.jpg/640px-E%C4%8Ds%2C_Ka%C4%8Derov_odjez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5" y="285728"/>
            <a:ext cx="3000396" cy="30003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7172" name="Picture 4" descr="https://upload.wikimedia.org/wikipedia/commons/thumb/7/7b/Metro_novosibirsk_berezevaya_rossha.jpg/1280px-Metro_novosibirsk_berezevaya_ross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643182"/>
            <a:ext cx="4328539" cy="32464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84542" y="642918"/>
            <a:ext cx="43749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PRAŽSKÝ HRAD</a:t>
            </a:r>
            <a:endParaRPr lang="cs-CZ" sz="4400" b="1" dirty="0">
              <a:solidFill>
                <a:schemeClr val="accent1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6146" name="Picture 2" descr="https://upload.wikimedia.org/wikipedia/commons/thumb/3/3f/Prague_Castle%2C_March_2009%2C_Panorama.jpg/1280px-Prague_Castle%2C_March_2009%2C_Panora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7643866" cy="207170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148" name="Picture 4" descr="https://upload.wikimedia.org/wikipedia/commons/thumb/3/31/Prazsky_hrad_karluv_most_panorama.jpg/1280px-Prazsky_hrad_karluv_most_panoram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4000504"/>
            <a:ext cx="7715304" cy="20626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44021E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" y="214290"/>
            <a:ext cx="9144000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Opakování učiva:</a:t>
            </a:r>
          </a:p>
          <a:p>
            <a:r>
              <a:rPr lang="cs-CZ" b="1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 Úkol:  oprav  chybný údaj v následujících větách, věty se správným sdělením neopravuj</a:t>
            </a:r>
          </a:p>
          <a:p>
            <a:endParaRPr lang="cs-CZ" dirty="0" smtClean="0"/>
          </a:p>
          <a:p>
            <a:pPr marL="342900" indent="-342900" algn="ctr">
              <a:buAutoNum type="arabicPeriod"/>
            </a:pPr>
            <a:r>
              <a:rPr lang="cs-CZ" sz="3200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Metro</a:t>
            </a:r>
            <a:r>
              <a:rPr lang="cs-CZ" sz="3200" dirty="0" smtClean="0"/>
              <a:t> denně převeze kolem </a:t>
            </a:r>
          </a:p>
          <a:p>
            <a:pPr marL="342900" indent="-342900" algn="ctr"/>
            <a:r>
              <a:rPr lang="cs-CZ" sz="3200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2,5 mil.obyvatel.</a:t>
            </a:r>
          </a:p>
          <a:p>
            <a:pPr marL="342900" indent="-342900" algn="ctr"/>
            <a:r>
              <a:rPr lang="cs-CZ" sz="3200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2. Zemědělství </a:t>
            </a:r>
            <a:r>
              <a:rPr lang="cs-CZ" sz="3200" dirty="0" smtClean="0"/>
              <a:t>je v Praze hojně zastoupeno.</a:t>
            </a:r>
          </a:p>
          <a:p>
            <a:pPr marL="342900" indent="-342900" algn="ctr"/>
            <a:r>
              <a:rPr lang="cs-CZ" sz="3200" dirty="0" smtClean="0"/>
              <a:t>3.Praze se říká </a:t>
            </a:r>
            <a:r>
              <a:rPr lang="cs-CZ" sz="3200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„stověžatá“, </a:t>
            </a:r>
            <a:r>
              <a:rPr lang="cs-CZ" sz="3200" dirty="0" smtClean="0"/>
              <a:t>ale přesto nemá ve svém erbu zobrazeny věže.</a:t>
            </a:r>
          </a:p>
          <a:p>
            <a:pPr marL="342900" indent="-342900" algn="ctr"/>
            <a:r>
              <a:rPr lang="cs-CZ" sz="3200" dirty="0" smtClean="0"/>
              <a:t>4.Praha je samostatným krajem.</a:t>
            </a:r>
          </a:p>
          <a:p>
            <a:pPr marL="342900" indent="-342900" algn="ctr"/>
            <a:r>
              <a:rPr lang="cs-CZ" sz="3200" dirty="0" smtClean="0"/>
              <a:t>5.</a:t>
            </a:r>
            <a:r>
              <a:rPr lang="cs-CZ" sz="3200" dirty="0" smtClean="0">
                <a:solidFill>
                  <a:schemeClr val="accent1">
                    <a:lumMod val="90000"/>
                    <a:lumOff val="10000"/>
                  </a:schemeClr>
                </a:solidFill>
              </a:rPr>
              <a:t>Zentiva </a:t>
            </a:r>
            <a:r>
              <a:rPr lang="cs-CZ" sz="3200" dirty="0" smtClean="0"/>
              <a:t>je značka kosmetiky vyráběné </a:t>
            </a:r>
          </a:p>
          <a:p>
            <a:pPr marL="342900" indent="-342900" algn="ctr"/>
            <a:r>
              <a:rPr lang="cs-CZ" sz="3200" dirty="0" smtClean="0"/>
              <a:t>v Praze.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1285861"/>
            <a:ext cx="885831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Metro denně převeze </a:t>
            </a:r>
            <a:r>
              <a:rPr lang="cs-CZ" sz="3200" dirty="0" smtClean="0"/>
              <a:t>kolem 2,5mil. obyvatel</a:t>
            </a:r>
            <a:r>
              <a:rPr lang="cs-CZ" sz="3200" dirty="0" smtClean="0">
                <a:solidFill>
                  <a:schemeClr val="accent1"/>
                </a:solidFill>
              </a:rPr>
              <a:t>(1,5 </a:t>
            </a:r>
            <a:r>
              <a:rPr lang="cs-CZ" sz="3200" dirty="0" smtClean="0">
                <a:solidFill>
                  <a:schemeClr val="accent1"/>
                </a:solidFill>
              </a:rPr>
              <a:t>mil</a:t>
            </a:r>
            <a:r>
              <a:rPr lang="cs-CZ" sz="3200" dirty="0" smtClean="0">
                <a:solidFill>
                  <a:schemeClr val="accent1"/>
                </a:solidFill>
              </a:rPr>
              <a:t>. </a:t>
            </a:r>
            <a:r>
              <a:rPr lang="cs-CZ" sz="3200" dirty="0" err="1" smtClean="0">
                <a:solidFill>
                  <a:schemeClr val="accent1"/>
                </a:solidFill>
              </a:rPr>
              <a:t>obyv</a:t>
            </a:r>
            <a:r>
              <a:rPr lang="cs-CZ" sz="3200" dirty="0" smtClean="0">
                <a:solidFill>
                  <a:schemeClr val="accent1"/>
                </a:solidFill>
              </a:rPr>
              <a:t>.)</a:t>
            </a:r>
          </a:p>
          <a:p>
            <a:pPr marL="342900" indent="-342900"/>
            <a:r>
              <a:rPr lang="cs-CZ" sz="3200" dirty="0" smtClean="0"/>
              <a:t>2. Zemědělství je v Praze hojně </a:t>
            </a:r>
            <a:r>
              <a:rPr lang="cs-CZ" sz="3200" dirty="0" smtClean="0"/>
              <a:t>zastoupeno</a:t>
            </a:r>
            <a:r>
              <a:rPr lang="cs-CZ" sz="3200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(není </a:t>
            </a:r>
            <a:r>
              <a:rPr lang="cs-CZ" sz="3200" dirty="0" smtClean="0">
                <a:solidFill>
                  <a:schemeClr val="accent1"/>
                </a:solidFill>
              </a:rPr>
              <a:t>hojně zastoupeno)</a:t>
            </a:r>
          </a:p>
          <a:p>
            <a:pPr marL="342900" indent="-342900"/>
            <a:r>
              <a:rPr lang="cs-CZ" sz="3200" dirty="0" smtClean="0"/>
              <a:t>3.Praze se říká „stověžatá“, ale přesto nemá ve svém erbu zobrazeny </a:t>
            </a:r>
            <a:r>
              <a:rPr lang="cs-CZ" sz="3200" dirty="0" smtClean="0"/>
              <a:t>věže</a:t>
            </a:r>
            <a:r>
              <a:rPr lang="cs-CZ" sz="3200" dirty="0" smtClean="0">
                <a:solidFill>
                  <a:schemeClr val="accent1"/>
                </a:solidFill>
              </a:rPr>
              <a:t>( </a:t>
            </a:r>
            <a:r>
              <a:rPr lang="cs-CZ" sz="3200" dirty="0" smtClean="0">
                <a:solidFill>
                  <a:schemeClr val="accent1"/>
                </a:solidFill>
              </a:rPr>
              <a:t>má </a:t>
            </a:r>
            <a:r>
              <a:rPr lang="cs-CZ" sz="3200" dirty="0" smtClean="0">
                <a:solidFill>
                  <a:schemeClr val="accent1"/>
                </a:solidFill>
              </a:rPr>
              <a:t>v </a:t>
            </a:r>
            <a:r>
              <a:rPr lang="cs-CZ" sz="3200" dirty="0" smtClean="0">
                <a:solidFill>
                  <a:schemeClr val="accent1"/>
                </a:solidFill>
              </a:rPr>
              <a:t>erbu věže)</a:t>
            </a:r>
          </a:p>
          <a:p>
            <a:pPr marL="342900" indent="-342900"/>
            <a:r>
              <a:rPr lang="cs-CZ" sz="3200" dirty="0" smtClean="0"/>
              <a:t>4.Praha je samostatným </a:t>
            </a:r>
            <a:r>
              <a:rPr lang="cs-CZ" sz="3200" dirty="0" smtClean="0"/>
              <a:t>krajem</a:t>
            </a:r>
            <a:r>
              <a:rPr lang="cs-CZ" sz="3200" dirty="0" smtClean="0">
                <a:solidFill>
                  <a:schemeClr val="accent1"/>
                </a:solidFill>
              </a:rPr>
              <a:t> </a:t>
            </a:r>
            <a:r>
              <a:rPr lang="cs-CZ" sz="3200" dirty="0" smtClean="0">
                <a:solidFill>
                  <a:schemeClr val="accent1"/>
                </a:solidFill>
              </a:rPr>
              <a:t>(pravda</a:t>
            </a:r>
            <a:r>
              <a:rPr lang="cs-CZ" sz="3200" dirty="0" smtClean="0">
                <a:solidFill>
                  <a:schemeClr val="accent1"/>
                </a:solidFill>
              </a:rPr>
              <a:t>)</a:t>
            </a:r>
          </a:p>
          <a:p>
            <a:pPr marL="342900" indent="-342900"/>
            <a:r>
              <a:rPr lang="cs-CZ" sz="3200" dirty="0" smtClean="0"/>
              <a:t>5.Zentiva je značka kosmetiky vyráběné </a:t>
            </a:r>
          </a:p>
          <a:p>
            <a:pPr marL="342900" indent="-342900"/>
            <a:r>
              <a:rPr lang="cs-CZ" sz="3200" dirty="0" smtClean="0"/>
              <a:t>v </a:t>
            </a:r>
            <a:r>
              <a:rPr lang="cs-CZ" sz="3200" dirty="0" smtClean="0"/>
              <a:t>Praze</a:t>
            </a:r>
            <a:r>
              <a:rPr lang="cs-CZ" sz="3200" dirty="0" smtClean="0">
                <a:solidFill>
                  <a:schemeClr val="accent1"/>
                </a:solidFill>
              </a:rPr>
              <a:t>( </a:t>
            </a:r>
            <a:r>
              <a:rPr lang="cs-CZ" sz="3200" dirty="0" smtClean="0">
                <a:solidFill>
                  <a:schemeClr val="accent1"/>
                </a:solidFill>
              </a:rPr>
              <a:t>jde o značku léčiv)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42976" y="500042"/>
            <a:ext cx="32239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/>
              <a:t>Správné řešení:</a:t>
            </a:r>
            <a:endParaRPr lang="cs-CZ" sz="3200" b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142984"/>
            <a:ext cx="184731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642918"/>
            <a:ext cx="8072494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odkazy: obrázky:</a:t>
            </a:r>
          </a:p>
          <a:p>
            <a:r>
              <a:rPr lang="cs-CZ" sz="1400" b="1" dirty="0" smtClean="0">
                <a:hlinkClick r:id="rId2"/>
              </a:rPr>
              <a:t>https://cs.wikipedia.org/wiki/Praha#mediaviewer/File:Prague_Montage.jpg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https://cs.wikipedia.org/wiki/Starom%C4%9Bstsk%C3%A1_radnice#mediaviewer/File:Prag_Altstaedter_Ring_rathaus.jpg</a:t>
            </a:r>
            <a:endParaRPr lang="cs-CZ" sz="1400" b="1" dirty="0" smtClean="0"/>
          </a:p>
          <a:p>
            <a:r>
              <a:rPr lang="cs-CZ" sz="1400" b="1" dirty="0" smtClean="0">
                <a:hlinkClick r:id="rId4"/>
              </a:rPr>
              <a:t>https://cs.wikipedia.org/wiki/Karl%C5%AFv_most#mediaviewer/File:KM_od_J_z_Mostu_legii_DSCN0711.JPG</a:t>
            </a:r>
            <a:endParaRPr lang="cs-CZ" sz="1400" b="1" dirty="0" smtClean="0"/>
          </a:p>
          <a:p>
            <a:r>
              <a:rPr lang="cs-CZ" sz="1400" b="1" dirty="0" smtClean="0">
                <a:hlinkClick r:id="rId5"/>
              </a:rPr>
              <a:t>https://cs.wikipedia.org/wiki/Pra%C5%BEsk%C3%BD_hrad#mediaviewer/File:Prague_Castle,_March_2009,_Panorama.jpg</a:t>
            </a:r>
            <a:endParaRPr lang="cs-CZ" sz="1400" b="1" dirty="0" smtClean="0"/>
          </a:p>
          <a:p>
            <a:r>
              <a:rPr lang="cs-CZ" sz="1400" b="1" dirty="0" smtClean="0">
                <a:hlinkClick r:id="rId5"/>
              </a:rPr>
              <a:t>https://cs.wikipedia.org/wiki/Pra%C5%BEsk%C3%BD_hrad#mediaviewer/File:Prazsky_hrad_karluv_most_panorama.jpg</a:t>
            </a:r>
            <a:endParaRPr lang="cs-CZ" sz="1400" b="1" dirty="0" smtClean="0"/>
          </a:p>
          <a:p>
            <a:r>
              <a:rPr lang="cs-CZ" sz="1400" b="1" dirty="0" smtClean="0">
                <a:hlinkClick r:id="rId6"/>
              </a:rPr>
              <a:t>https://cs.wikipedia.org/wiki/Metro#mediaviewer/File:E%C4%8Ds,_Ka%C4%8Derov_odjezd.jpg</a:t>
            </a:r>
            <a:endParaRPr lang="cs-CZ" sz="1400" b="1" dirty="0" smtClean="0"/>
          </a:p>
          <a:p>
            <a:r>
              <a:rPr lang="cs-CZ" sz="1400" b="1" dirty="0" smtClean="0">
                <a:hlinkClick r:id="rId6"/>
              </a:rPr>
              <a:t>https://cs.wikipedia.org/wiki/Metro#mediaviewer/File:Metro_novosibirsk_berezevaya_rossha.jpg</a:t>
            </a:r>
            <a:endParaRPr lang="cs-CZ" sz="1400" b="1" dirty="0" smtClean="0"/>
          </a:p>
          <a:p>
            <a:r>
              <a:rPr lang="cs-CZ" sz="1400" b="1" dirty="0" smtClean="0">
                <a:hlinkClick r:id="rId7"/>
              </a:rPr>
              <a:t>https://cs.wikipedia.org/wiki/Zentiva#mediaviewer/File:Centr%C3%A1la_Zentivy_1.jpg</a:t>
            </a:r>
            <a:endParaRPr lang="cs-CZ" sz="1400" b="1" dirty="0" smtClean="0"/>
          </a:p>
          <a:p>
            <a:r>
              <a:rPr lang="cs-CZ" sz="1400" b="1" dirty="0" smtClean="0">
                <a:hlinkClick r:id="rId8"/>
              </a:rPr>
              <a:t>https://cs.wikipedia.org/wiki/Staropramen#mediaviewer/File:Starac-logo.jpg</a:t>
            </a:r>
            <a:endParaRPr lang="cs-CZ" sz="1400" b="1" dirty="0" smtClean="0"/>
          </a:p>
          <a:p>
            <a:r>
              <a:rPr lang="cs-CZ" sz="1400" b="1" dirty="0" smtClean="0">
                <a:hlinkClick r:id="rId9"/>
              </a:rPr>
              <a:t>https://cs.wikipedia.org/wiki/Avia#mediaviewer/File:Avia_D75-150_truck_in_Prague,_2012.JPG</a:t>
            </a:r>
            <a:endParaRPr lang="cs-CZ" sz="1400" b="1" dirty="0" smtClean="0"/>
          </a:p>
          <a:p>
            <a:r>
              <a:rPr lang="cs-CZ" sz="1400" b="1" dirty="0" smtClean="0">
                <a:hlinkClick r:id="rId10"/>
              </a:rPr>
              <a:t>https://cs.wikipedia.org/wiki/Vltava#mediaviewer/File:Stechovice_reservoir_Vltava_7328.JPG</a:t>
            </a:r>
            <a:endParaRPr lang="cs-CZ" sz="1400" b="1" dirty="0" smtClean="0"/>
          </a:p>
          <a:p>
            <a:r>
              <a:rPr lang="cs-CZ" sz="1400" b="1" dirty="0" smtClean="0">
                <a:hlinkClick r:id="rId2"/>
              </a:rPr>
              <a:t>https://cs.wikipedia.org/wiki/Praha#mediaviewer/File:Prag_ginger_u_fred_gehry.jpg</a:t>
            </a:r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1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2">
      <a:dk1>
        <a:srgbClr val="C00000"/>
      </a:dk1>
      <a:lt1>
        <a:sysClr val="window" lastClr="FFFFFF"/>
      </a:lt1>
      <a:dk2>
        <a:srgbClr val="69676D"/>
      </a:dk2>
      <a:lt2>
        <a:srgbClr val="C9C2D1"/>
      </a:lt2>
      <a:accent1>
        <a:srgbClr val="491434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129</TotalTime>
  <Words>415</Words>
  <Application>Microsoft Office PowerPoint</Application>
  <PresentationFormat>Předvádění na obrazovce (4:3)</PresentationFormat>
  <Paragraphs>119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21</cp:revision>
  <dcterms:created xsi:type="dcterms:W3CDTF">2013-02-12T11:12:24Z</dcterms:created>
  <dcterms:modified xsi:type="dcterms:W3CDTF">2014-09-17T16:13:13Z</dcterms:modified>
</cp:coreProperties>
</file>