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9" r:id="rId4"/>
    <p:sldId id="273" r:id="rId5"/>
    <p:sldId id="258" r:id="rId6"/>
    <p:sldId id="260" r:id="rId7"/>
    <p:sldId id="268" r:id="rId8"/>
    <p:sldId id="261" r:id="rId9"/>
    <p:sldId id="269" r:id="rId10"/>
    <p:sldId id="262" r:id="rId11"/>
    <p:sldId id="270" r:id="rId12"/>
    <p:sldId id="263" r:id="rId13"/>
    <p:sldId id="271" r:id="rId14"/>
    <p:sldId id="264" r:id="rId15"/>
    <p:sldId id="272" r:id="rId16"/>
    <p:sldId id="275" r:id="rId17"/>
    <p:sldId id="274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ransition spd="slow">
    <p:cove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cover/>
  </p:transition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Buchenwald_1.jpg" TargetMode="External"/><Relationship Id="rId3" Type="http://schemas.openxmlformats.org/officeDocument/2006/relationships/hyperlink" Target="http://cs.wikipedia.org/wiki/Soubor:Abies_alba_Orjen.jpg" TargetMode="External"/><Relationship Id="rId7" Type="http://schemas.openxmlformats.org/officeDocument/2006/relationships/hyperlink" Target="http://cs.wikipedia.org/wiki/Soubor:Quercus_robur_wood_ray_section_2_beentree.jpg" TargetMode="External"/><Relationship Id="rId2" Type="http://schemas.openxmlformats.org/officeDocument/2006/relationships/hyperlink" Target="http://cs.wikipedia.org/wiki/Soubor:Kuusk_Keila-Paldiski_rdt_%C3%A4%C3%A4re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Quercus_robur_in_winter.JPG" TargetMode="External"/><Relationship Id="rId5" Type="http://schemas.openxmlformats.org/officeDocument/2006/relationships/hyperlink" Target="http://cs.wikipedia.org/wiki/Soubor:Kiefer.JPG" TargetMode="External"/><Relationship Id="rId4" Type="http://schemas.openxmlformats.org/officeDocument/2006/relationships/hyperlink" Target="http://cs.wikipedia.org/wiki/Soubor:Pinus_sylvestris_Beskid_%C5%BBywiecki.JPG" TargetMode="External"/><Relationship Id="rId9" Type="http://schemas.openxmlformats.org/officeDocument/2006/relationships/hyperlink" Target="http://cs.wikipedia.org/wiki/Soubor:Fagus_sylvatica_wood_tangent_section_1_beentre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8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166688"/>
            <a:ext cx="5741988" cy="139541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47258405"/>
              </p:ext>
            </p:extLst>
          </p:nvPr>
        </p:nvGraphicFramePr>
        <p:xfrm>
          <a:off x="539750" y="1692275"/>
          <a:ext cx="8064500" cy="5193956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147"/>
                <a:gridCol w="5688353"/>
              </a:tblGrid>
              <a:tr h="365776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736124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</a:tr>
              <a:tr h="3428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Člověk a práce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VY_32_INOVACE_296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6.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Technické činnosti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Učební materiál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Mgr. Jakub </a:t>
                      </a:r>
                      <a:r>
                        <a:rPr lang="cs-CZ" sz="1400" b="1" dirty="0" err="1" smtClean="0">
                          <a:latin typeface="Calibri" panose="020F0502020204030204" pitchFamily="34" charset="0"/>
                        </a:rPr>
                        <a:t>Machel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Druhy dřeva a jejich použití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7315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Materiál slouží k</a:t>
                      </a:r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 probrání nové látky. Žáci se v ní dozví, jak se podle základního rozdělení  určuje dřevo a jaký vzhled a vlastnosti mají nejužívanější dřevařské materiály.</a:t>
                      </a:r>
                      <a:endParaRPr lang="cs-CZ" sz="1400" b="1" dirty="0" smtClean="0">
                        <a:latin typeface="Calibri" panose="020F0502020204030204" pitchFamily="34" charset="0"/>
                      </a:endParaRPr>
                    </a:p>
                    <a:p>
                      <a:endParaRPr lang="cs-CZ" dirty="0"/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latin typeface="Calibri" panose="020F0502020204030204" pitchFamily="34" charset="0"/>
                        </a:rPr>
                        <a:t>20. </a:t>
                      </a:r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1. 2013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23. 1. 2013</a:t>
                      </a:r>
                    </a:p>
                  </a:txBody>
                  <a:tcPr marL="91436" marR="91436" marT="45722" marB="45722"/>
                </a:tc>
              </a:tr>
            </a:tbl>
          </a:graphicData>
        </a:graphic>
      </p:graphicFrame>
      <p:pic>
        <p:nvPicPr>
          <p:cNvPr id="2095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088" y="5934075"/>
            <a:ext cx="784225" cy="692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15625303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45940" y="2549971"/>
            <a:ext cx="7117180" cy="1470025"/>
          </a:xfrm>
        </p:spPr>
        <p:txBody>
          <a:bodyPr/>
          <a:lstStyle/>
          <a:p>
            <a:r>
              <a:rPr lang="cs-CZ" dirty="0" smtClean="0"/>
              <a:t>Dřevo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68891" y="3912661"/>
            <a:ext cx="7117180" cy="861420"/>
          </a:xfrm>
        </p:spPr>
        <p:txBody>
          <a:bodyPr/>
          <a:lstStyle/>
          <a:p>
            <a:r>
              <a:rPr lang="cs-CZ" dirty="0" smtClean="0"/>
              <a:t>Nejčastější druhy dřeva, jejich vzhled a použití</a:t>
            </a:r>
            <a:endParaRPr lang="cs-CZ" dirty="0"/>
          </a:p>
        </p:txBody>
      </p:sp>
      <p:pic>
        <p:nvPicPr>
          <p:cNvPr id="2050" name="Picture 2" descr="C:\Users\Učitel\AppData\Local\Microsoft\Windows\Temporary Internet Files\Content.IE5\XVLGNE58\MC9003266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0"/>
            <a:ext cx="4992518" cy="3284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čitel\AppData\Local\Microsoft\Windows\Temporary Internet Files\Content.IE5\XVLGNE58\MC9002168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4343371"/>
            <a:ext cx="3491880" cy="2549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491880" y="64886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049615" y="328498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7447395"/>
      </p:ext>
    </p:extLst>
  </p:cSld>
  <p:clrMapOvr>
    <a:masterClrMapping/>
  </p:clrMapOvr>
  <p:transition spd="slow">
    <p:cover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čitel\AppData\Local\Microsoft\Windows\Temporary Internet Files\Content.IE5\7BCI6UE6\MC90032103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42598" y="4293096"/>
            <a:ext cx="3023462" cy="2564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Požadavky na stromy vhodné pro zisk dřeva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Kvalitní dřevo se získává výhradně z kmene stromů, který pro svou vysokou jakost musí splňovat potřebné parametry. Je důležité, aby byl kmen co možná nejrovnější v celé své délce a nebyl zbytečně příliš prorostlý větvemi. Vzniká potom nežádoucí vada dřeva, tzv. suky. Dřevo by mělo být zdravé.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09690" y="64886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94408802"/>
      </p:ext>
    </p:extLst>
  </p:cSld>
  <p:clrMapOvr>
    <a:masterClrMapping/>
  </p:clrMapOvr>
  <p:transition spd="slow">
    <p:cover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dřeva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412776"/>
            <a:ext cx="7125112" cy="4051437"/>
          </a:xfrm>
        </p:spPr>
        <p:txBody>
          <a:bodyPr/>
          <a:lstStyle/>
          <a:p>
            <a:r>
              <a:rPr lang="cs-CZ" dirty="0" smtClean="0"/>
              <a:t>Dřevo můžeme dělit podle dvou základních hledisek:</a:t>
            </a:r>
          </a:p>
          <a:p>
            <a:r>
              <a:rPr lang="cs-CZ" dirty="0" smtClean="0"/>
              <a:t>Tvar zeleně dřeva: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Jehličnaté (Smrk, Jedle, </a:t>
            </a:r>
            <a:r>
              <a:rPr lang="cs-CZ" dirty="0" err="1" smtClean="0"/>
              <a:t>Borovice,Modřín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Listnaté (Buk, Dub, Jasan, Topol, Javor, Habr</a:t>
            </a:r>
          </a:p>
          <a:p>
            <a:r>
              <a:rPr lang="cs-CZ" dirty="0" smtClean="0"/>
              <a:t>Hustota dřeva:</a:t>
            </a:r>
            <a:r>
              <a:rPr lang="cs-CZ" dirty="0"/>
              <a:t>	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Měkké dřevo (Borovice, topol, smrk, jedle)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Tvrdé dřevo (Buk, jasan, dub, švestka)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C:\Users\Učitel\AppData\Local\Microsoft\Windows\Temporary Internet Files\Content.IE5\YFT2WWNB\MC9003313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869160"/>
            <a:ext cx="1816729" cy="1608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čitel\AppData\Local\Microsoft\Windows\Temporary Internet Files\Content.IE5\7BCI6UE6\MC9004376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8081850">
            <a:off x="836994" y="4274382"/>
            <a:ext cx="1661572" cy="2135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23529" y="6238141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684873" y="6238141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5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38442462"/>
      </p:ext>
    </p:extLst>
  </p:cSld>
  <p:clrMapOvr>
    <a:masterClrMapping/>
  </p:clrMapOvr>
  <p:transition spd="slow">
    <p:cover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Stromy a jejich dřevo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1909671"/>
          </a:xfrm>
        </p:spPr>
        <p:txBody>
          <a:bodyPr/>
          <a:lstStyle/>
          <a:p>
            <a:r>
              <a:rPr lang="cs-CZ" dirty="0" smtClean="0"/>
              <a:t>Na následujících stránkách se nachází přehled stromů, ze kterých se dřevo získává a se kterým se můžeme v praxi setkat. Dále se </a:t>
            </a:r>
            <a:r>
              <a:rPr lang="cs-CZ" dirty="0" smtClean="0"/>
              <a:t>dozvíme, </a:t>
            </a:r>
            <a:r>
              <a:rPr lang="cs-CZ" dirty="0" smtClean="0"/>
              <a:t>jak dřevo vypadá, jaké má vlastnosti a k čemu je vhodné jej použít.</a:t>
            </a:r>
            <a:endParaRPr lang="cs-CZ" dirty="0"/>
          </a:p>
        </p:txBody>
      </p:sp>
      <p:pic>
        <p:nvPicPr>
          <p:cNvPr id="4098" name="Picture 2" descr="C:\Users\Učitel\AppData\Local\Microsoft\Windows\Temporary Internet Files\Content.IE5\FT10ZZA4\MC9002395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789040"/>
            <a:ext cx="3232094" cy="2615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403648" y="608607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6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64451568"/>
      </p:ext>
    </p:extLst>
  </p:cSld>
  <p:clrMapOvr>
    <a:masterClrMapping/>
  </p:clrMapOvr>
  <p:transition spd="slow">
    <p:cover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Smrk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887000"/>
            <a:ext cx="3058501" cy="4069911"/>
          </a:xfrm>
        </p:spPr>
        <p:txBody>
          <a:bodyPr/>
          <a:lstStyle/>
          <a:p>
            <a:r>
              <a:rPr lang="cs-CZ" dirty="0" smtClean="0"/>
              <a:t>Strom má štíhlý pravidelný růst, malý a plošný kořenový systém, což způsobuje jeho velkou nestabilitu. </a:t>
            </a:r>
          </a:p>
        </p:txBody>
      </p:sp>
      <p:pic>
        <p:nvPicPr>
          <p:cNvPr id="5122" name="Picture 2" descr="Soubor:Kuusk Keila-Paldiski rdt ääre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52634"/>
            <a:ext cx="4464496" cy="6696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563888" y="6451255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7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7358635"/>
      </p:ext>
    </p:extLst>
  </p:cSld>
  <p:clrMapOvr>
    <a:masterClrMapping/>
  </p:clrMapOvr>
  <p:transition spd="slow">
    <p:cover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smrkového dřeva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9490" y="1807361"/>
            <a:ext cx="4038453" cy="5050639"/>
          </a:xfrm>
        </p:spPr>
        <p:txBody>
          <a:bodyPr>
            <a:normAutofit/>
          </a:bodyPr>
          <a:lstStyle/>
          <a:p>
            <a:r>
              <a:rPr lang="cs-CZ" dirty="0"/>
              <a:t>Dřevo je měkké, lesklé, bílé, lehké a lehce štípatelné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Pozemní, důlní i vodní stavitelství</a:t>
            </a:r>
          </a:p>
          <a:p>
            <a:r>
              <a:rPr lang="cs-CZ" dirty="0" smtClean="0"/>
              <a:t>Truhlářství, výroba hraček, celulózy, dřevěné vlny a překližek</a:t>
            </a:r>
          </a:p>
          <a:p>
            <a:r>
              <a:rPr lang="cs-CZ" dirty="0" smtClean="0"/>
              <a:t>Využití kůry – Tříslovina a vydělávání kůže</a:t>
            </a:r>
          </a:p>
          <a:p>
            <a:r>
              <a:rPr lang="cs-CZ" dirty="0" smtClean="0"/>
              <a:t>Surová pryskyřice – Kalafuna, terpentýn</a:t>
            </a:r>
            <a:endParaRPr lang="cs-CZ" dirty="0"/>
          </a:p>
        </p:txBody>
      </p:sp>
      <p:pic>
        <p:nvPicPr>
          <p:cNvPr id="6146" name="Picture 2" descr="Soubor:Fichte Hol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94138" y="2780928"/>
            <a:ext cx="4956043" cy="3717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188667" y="6451255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8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52567894"/>
      </p:ext>
    </p:extLst>
  </p:cSld>
  <p:clrMapOvr>
    <a:masterClrMapping/>
  </p:clrMapOvr>
  <p:transition spd="slow">
    <p:cover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Jedle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4032448" cy="3960440"/>
          </a:xfrm>
        </p:spPr>
        <p:txBody>
          <a:bodyPr/>
          <a:lstStyle/>
          <a:p>
            <a:r>
              <a:rPr lang="cs-CZ" dirty="0" smtClean="0"/>
              <a:t>Jedná se o strom s rovným kmenem</a:t>
            </a:r>
          </a:p>
          <a:p>
            <a:r>
              <a:rPr lang="cs-CZ" dirty="0" smtClean="0"/>
              <a:t>Žlutošedý nádech s hnědočerným jádrem, jedná se o měkké dřevo</a:t>
            </a:r>
            <a:endParaRPr lang="cs-CZ" dirty="0"/>
          </a:p>
        </p:txBody>
      </p:sp>
      <p:pic>
        <p:nvPicPr>
          <p:cNvPr id="7170" name="Picture 2" descr="Soubor:Abies alba Orje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83754"/>
            <a:ext cx="4478466" cy="6774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655399" y="64886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9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61565546"/>
      </p:ext>
    </p:extLst>
  </p:cSld>
  <p:clrMapOvr>
    <a:masterClrMapping/>
  </p:clrMapOvr>
  <p:transition spd="slow">
    <p:cover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jedlového dřeva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1765655"/>
          </a:xfrm>
        </p:spPr>
        <p:txBody>
          <a:bodyPr/>
          <a:lstStyle/>
          <a:p>
            <a:r>
              <a:rPr lang="cs-CZ" dirty="0" smtClean="0"/>
              <a:t>Dříve se používala na výrobu nábytku, výrobu člunů a lodních stožárů. Dnes se pro horší dostupnost skoro nevyužívá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60530919"/>
      </p:ext>
    </p:extLst>
  </p:cSld>
  <p:clrMapOvr>
    <a:masterClrMapping/>
  </p:clrMapOvr>
  <p:transition spd="slow">
    <p:cover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Borovice lesní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72816"/>
            <a:ext cx="3994605" cy="4429951"/>
          </a:xfrm>
        </p:spPr>
        <p:txBody>
          <a:bodyPr/>
          <a:lstStyle/>
          <a:p>
            <a:r>
              <a:rPr lang="cs-CZ" dirty="0" smtClean="0"/>
              <a:t>Má stromovitou i keřovitou podobu (Kleč), dorůstá výšky až 30 metrů. </a:t>
            </a:r>
          </a:p>
          <a:p>
            <a:r>
              <a:rPr lang="cs-CZ" dirty="0" smtClean="0"/>
              <a:t>Dřevo je měkké a lehké, ale tvrdší než smrkové. Má červenožluté jádro a je trvanlivé ve vodě, málo ohebné a pružné. Špatně se natírá.</a:t>
            </a:r>
            <a:endParaRPr lang="cs-CZ" dirty="0"/>
          </a:p>
        </p:txBody>
      </p:sp>
      <p:pic>
        <p:nvPicPr>
          <p:cNvPr id="8194" name="Picture 2" descr="Soubor:Pinus sylvestris Beskid Żywiecki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14882"/>
            <a:ext cx="4495412" cy="6743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635896" y="6488668"/>
            <a:ext cx="10276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10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68589246"/>
      </p:ext>
    </p:extLst>
  </p:cSld>
  <p:clrMapOvr>
    <a:masterClrMapping/>
  </p:clrMapOvr>
  <p:transition spd="slow">
    <p:cover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dřeva borovice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947288"/>
            <a:ext cx="3706573" cy="4357943"/>
          </a:xfrm>
        </p:spPr>
        <p:txBody>
          <a:bodyPr/>
          <a:lstStyle/>
          <a:p>
            <a:r>
              <a:rPr lang="cs-CZ" dirty="0" smtClean="0"/>
              <a:t>Stavební materiál – Telegrafní sloupy a vzpěry.</a:t>
            </a:r>
          </a:p>
          <a:p>
            <a:r>
              <a:rPr lang="cs-CZ" dirty="0" smtClean="0"/>
              <a:t>Truhlářství, výroba nábytku v minulosti se používalo na výrobu pražců.</a:t>
            </a:r>
            <a:endParaRPr lang="cs-CZ" dirty="0"/>
          </a:p>
        </p:txBody>
      </p:sp>
      <p:pic>
        <p:nvPicPr>
          <p:cNvPr id="9218" name="Picture 2" descr="Soubor:Kiefer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15398" y="2276872"/>
            <a:ext cx="5436096" cy="4077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123879" y="6353944"/>
            <a:ext cx="10276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11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4653729"/>
      </p:ext>
    </p:extLst>
  </p:cSld>
  <p:clrMapOvr>
    <a:masterClrMapping/>
  </p:clrMapOvr>
  <p:transition spd="slow">
    <p:cover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Dub letní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4223" y="1772816"/>
            <a:ext cx="4936263" cy="4176464"/>
          </a:xfrm>
        </p:spPr>
        <p:txBody>
          <a:bodyPr/>
          <a:lstStyle/>
          <a:p>
            <a:r>
              <a:rPr lang="cs-CZ" dirty="0" smtClean="0"/>
              <a:t>Dorůstá výšky až 40 metrů a jeho silný kmen dosahuje obvodu až 2 metry. Kůra je brázditá, stáří může být kolem 500 let. </a:t>
            </a:r>
          </a:p>
          <a:p>
            <a:r>
              <a:rPr lang="cs-CZ" dirty="0" smtClean="0"/>
              <a:t>Dřevo má výrazné dřeňové paprsky a hnědé jádro. Dřevo je tvrdé a těžké, snadno štípatelné a odolné vůči hnilobě</a:t>
            </a:r>
            <a:endParaRPr lang="cs-CZ" dirty="0"/>
          </a:p>
        </p:txBody>
      </p:sp>
      <p:pic>
        <p:nvPicPr>
          <p:cNvPr id="1026" name="Picture 2" descr="Soubor:Quercus robur in winter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57750" y="1119839"/>
            <a:ext cx="428625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830135" y="6483376"/>
            <a:ext cx="10276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12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77755552"/>
      </p:ext>
    </p:extLst>
  </p:cSld>
  <p:clrMapOvr>
    <a:masterClrMapping/>
  </p:clrMapOvr>
  <p:transition spd="slow">
    <p:cover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Použití dubového dřeva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1261599"/>
          </a:xfrm>
        </p:spPr>
        <p:txBody>
          <a:bodyPr/>
          <a:lstStyle/>
          <a:p>
            <a:r>
              <a:rPr lang="cs-CZ" dirty="0" smtClean="0"/>
              <a:t>Využívá se pro stavbu dřevěných venkovních konstrukcí, na výrobu dveří, prahů a parket, také dýh a překližek. V minulosti se používalo na tvorbu lodních kýlů</a:t>
            </a:r>
            <a:endParaRPr lang="cs-CZ" dirty="0"/>
          </a:p>
        </p:txBody>
      </p:sp>
      <p:pic>
        <p:nvPicPr>
          <p:cNvPr id="2050" name="Picture 2" descr="Soubor:Quercus robur wood ray section 2 beentre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009822"/>
            <a:ext cx="5148064" cy="3848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968321" y="6483376"/>
            <a:ext cx="10276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13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34617986"/>
      </p:ext>
    </p:extLst>
  </p:cSld>
  <p:clrMapOvr>
    <a:masterClrMapping/>
  </p:clrMapOvr>
  <p:transition spd="slow">
    <p:cover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476672"/>
            <a:ext cx="7125113" cy="924475"/>
          </a:xfrm>
        </p:spPr>
        <p:txBody>
          <a:bodyPr/>
          <a:lstStyle/>
          <a:p>
            <a:r>
              <a:rPr lang="cs-CZ" dirty="0" smtClean="0"/>
              <a:t>Buk lesní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699" y="1484784"/>
            <a:ext cx="4700317" cy="5112568"/>
          </a:xfrm>
        </p:spPr>
        <p:txBody>
          <a:bodyPr>
            <a:normAutofit/>
          </a:bodyPr>
          <a:lstStyle/>
          <a:p>
            <a:r>
              <a:rPr lang="cs-CZ" dirty="0" smtClean="0"/>
              <a:t>Jedná se o jednu z nejrozšířenějších dřevin u nás. Kůra bývá i ve stáří hladká a bělošedá. Dorůstá výšky 45 metrů a dožívá se 500 let.</a:t>
            </a:r>
          </a:p>
          <a:p>
            <a:r>
              <a:rPr lang="cs-CZ" dirty="0" smtClean="0"/>
              <a:t>Dřevo je světlé s nevýraznou kresbou. Lze však dobře identifikovat díky drobným tmavým čárečkám po celém řezu, které tvoří dřeňové paprsky. Je náchylné ke dřevokazným houbám, je tvrdé, těžké a dobře štípatelné a dobře se ohýbá.</a:t>
            </a:r>
            <a:endParaRPr lang="cs-CZ" dirty="0"/>
          </a:p>
        </p:txBody>
      </p:sp>
      <p:pic>
        <p:nvPicPr>
          <p:cNvPr id="3074" name="Picture 2" descr="Soubor:Buchenwald 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42051" y="1143000"/>
            <a:ext cx="428625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809322" y="6510534"/>
            <a:ext cx="10276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14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65425994"/>
      </p:ext>
    </p:extLst>
  </p:cSld>
  <p:clrMapOvr>
    <a:masterClrMapping/>
  </p:clrMapOvr>
  <p:transition spd="slow">
    <p:cover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Použití bukového dřeva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1333607"/>
          </a:xfrm>
        </p:spPr>
        <p:txBody>
          <a:bodyPr/>
          <a:lstStyle/>
          <a:p>
            <a:r>
              <a:rPr lang="cs-CZ" dirty="0" smtClean="0"/>
              <a:t>Používá se na výrobu nábytku, parket a v truhlářství. Má výbornou výhřevnost</a:t>
            </a:r>
            <a:endParaRPr lang="cs-CZ" dirty="0"/>
          </a:p>
        </p:txBody>
      </p:sp>
      <p:pic>
        <p:nvPicPr>
          <p:cNvPr id="4098" name="Picture 2" descr="Soubor:Fagus sylvatica wood tangent section 1 beentre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895554"/>
            <a:ext cx="5292080" cy="3962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824305" y="6488668"/>
            <a:ext cx="10276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15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22648634"/>
      </p:ext>
    </p:extLst>
  </p:cSld>
  <p:clrMapOvr>
    <a:masterClrMapping/>
  </p:clrMapOvr>
  <p:transition spd="slow">
    <p:cover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751" y="0"/>
            <a:ext cx="7125113" cy="924475"/>
          </a:xfrm>
        </p:spPr>
        <p:txBody>
          <a:bodyPr/>
          <a:lstStyle/>
          <a:p>
            <a:r>
              <a:rPr lang="cs-CZ" u="sng" dirty="0" smtClean="0"/>
              <a:t>Zdroje: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3664" y="836713"/>
            <a:ext cx="7125112" cy="2160240"/>
          </a:xfrm>
        </p:spPr>
        <p:txBody>
          <a:bodyPr>
            <a:normAutofit/>
          </a:bodyPr>
          <a:lstStyle/>
          <a:p>
            <a:r>
              <a:rPr lang="cs-CZ" sz="1400" dirty="0" smtClean="0"/>
              <a:t>Obr. 1 – 6 – Klipart sady MS </a:t>
            </a:r>
            <a:r>
              <a:rPr lang="cs-CZ" sz="1400" dirty="0" err="1" smtClean="0"/>
              <a:t>Power</a:t>
            </a:r>
            <a:r>
              <a:rPr lang="cs-CZ" sz="1400" dirty="0" smtClean="0"/>
              <a:t> </a:t>
            </a:r>
            <a:r>
              <a:rPr lang="cs-CZ" sz="1400" dirty="0" smtClean="0"/>
              <a:t>Point – www.office.</a:t>
            </a:r>
            <a:r>
              <a:rPr lang="cs-CZ" sz="1400" smtClean="0"/>
              <a:t>microsoft.com</a:t>
            </a:r>
            <a:endParaRPr lang="cs-CZ" sz="1400" dirty="0" smtClean="0"/>
          </a:p>
          <a:p>
            <a:r>
              <a:rPr lang="cs-CZ" sz="1400" dirty="0"/>
              <a:t>RÁDL, Zdeněk a kol. </a:t>
            </a:r>
            <a:r>
              <a:rPr lang="cs-CZ" sz="1400" i="1" dirty="0"/>
              <a:t>Pracovní vyučování</a:t>
            </a:r>
            <a:r>
              <a:rPr lang="cs-CZ" sz="1400" dirty="0"/>
              <a:t>. Praha: Státní pedagogické nakladatelství, 1988, ISBN 14-567-88</a:t>
            </a:r>
            <a:r>
              <a:rPr lang="cs-CZ" sz="1400" dirty="0" smtClean="0"/>
              <a:t>.</a:t>
            </a:r>
          </a:p>
          <a:p>
            <a:r>
              <a:rPr lang="cs-CZ" sz="1400" dirty="0" smtClean="0"/>
              <a:t>Archiv autora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843003169"/>
      </p:ext>
    </p:extLst>
  </p:cSld>
  <p:clrMapOvr>
    <a:masterClrMapping/>
  </p:clrMapOvr>
  <p:transition spd="slow">
    <p:cover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7125113" cy="924475"/>
          </a:xfrm>
        </p:spPr>
        <p:txBody>
          <a:bodyPr/>
          <a:lstStyle/>
          <a:p>
            <a:r>
              <a:rPr lang="cs-CZ" u="sng" dirty="0" smtClean="0"/>
              <a:t>Zdroje: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3284984"/>
            <a:ext cx="9144000" cy="3456385"/>
          </a:xfrm>
        </p:spPr>
        <p:txBody>
          <a:bodyPr>
            <a:noAutofit/>
          </a:bodyPr>
          <a:lstStyle/>
          <a:p>
            <a:r>
              <a:rPr lang="cs-CZ" sz="1400" dirty="0" smtClean="0"/>
              <a:t>Obr. 7 - LEIDUS</a:t>
            </a:r>
            <a:r>
              <a:rPr lang="cs-CZ" sz="1400" dirty="0"/>
              <a:t>, Ivar. </a:t>
            </a:r>
            <a:r>
              <a:rPr lang="cs-CZ" sz="1400" i="1" dirty="0" err="1"/>
              <a:t>Kuusk</a:t>
            </a:r>
            <a:r>
              <a:rPr lang="cs-CZ" sz="1400" i="1" dirty="0"/>
              <a:t> </a:t>
            </a:r>
            <a:r>
              <a:rPr lang="cs-CZ" sz="1400" i="1" dirty="0" err="1"/>
              <a:t>Keila-Paldiski</a:t>
            </a:r>
            <a:r>
              <a:rPr lang="cs-CZ" sz="1400" i="1" dirty="0"/>
              <a:t> </a:t>
            </a:r>
            <a:r>
              <a:rPr lang="cs-CZ" sz="1400" i="1" dirty="0" err="1"/>
              <a:t>rdt</a:t>
            </a:r>
            <a:r>
              <a:rPr lang="cs-CZ" sz="1400" i="1" dirty="0"/>
              <a:t> </a:t>
            </a:r>
            <a:r>
              <a:rPr lang="cs-CZ" sz="1400" i="1" dirty="0" err="1"/>
              <a:t>ääres</a:t>
            </a:r>
            <a:r>
              <a:rPr lang="cs-CZ" sz="1400" dirty="0"/>
              <a:t> [online]. [cit. </a:t>
            </a:r>
            <a:r>
              <a:rPr lang="cs-CZ" sz="1400" dirty="0" smtClean="0"/>
              <a:t>20.01.2013</a:t>
            </a:r>
            <a:r>
              <a:rPr lang="cs-CZ" sz="1400" dirty="0"/>
              <a:t>]. Dostupný na WWW: </a:t>
            </a:r>
            <a:r>
              <a:rPr lang="cs-CZ" sz="1400" dirty="0">
                <a:hlinkClick r:id="rId2"/>
              </a:rPr>
              <a:t>http://cs.wikipedia.org/wiki/Soubor:Kuusk_Keila-Paldiski_rdt_%</a:t>
            </a:r>
            <a:r>
              <a:rPr lang="cs-CZ" sz="1400" dirty="0" smtClean="0">
                <a:hlinkClick r:id="rId2"/>
              </a:rPr>
              <a:t>C3%A4%C3%A4res.jpg</a:t>
            </a:r>
            <a:endParaRPr lang="cs-CZ" sz="1400" dirty="0"/>
          </a:p>
          <a:p>
            <a:r>
              <a:rPr lang="cs-CZ" sz="1400" dirty="0" smtClean="0"/>
              <a:t>Obr 8. - </a:t>
            </a:r>
            <a:r>
              <a:rPr lang="cs-CZ" sz="1400" dirty="0"/>
              <a:t>DAS OHR. </a:t>
            </a:r>
            <a:r>
              <a:rPr lang="cs-CZ" sz="1400" i="1" dirty="0" err="1"/>
              <a:t>Fichte</a:t>
            </a:r>
            <a:r>
              <a:rPr lang="cs-CZ" sz="1400" i="1" dirty="0"/>
              <a:t> </a:t>
            </a:r>
            <a:r>
              <a:rPr lang="cs-CZ" sz="1400" i="1" dirty="0" err="1"/>
              <a:t>Holz</a:t>
            </a:r>
            <a:r>
              <a:rPr lang="cs-CZ" sz="1400" dirty="0"/>
              <a:t> [online]. [cit. </a:t>
            </a:r>
            <a:r>
              <a:rPr lang="cs-CZ" sz="1400" dirty="0" smtClean="0"/>
              <a:t>20.01.2013</a:t>
            </a:r>
            <a:r>
              <a:rPr lang="cs-CZ" sz="1400" dirty="0"/>
              <a:t>]. Dostupný na WWW: http://cs.wikipedia.org/wiki/Soubor:Fichte_Holz.JPG</a:t>
            </a:r>
            <a:endParaRPr lang="cs-CZ" sz="1400" dirty="0" smtClean="0"/>
          </a:p>
          <a:p>
            <a:r>
              <a:rPr lang="cs-CZ" sz="1400" dirty="0" smtClean="0"/>
              <a:t>Obr. 9 - ORJEN </a:t>
            </a:r>
            <a:r>
              <a:rPr lang="cs-CZ" sz="1400" dirty="0"/>
              <a:t>FROM DE.WIKIPEDIA.ORG. </a:t>
            </a:r>
            <a:r>
              <a:rPr lang="cs-CZ" sz="1400" i="1" dirty="0" err="1"/>
              <a:t>Abies</a:t>
            </a:r>
            <a:r>
              <a:rPr lang="cs-CZ" sz="1400" i="1" dirty="0"/>
              <a:t> alba </a:t>
            </a:r>
            <a:r>
              <a:rPr lang="cs-CZ" sz="1400" i="1" dirty="0" err="1"/>
              <a:t>Orjen</a:t>
            </a:r>
            <a:r>
              <a:rPr lang="cs-CZ" sz="1400" dirty="0"/>
              <a:t> [online]. [cit. </a:t>
            </a:r>
            <a:r>
              <a:rPr lang="cs-CZ" sz="1400" dirty="0" smtClean="0"/>
              <a:t>20.01.2013</a:t>
            </a:r>
            <a:r>
              <a:rPr lang="cs-CZ" sz="1400" dirty="0"/>
              <a:t>]. Dostupný na WWW: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cs.wikipedia.org/wiki/Soubor:Abies_alba_Orjen.jpg</a:t>
            </a:r>
            <a:endParaRPr lang="cs-CZ" sz="1400" dirty="0" smtClean="0"/>
          </a:p>
          <a:p>
            <a:r>
              <a:rPr lang="cs-CZ" sz="1400" dirty="0" smtClean="0"/>
              <a:t>Obr. 10 - </a:t>
            </a:r>
            <a:r>
              <a:rPr lang="cs-CZ" sz="1400" dirty="0"/>
              <a:t>CRUSIER. </a:t>
            </a:r>
            <a:r>
              <a:rPr lang="cs-CZ" sz="1400" i="1" dirty="0" err="1"/>
              <a:t>Pinus</a:t>
            </a:r>
            <a:r>
              <a:rPr lang="cs-CZ" sz="1400" i="1" dirty="0"/>
              <a:t> </a:t>
            </a:r>
            <a:r>
              <a:rPr lang="cs-CZ" sz="1400" i="1" dirty="0" err="1"/>
              <a:t>sylvestris</a:t>
            </a:r>
            <a:r>
              <a:rPr lang="cs-CZ" sz="1400" i="1" dirty="0"/>
              <a:t> </a:t>
            </a:r>
            <a:r>
              <a:rPr lang="cs-CZ" sz="1400" i="1" dirty="0" err="1"/>
              <a:t>Beskid</a:t>
            </a:r>
            <a:r>
              <a:rPr lang="cs-CZ" sz="1400" i="1" dirty="0"/>
              <a:t> </a:t>
            </a:r>
            <a:r>
              <a:rPr lang="cs-CZ" sz="1400" i="1" dirty="0" err="1"/>
              <a:t>Żywiecki</a:t>
            </a:r>
            <a:r>
              <a:rPr lang="cs-CZ" sz="1400" dirty="0"/>
              <a:t> [online]. [cit. </a:t>
            </a:r>
            <a:r>
              <a:rPr lang="cs-CZ" sz="1400" dirty="0" smtClean="0"/>
              <a:t>20.01.2013</a:t>
            </a:r>
            <a:r>
              <a:rPr lang="cs-CZ" sz="1400" dirty="0"/>
              <a:t>]. Dostupný na WWW: </a:t>
            </a:r>
            <a:r>
              <a:rPr lang="cs-CZ" sz="1400" dirty="0">
                <a:hlinkClick r:id="rId4"/>
              </a:rPr>
              <a:t>http://cs.wikipedia.org/wiki/Soubor:Pinus_sylvestris_Beskid_%</a:t>
            </a:r>
            <a:r>
              <a:rPr lang="cs-CZ" sz="1400" dirty="0" smtClean="0">
                <a:hlinkClick r:id="rId4"/>
              </a:rPr>
              <a:t>C5%BBywiecki.JPG</a:t>
            </a:r>
            <a:endParaRPr lang="cs-CZ" sz="1400" dirty="0" smtClean="0"/>
          </a:p>
          <a:p>
            <a:r>
              <a:rPr lang="cs-CZ" sz="1400" dirty="0" smtClean="0"/>
              <a:t>Obr. 11 - DAS </a:t>
            </a:r>
            <a:r>
              <a:rPr lang="cs-CZ" sz="1400" dirty="0"/>
              <a:t>OHR. </a:t>
            </a:r>
            <a:r>
              <a:rPr lang="cs-CZ" sz="1400" i="1" dirty="0" err="1"/>
              <a:t>Kiefer</a:t>
            </a:r>
            <a:r>
              <a:rPr lang="cs-CZ" sz="1400" dirty="0"/>
              <a:t> [online]. [cit. </a:t>
            </a:r>
            <a:r>
              <a:rPr lang="cs-CZ" sz="1400" dirty="0" smtClean="0"/>
              <a:t>20.01.2013</a:t>
            </a:r>
            <a:r>
              <a:rPr lang="cs-CZ" sz="1400" dirty="0"/>
              <a:t>]. Dostupný na WWW: </a:t>
            </a:r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cs.wikipedia.org/wiki/Soubor:Kiefer.JPG</a:t>
            </a:r>
            <a:endParaRPr lang="cs-CZ" sz="1400" dirty="0" smtClean="0"/>
          </a:p>
          <a:p>
            <a:r>
              <a:rPr lang="cs-CZ" sz="1400" dirty="0" smtClean="0"/>
              <a:t>Obr. 12 – </a:t>
            </a:r>
            <a:r>
              <a:rPr lang="cs-CZ" sz="1400" dirty="0"/>
              <a:t>BETELGUESE. </a:t>
            </a:r>
            <a:r>
              <a:rPr lang="cs-CZ" sz="1400" i="1" dirty="0" err="1"/>
              <a:t>Quercus</a:t>
            </a:r>
            <a:r>
              <a:rPr lang="cs-CZ" sz="1400" i="1" dirty="0"/>
              <a:t> robur </a:t>
            </a:r>
            <a:r>
              <a:rPr lang="cs-CZ" sz="1400" i="1" dirty="0" err="1"/>
              <a:t>wood</a:t>
            </a:r>
            <a:r>
              <a:rPr lang="cs-CZ" sz="1400" i="1" dirty="0"/>
              <a:t> </a:t>
            </a:r>
            <a:r>
              <a:rPr lang="cs-CZ" sz="1400" i="1" dirty="0" err="1"/>
              <a:t>ray</a:t>
            </a:r>
            <a:r>
              <a:rPr lang="cs-CZ" sz="1400" i="1" dirty="0"/>
              <a:t> </a:t>
            </a:r>
            <a:r>
              <a:rPr lang="cs-CZ" sz="1400" i="1" dirty="0" err="1"/>
              <a:t>section</a:t>
            </a:r>
            <a:r>
              <a:rPr lang="cs-CZ" sz="1400" i="1" dirty="0"/>
              <a:t> 2 </a:t>
            </a:r>
            <a:r>
              <a:rPr lang="cs-CZ" sz="1400" i="1" dirty="0" err="1"/>
              <a:t>beentree</a:t>
            </a:r>
            <a:r>
              <a:rPr lang="cs-CZ" sz="1400" dirty="0"/>
              <a:t> [online]. [cit. </a:t>
            </a:r>
            <a:r>
              <a:rPr lang="cs-CZ" sz="1400" dirty="0" smtClean="0"/>
              <a:t>20.01.2013</a:t>
            </a:r>
            <a:r>
              <a:rPr lang="cs-CZ" sz="1400" dirty="0"/>
              <a:t>]. Dostupný na WWW: </a:t>
            </a:r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cs.wikipedia.org/wiki/Soubor:Quercus_robur_in_winter.JPG</a:t>
            </a:r>
            <a:endParaRPr lang="cs-CZ" sz="1400" dirty="0" smtClean="0"/>
          </a:p>
          <a:p>
            <a:r>
              <a:rPr lang="cs-CZ" sz="1400" dirty="0" smtClean="0"/>
              <a:t>Obr. 13 - </a:t>
            </a:r>
            <a:r>
              <a:rPr lang="cs-CZ" sz="1400" dirty="0"/>
              <a:t>BEENTREE. </a:t>
            </a:r>
            <a:r>
              <a:rPr lang="cs-CZ" sz="1400" i="1" dirty="0" err="1"/>
              <a:t>Quercus</a:t>
            </a:r>
            <a:r>
              <a:rPr lang="cs-CZ" sz="1400" i="1" dirty="0"/>
              <a:t> robur </a:t>
            </a:r>
            <a:r>
              <a:rPr lang="cs-CZ" sz="1400" i="1" dirty="0" err="1"/>
              <a:t>wood</a:t>
            </a:r>
            <a:r>
              <a:rPr lang="cs-CZ" sz="1400" i="1" dirty="0"/>
              <a:t> </a:t>
            </a:r>
            <a:r>
              <a:rPr lang="cs-CZ" sz="1400" i="1" dirty="0" err="1"/>
              <a:t>ray</a:t>
            </a:r>
            <a:r>
              <a:rPr lang="cs-CZ" sz="1400" i="1" dirty="0"/>
              <a:t> </a:t>
            </a:r>
            <a:r>
              <a:rPr lang="cs-CZ" sz="1400" i="1" dirty="0" err="1"/>
              <a:t>section</a:t>
            </a:r>
            <a:r>
              <a:rPr lang="cs-CZ" sz="1400" i="1" dirty="0"/>
              <a:t> 2 </a:t>
            </a:r>
            <a:r>
              <a:rPr lang="cs-CZ" sz="1400" i="1" dirty="0" err="1"/>
              <a:t>beentree</a:t>
            </a:r>
            <a:r>
              <a:rPr lang="cs-CZ" sz="1400" dirty="0"/>
              <a:t> [online]. [cit. </a:t>
            </a:r>
            <a:r>
              <a:rPr lang="cs-CZ" sz="1400" dirty="0" smtClean="0"/>
              <a:t>20.01.2013</a:t>
            </a:r>
            <a:r>
              <a:rPr lang="cs-CZ" sz="1400" dirty="0"/>
              <a:t>]. Dostupný na WWW: </a:t>
            </a:r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cs.wikipedia.org/wiki/Soubor:Quercus_robur_wood_ray_section_2_beentree.jpg</a:t>
            </a:r>
            <a:endParaRPr lang="cs-CZ" sz="1400" dirty="0" smtClean="0"/>
          </a:p>
          <a:p>
            <a:r>
              <a:rPr lang="cs-CZ" sz="1400" dirty="0" smtClean="0"/>
              <a:t>Obr. 14 - </a:t>
            </a:r>
            <a:r>
              <a:rPr lang="cs-CZ" sz="1400" dirty="0"/>
              <a:t>DARKONE. </a:t>
            </a:r>
            <a:r>
              <a:rPr lang="cs-CZ" sz="1400" i="1" dirty="0"/>
              <a:t>Buchenwald 1</a:t>
            </a:r>
            <a:r>
              <a:rPr lang="cs-CZ" sz="1400" dirty="0"/>
              <a:t> [online]. [cit. </a:t>
            </a:r>
            <a:r>
              <a:rPr lang="cs-CZ" sz="1400" dirty="0" smtClean="0"/>
              <a:t>20.01.2013</a:t>
            </a:r>
            <a:r>
              <a:rPr lang="cs-CZ" sz="1400" dirty="0"/>
              <a:t>]. Dostupný na WWW: </a:t>
            </a:r>
            <a:r>
              <a:rPr lang="cs-CZ" sz="1400" dirty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cs.wikipedia.org/wiki/Soubor:Buchenwald_1.jpg</a:t>
            </a:r>
            <a:endParaRPr lang="cs-CZ" sz="1400" dirty="0" smtClean="0"/>
          </a:p>
          <a:p>
            <a:r>
              <a:rPr lang="cs-CZ" sz="1400" dirty="0" smtClean="0"/>
              <a:t>Obr. 15 - </a:t>
            </a:r>
            <a:r>
              <a:rPr lang="cs-CZ" sz="1400" dirty="0"/>
              <a:t>BEENTREE. </a:t>
            </a:r>
            <a:r>
              <a:rPr lang="cs-CZ" sz="1400" i="1" dirty="0" err="1"/>
              <a:t>Fagus</a:t>
            </a:r>
            <a:r>
              <a:rPr lang="cs-CZ" sz="1400" i="1" dirty="0"/>
              <a:t> </a:t>
            </a:r>
            <a:r>
              <a:rPr lang="cs-CZ" sz="1400" i="1" dirty="0" err="1"/>
              <a:t>sylvatica</a:t>
            </a:r>
            <a:r>
              <a:rPr lang="cs-CZ" sz="1400" i="1" dirty="0"/>
              <a:t> </a:t>
            </a:r>
            <a:r>
              <a:rPr lang="cs-CZ" sz="1400" i="1" dirty="0" err="1"/>
              <a:t>wood</a:t>
            </a:r>
            <a:r>
              <a:rPr lang="cs-CZ" sz="1400" i="1" dirty="0"/>
              <a:t> tangent </a:t>
            </a:r>
            <a:r>
              <a:rPr lang="cs-CZ" sz="1400" i="1" dirty="0" err="1"/>
              <a:t>section</a:t>
            </a:r>
            <a:r>
              <a:rPr lang="cs-CZ" sz="1400" i="1" dirty="0"/>
              <a:t> 1 </a:t>
            </a:r>
            <a:r>
              <a:rPr lang="cs-CZ" sz="1400" i="1" dirty="0" err="1"/>
              <a:t>beentree</a:t>
            </a:r>
            <a:r>
              <a:rPr lang="cs-CZ" sz="1400" dirty="0"/>
              <a:t> [online]. [cit. </a:t>
            </a:r>
            <a:r>
              <a:rPr lang="cs-CZ" sz="1400" dirty="0" smtClean="0"/>
              <a:t>20.01.2013</a:t>
            </a:r>
            <a:r>
              <a:rPr lang="cs-CZ" sz="1400" dirty="0"/>
              <a:t>]. Dostupný na WWW: </a:t>
            </a:r>
            <a:r>
              <a:rPr lang="cs-CZ" sz="1400" dirty="0">
                <a:hlinkClick r:id="rId9"/>
              </a:rPr>
              <a:t>http://</a:t>
            </a:r>
            <a:r>
              <a:rPr lang="cs-CZ" sz="1400" dirty="0" smtClean="0">
                <a:hlinkClick r:id="rId9"/>
              </a:rPr>
              <a:t>cs.wikipedia.org/wiki/Soubor:Fagus_sylvatica_wood_tangent_section_1_beentree.jpg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xmlns="" val="2765761995"/>
      </p:ext>
    </p:extLst>
  </p:cSld>
  <p:clrMapOvr>
    <a:masterClrMapping/>
  </p:clrMapOvr>
  <p:transition spd="slow">
    <p:cover/>
  </p:transition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106</TotalTime>
  <Words>673</Words>
  <Application>Microsoft Office PowerPoint</Application>
  <PresentationFormat>Předvádění na obrazovce (4:3)</PresentationFormat>
  <Paragraphs>106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Spring</vt:lpstr>
      <vt:lpstr>Snímek 1</vt:lpstr>
      <vt:lpstr>Dřevo</vt:lpstr>
      <vt:lpstr>Požadavky na stromy vhodné pro zisk dřeva</vt:lpstr>
      <vt:lpstr>Rozdělení dřeva</vt:lpstr>
      <vt:lpstr>Stromy a jejich dřevo</vt:lpstr>
      <vt:lpstr>Smrk</vt:lpstr>
      <vt:lpstr>Využití smrkového dřeva</vt:lpstr>
      <vt:lpstr>Jedle </vt:lpstr>
      <vt:lpstr>Využití jedlového dřeva</vt:lpstr>
      <vt:lpstr>Borovice lesní</vt:lpstr>
      <vt:lpstr>Využití dřeva borovice</vt:lpstr>
      <vt:lpstr>Dub letní</vt:lpstr>
      <vt:lpstr>Použití dubového dřeva</vt:lpstr>
      <vt:lpstr>Buk lesní</vt:lpstr>
      <vt:lpstr>Použití bukového dřeva</vt:lpstr>
      <vt:lpstr>Zdroje: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Učitel</dc:creator>
  <cp:lastModifiedBy>Dum</cp:lastModifiedBy>
  <cp:revision>16</cp:revision>
  <dcterms:created xsi:type="dcterms:W3CDTF">2013-10-07T20:22:36Z</dcterms:created>
  <dcterms:modified xsi:type="dcterms:W3CDTF">2014-09-17T15:58:47Z</dcterms:modified>
</cp:coreProperties>
</file>