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75" r:id="rId5"/>
    <p:sldId id="269" r:id="rId6"/>
    <p:sldId id="270" r:id="rId7"/>
    <p:sldId id="271" r:id="rId8"/>
    <p:sldId id="276" r:id="rId9"/>
    <p:sldId id="273" r:id="rId10"/>
    <p:sldId id="274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7967305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Člověk a svět práce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VY_32_INOVACE_285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6.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Technické činnosti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Nářadí pro opracování dřeva 1</a:t>
                      </a:r>
                      <a:endParaRPr lang="cs-CZ" sz="1400" b="1" dirty="0"/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seznámí žáky se vzhledem a použitím měřících a </a:t>
                      </a:r>
                      <a:r>
                        <a:rPr lang="cs-CZ" sz="1400" b="1" dirty="0" err="1" smtClean="0"/>
                        <a:t>orýsovacích</a:t>
                      </a:r>
                      <a:r>
                        <a:rPr lang="cs-CZ" sz="1400" b="1" dirty="0" smtClean="0"/>
                        <a:t> nástrojů pro práci </a:t>
                      </a:r>
                      <a:r>
                        <a:rPr lang="cs-CZ" sz="1400" b="1" smtClean="0"/>
                        <a:t>se dřevem.</a:t>
                      </a:r>
                      <a:endParaRPr lang="cs-CZ" sz="1400" b="1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20.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9</a:t>
                      </a: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23. 9. 2013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8690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Nářadí pro opracování dřeva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Popis a druhy nářadí vhodného k opracování dřeva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51529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Měřící nástroje a nástroje pro orýsování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Svinovací metr</a:t>
            </a:r>
          </a:p>
          <a:p>
            <a:r>
              <a:rPr lang="cs-CZ" dirty="0" smtClean="0"/>
              <a:t>Skládací metr</a:t>
            </a:r>
          </a:p>
          <a:p>
            <a:r>
              <a:rPr lang="cs-CZ" dirty="0" smtClean="0"/>
              <a:t>Úhelník</a:t>
            </a:r>
          </a:p>
          <a:p>
            <a:r>
              <a:rPr lang="cs-CZ" dirty="0" smtClean="0"/>
              <a:t>Rýsovací jehla</a:t>
            </a:r>
          </a:p>
          <a:p>
            <a:r>
              <a:rPr lang="cs-CZ" dirty="0" smtClean="0"/>
              <a:t>Rýsovací kružítko</a:t>
            </a:r>
          </a:p>
          <a:p>
            <a:r>
              <a:rPr lang="cs-CZ" dirty="0" smtClean="0"/>
              <a:t>Rejsek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8248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Měřením zjistíme požadované rozměry například délku, výšku, šířku, tloušťku apod.</a:t>
            </a:r>
          </a:p>
          <a:p>
            <a:r>
              <a:rPr lang="cs-CZ" sz="2800" dirty="0" smtClean="0"/>
              <a:t>Pro zjištění rozměrů můžeme využít následující nástroje.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909810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Svinovací metr, </a:t>
            </a:r>
            <a:r>
              <a:rPr lang="cs-CZ" dirty="0" err="1" smtClean="0"/>
              <a:t>dvoumetr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91264" cy="1828800"/>
          </a:xfrm>
        </p:spPr>
        <p:txBody>
          <a:bodyPr>
            <a:noAutofit/>
          </a:bodyPr>
          <a:lstStyle/>
          <a:p>
            <a:r>
              <a:rPr lang="cs-CZ" sz="2400" dirty="0" smtClean="0"/>
              <a:t>Stupnice na svinovacím metru je uvedena v milimetrech</a:t>
            </a:r>
          </a:p>
          <a:p>
            <a:r>
              <a:rPr lang="cs-CZ" sz="2400" dirty="0" smtClean="0"/>
              <a:t>Rozměry odečítáme od vnitřní strany kování, které zároveň tvoří nulovou rysku. Před měřením je potřeba zkontrolovat, zda se kování neuvolnilo.</a:t>
            </a:r>
          </a:p>
          <a:p>
            <a:endParaRPr lang="cs-CZ" sz="2400" dirty="0"/>
          </a:p>
        </p:txBody>
      </p:sp>
      <p:pic>
        <p:nvPicPr>
          <p:cNvPr id="4" name="Picture 4" descr="C:\Users\Učitel\Desktop\Nářadí\DSC_004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01007"/>
            <a:ext cx="4843018" cy="3358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Učitel\Desktop\Nářadí\DSC_004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94306"/>
            <a:ext cx="4139952" cy="3065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6490259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351912" y="648571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25882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Skládací metr, </a:t>
            </a:r>
            <a:r>
              <a:rPr lang="cs-CZ" dirty="0" err="1" smtClean="0"/>
              <a:t>dvoumetr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 skládacím metru je stupnice uvedena v milimetrech, celková délka měřidla bývá nejčastěji 2 metry. </a:t>
            </a:r>
            <a:endParaRPr lang="cs-CZ" sz="2400" dirty="0"/>
          </a:p>
        </p:txBody>
      </p:sp>
      <p:pic>
        <p:nvPicPr>
          <p:cNvPr id="4" name="Picture 2" descr="C:\Users\Učitel\Desktop\Nářadí\DSC_003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4701" y="3556086"/>
            <a:ext cx="4312678" cy="3301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Učitel\Desktop\Nářadí\DSC_003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53136"/>
            <a:ext cx="4735755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6490259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351912" y="318675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13516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Úhelník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04482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Jedná se o jednoduché měřidlo, kterým zjišťujeme pravoúhlost (kolmost).</a:t>
            </a:r>
          </a:p>
          <a:p>
            <a:r>
              <a:rPr lang="cs-CZ" sz="2400" dirty="0" smtClean="0"/>
              <a:t>Umožňuje rýsování čar, především kolmic. Využívá se pro označení budoucího řezu na materiálu</a:t>
            </a:r>
            <a:endParaRPr lang="cs-CZ" sz="2400" dirty="0"/>
          </a:p>
        </p:txBody>
      </p:sp>
      <p:pic>
        <p:nvPicPr>
          <p:cNvPr id="4" name="Picture 3" descr="C:\Users\Učitel\Desktop\Nářadí\DSC_002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546526"/>
            <a:ext cx="5004048" cy="3303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207073" y="6490259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35054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Orýsování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Pro orýsování dřeva se nejlépe hodí obyčejná tužka s ostrým hrotem. </a:t>
            </a:r>
          </a:p>
          <a:p>
            <a:r>
              <a:rPr lang="cs-CZ" sz="2400" dirty="0" smtClean="0"/>
              <a:t>K orýsování můžeme také použít rýsovací </a:t>
            </a:r>
            <a:r>
              <a:rPr lang="cs-CZ" sz="2400" dirty="0"/>
              <a:t>jehlu. Jedná se o nástroj s ostrým hrotem, který za sebou zanechává tenkou rýhu.</a:t>
            </a:r>
          </a:p>
          <a:p>
            <a:endParaRPr lang="cs-CZ" sz="2400" dirty="0"/>
          </a:p>
        </p:txBody>
      </p:sp>
      <p:pic>
        <p:nvPicPr>
          <p:cNvPr id="2050" name="Picture 2" descr="Soubor:Pencilti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388850"/>
            <a:ext cx="5236453" cy="3469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98186" y="6510731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12117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Rýsovací kružítko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4474840" cy="391703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Rozeznáváme kružidlo kloubové nebo se stavěcím šroubem a používá se pro orýsování kružnic nebo oblouků. Pro orýsování nepravidelných tvarů je dobré si vytvořit šablonu z tvrdšího papíru.</a:t>
            </a:r>
            <a:endParaRPr lang="cs-CZ" sz="2400" dirty="0"/>
          </a:p>
        </p:txBody>
      </p:sp>
      <p:pic>
        <p:nvPicPr>
          <p:cNvPr id="4" name="Picture 2" descr="C:\Users\Učitel\Desktop\Nářadí\DSC_005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810277"/>
            <a:ext cx="4211960" cy="4044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139952" y="6511479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80709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Rejsek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Používá se k orýsování rovnoběžek podél hrany materiálu. Rýsovací hrot vytváří rýhu podle nastavení vysunutí ramene.</a:t>
            </a:r>
          </a:p>
          <a:p>
            <a:r>
              <a:rPr lang="cs-CZ" sz="2400" dirty="0" smtClean="0"/>
              <a:t>Zpravidla obsahuje dva hroty a umožňuje nastavit dva rozměry.</a:t>
            </a:r>
            <a:endParaRPr lang="cs-CZ" sz="2400" dirty="0"/>
          </a:p>
        </p:txBody>
      </p:sp>
      <p:pic>
        <p:nvPicPr>
          <p:cNvPr id="1026" name="Picture 2" descr="C:\Users\Učitel\Desktop\DUM\Dokumenty\Nářadí\DSC_0028 (2)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59" t="37183" r="22985" b="33713"/>
          <a:stretch/>
        </p:blipFill>
        <p:spPr bwMode="auto">
          <a:xfrm>
            <a:off x="755576" y="4005064"/>
            <a:ext cx="7540427" cy="2494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6490259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81200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dirty="0" smtClean="0"/>
              <a:t>Zdroje: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MOŠNA,</a:t>
            </a:r>
            <a:r>
              <a:rPr lang="cs-CZ" sz="2400" dirty="0"/>
              <a:t> František a kol. </a:t>
            </a:r>
            <a:r>
              <a:rPr lang="cs-CZ" sz="2400" i="1" dirty="0"/>
              <a:t>Praktické činnosti - Práce s technickými materiály</a:t>
            </a:r>
            <a:r>
              <a:rPr lang="cs-CZ" sz="2400" dirty="0"/>
              <a:t>. Praha: Fortuna, 2001, ISBN 80-7168-755-3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Obr. – 1 – 5, 7, </a:t>
            </a:r>
            <a:r>
              <a:rPr lang="cs-CZ" sz="2400" dirty="0" smtClean="0"/>
              <a:t>8 – Pořízeny autorem</a:t>
            </a:r>
            <a:endParaRPr lang="cs-CZ" sz="2400" dirty="0" smtClean="0"/>
          </a:p>
          <a:p>
            <a:r>
              <a:rPr lang="cs-CZ" sz="2400" dirty="0" smtClean="0"/>
              <a:t>Obr. 6 - </a:t>
            </a:r>
            <a:r>
              <a:rPr lang="cs-CZ" sz="2400" dirty="0"/>
              <a:t>GLOCK, Wolfgang. </a:t>
            </a:r>
            <a:r>
              <a:rPr lang="cs-CZ" sz="2400" i="1" dirty="0" err="1"/>
              <a:t>Penciltip</a:t>
            </a:r>
            <a:r>
              <a:rPr lang="cs-CZ" sz="2400" dirty="0"/>
              <a:t> [online]. [cit. </a:t>
            </a:r>
            <a:r>
              <a:rPr lang="cs-CZ" sz="2400" dirty="0" smtClean="0"/>
              <a:t>20.09.2013</a:t>
            </a:r>
            <a:r>
              <a:rPr lang="cs-CZ" sz="2400" dirty="0"/>
              <a:t>]. Dostupný na WWW: http://cs.wikipedia.org/wiki/Soubor:Penciltip.JPG</a:t>
            </a:r>
            <a:endParaRPr lang="cs-CZ" sz="2400" dirty="0" smtClean="0"/>
          </a:p>
          <a:p>
            <a:r>
              <a:rPr lang="cs-CZ" sz="2400" dirty="0" smtClean="0"/>
              <a:t>Archiv autora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60869363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67</TotalTime>
  <Words>371</Words>
  <Application>Microsoft Office PowerPoint</Application>
  <PresentationFormat>Předvádění na obrazovce (4:3)</PresentationFormat>
  <Paragraphs>69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Nářadí pro opracování dřeva</vt:lpstr>
      <vt:lpstr>Měřící nástroje a nástroje pro orýsování materiálu</vt:lpstr>
      <vt:lpstr>Měření</vt:lpstr>
      <vt:lpstr>Svinovací metr, dvoumetr</vt:lpstr>
      <vt:lpstr>Skládací metr, dvoumetr</vt:lpstr>
      <vt:lpstr>Úhelník</vt:lpstr>
      <vt:lpstr>Orýsování dřeva</vt:lpstr>
      <vt:lpstr>Rýsovací kružítko</vt:lpstr>
      <vt:lpstr>Rejsek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Nářadí pro opracování dřeva</dc:title>
  <dc:creator>Učitel</dc:creator>
  <cp:lastModifiedBy>Učitel</cp:lastModifiedBy>
  <cp:revision>18</cp:revision>
  <dcterms:created xsi:type="dcterms:W3CDTF">2013-09-22T19:27:09Z</dcterms:created>
  <dcterms:modified xsi:type="dcterms:W3CDTF">2014-01-06T18:20:16Z</dcterms:modified>
</cp:coreProperties>
</file>