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7" r:id="rId6"/>
    <p:sldId id="268" r:id="rId7"/>
    <p:sldId id="263" r:id="rId8"/>
    <p:sldId id="262" r:id="rId9"/>
    <p:sldId id="264" r:id="rId10"/>
    <p:sldId id="269" r:id="rId11"/>
    <p:sldId id="270" r:id="rId12"/>
    <p:sldId id="271" r:id="rId13"/>
    <p:sldId id="272" r:id="rId14"/>
    <p:sldId id="273" r:id="rId15"/>
    <p:sldId id="27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E80A"/>
    <a:srgbClr val="8BC4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rgbClr val="64E80A"/>
            </a:gs>
            <a:gs pos="10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6688"/>
            <a:ext cx="5741988" cy="13954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3990054"/>
              </p:ext>
            </p:extLst>
          </p:nvPr>
        </p:nvGraphicFramePr>
        <p:xfrm>
          <a:off x="539750" y="1692275"/>
          <a:ext cx="8064500" cy="491966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147"/>
                <a:gridCol w="5688353"/>
              </a:tblGrid>
              <a:tr h="365776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</a:tr>
              <a:tr h="736124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</a:tr>
              <a:tr h="3428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Člověk a svět práce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VY_32_INOVACE_286</a:t>
                      </a: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6.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Technické činnosti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Učební materiál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Mgr. Jakub </a:t>
                      </a:r>
                      <a:r>
                        <a:rPr lang="cs-CZ" sz="1400" b="1" dirty="0" err="1" smtClean="0">
                          <a:latin typeface="Calibri" panose="020F0502020204030204" pitchFamily="34" charset="0"/>
                        </a:rPr>
                        <a:t>Machel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j-lt"/>
                          <a:cs typeface="Times New Roman" panose="02020603050405020304" pitchFamily="18" charset="0"/>
                        </a:rPr>
                        <a:t>Nářadí pro opracování dřeva 2</a:t>
                      </a:r>
                      <a:endParaRPr lang="cs-CZ" sz="1400" b="1" dirty="0">
                        <a:latin typeface="+mj-lt"/>
                        <a:cs typeface="Times New Roman" panose="02020603050405020304" pitchFamily="18" charset="0"/>
                      </a:endParaRPr>
                    </a:p>
                  </a:txBody>
                  <a:tcPr marL="91436" marR="91436" marT="45722" marB="45722"/>
                </a:tc>
              </a:tr>
              <a:tr h="7315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Učební materiál seznamuje žáky</a:t>
                      </a:r>
                      <a:r>
                        <a:rPr lang="cs-CZ" sz="1400" b="1" baseline="0" dirty="0" smtClean="0"/>
                        <a:t> s ručním nářadím pro opracování dřeva. Popisuje nástroje pro řezání, rašplování, pilování </a:t>
                      </a:r>
                      <a:r>
                        <a:rPr lang="cs-CZ" sz="1400" b="1" baseline="0" smtClean="0"/>
                        <a:t>a broušení.</a:t>
                      </a:r>
                      <a:endParaRPr lang="cs-CZ" sz="1400" b="1" dirty="0"/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20. </a:t>
                      </a:r>
                      <a:r>
                        <a:rPr lang="cs-CZ" sz="1400" b="1" smtClean="0">
                          <a:latin typeface="Calibri" panose="020F0502020204030204" pitchFamily="34" charset="0"/>
                        </a:rPr>
                        <a:t>10. </a:t>
                      </a:r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2013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21. 10.  2013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</a:tbl>
          </a:graphicData>
        </a:graphic>
      </p:graphicFrame>
      <p:pic>
        <p:nvPicPr>
          <p:cNvPr id="2095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934075"/>
            <a:ext cx="784225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236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Nářadí pro opracování dřeva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Popis a druhy nářadí vhodného k opracování dřeva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958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Nástroje pro řezání, rašplování, pilování a broušení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Pila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Rašple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Pilník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Brusný papír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9331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Řezání dřeva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Je pracovní operace, při které dochází k oddělování dřeva řezáním.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Hlavní části pily je kovový list, na kterém jsou vybroušeny ostré zuby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Aby se pilový list při řezání nezastavil, jsou zuby vyhnuty do strany – tzv. ROZVOD. Řezaná drážka je pak širší než tělo listu.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725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Rozdělení pil podle ozubení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Pily s nesouměrným ozubením – řežou při pohybu od těla (tlak), nebo při pohybu k tělu (tah).</a:t>
            </a:r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Pily se souměrným ozubením – Řežou v obou směrech (v tahu i tlaku)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Pily s velkými zuby – Mají hrubé ozubení, vhodné pro řezání měkkého dřeva. Řežou rychleji, ale zanechávají hrubou drážku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Pily s malými zuby – Mají jemné ozubení, jsou vhodné pro řezání tvrdého dřeva, vytváří přesné a hladké řezy.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332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Rozdělení pil podle konstrukce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Dělí se na pily bez rámu a pily s rámem</a:t>
            </a:r>
          </a:p>
          <a:p>
            <a:endParaRPr lang="cs-CZ" sz="2400" dirty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Pily bez rámu se označují jako vsazené a patří mezi ně čepovky, ocasky a děrovky.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130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Ocaska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Všestranná pila, která se používá pro řezání v příčném i podélném směru.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Jsou vhodné pro řezání překližek, </a:t>
            </a:r>
            <a:r>
              <a:rPr lang="cs-CZ" sz="2400" dirty="0" err="1" smtClean="0">
                <a:solidFill>
                  <a:schemeClr val="bg1"/>
                </a:solidFill>
              </a:rPr>
              <a:t>laťovek,k</a:t>
            </a:r>
            <a:r>
              <a:rPr lang="cs-CZ" sz="2400" dirty="0" smtClean="0">
                <a:solidFill>
                  <a:schemeClr val="bg1"/>
                </a:solidFill>
              </a:rPr>
              <a:t> rozřezávání velkých desek nebo dlouhých prken.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5" name="Picture 2" descr="C:\Users\Učitel\Desktop\Nářadí\DSC_008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0" y="3789040"/>
            <a:ext cx="5208633" cy="3073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čitel\Desktop\Nářadí\DSC_009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4294376"/>
            <a:ext cx="3851921" cy="2567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5390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Čepovka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Vhodné pro řezání kratších dílů z drobného řeziva nebo překližky. Mají tenký list s jemným ozubením, který umožňuje čistý a přesný řez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4" name="Picture 3" descr="C:\Users\Učitel\Desktop\Nářadí\DSC_00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878854"/>
            <a:ext cx="6444208" cy="4013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494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Děrovka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Mají tenký, na konci zúžený pilový list. Využívají se k vyřezávání děr nebo oblých zářezů.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4" name="Picture 2" descr="C:\Users\Učitel\Desktop\Nářadí\DSC_01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50207"/>
            <a:ext cx="8100910" cy="4384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85259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Rámové pily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Její důležitou součástí je vyměnitelný pilový list. Mají všestranné využití.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Patří mezi ně i Lupénkové pily, které jsou vhodné k řezání nepravidelných tvarů například v překližkách, dýhách, nebo sololitu</a:t>
            </a:r>
          </a:p>
        </p:txBody>
      </p:sp>
      <p:pic>
        <p:nvPicPr>
          <p:cNvPr id="1026" name="Picture 2" descr="C:\Users\Učitel\Desktop\DUM\Dokumenty\Nářadí\DSC_002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2" t="11022" r="13635" b="8750"/>
          <a:stretch/>
        </p:blipFill>
        <p:spPr bwMode="auto">
          <a:xfrm>
            <a:off x="3847668" y="3356993"/>
            <a:ext cx="5325895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1444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Rašplování a pilování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Pomocí těchto operací provádíme dokončovací práce a vytváříme konečný tvar výrobku.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Dosáhneme tak přesných rozměrů a vyšší jakosti povrchu.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Podstatou je odebírání třísek pomocí seků pilníku nebo rašple.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2050" name="Picture 2" descr="C:\Users\Učitel\Desktop\DUM\Dokumenty\Nářadí\DSC_00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910060"/>
            <a:ext cx="7452321" cy="2947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36101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Rašplování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Používá se k hrubému opracování a odebírání větších vrstev dřeva.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Na povrchu zanechávají rýhy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Nejčastěji se používají obdélníkové, úsečové nebo kruhové.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2050" name="Picture 2" descr="C:\Users\Učitel\Desktop\Nářadí\DSC_00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14210"/>
            <a:ext cx="5555133" cy="334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čitel\Desktop\Nářadí\DSC_008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589" y="4005064"/>
            <a:ext cx="3583747" cy="285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97910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čitel\Desktop\Nářadí\DSC_00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91633">
            <a:off x="131523" y="4049918"/>
            <a:ext cx="4070355" cy="1770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Pilování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Používají se pro jemné opracování. 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Rozeznáváme pilníky s jemným, středním a hrubým sekem. Můžeme je také rozlišit podle druhu seku na pilníky s jednoduchým sekem a pilníky s křížovým sekem.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Pilníky čistíme pomocí silonového nebo rýžového kartáče.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3075" name="Picture 3" descr="C:\Users\Učitel\Desktop\Nářadí\DSC_00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80969"/>
            <a:ext cx="3779912" cy="3177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6761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Broušení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Dokončující operace, při které se používají zrnka tvrdých látek nalepená na papír. Užívá se pro ně název brusný papír. 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3074" name="Picture 2" descr="C:\Users\Učitel\Desktop\DUM\Dokumenty\Nářadí\DSC_002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0" t="11932" r="20454" b="8522"/>
          <a:stretch/>
        </p:blipFill>
        <p:spPr bwMode="auto">
          <a:xfrm>
            <a:off x="4283968" y="3272764"/>
            <a:ext cx="4701781" cy="358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28275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u="sng" dirty="0" smtClean="0">
                <a:solidFill>
                  <a:schemeClr val="bg1"/>
                </a:solidFill>
              </a:rPr>
              <a:t>Zdroje:</a:t>
            </a:r>
            <a:endParaRPr lang="cs-CZ" u="sng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Mošna,</a:t>
            </a:r>
            <a:r>
              <a:rPr lang="cs-CZ" sz="2400" dirty="0">
                <a:solidFill>
                  <a:schemeClr val="bg1"/>
                </a:solidFill>
              </a:rPr>
              <a:t> František a kol. </a:t>
            </a:r>
            <a:r>
              <a:rPr lang="cs-CZ" sz="2400" i="1" dirty="0">
                <a:solidFill>
                  <a:schemeClr val="bg1"/>
                </a:solidFill>
              </a:rPr>
              <a:t>Praktické činnosti - Práce s technickými materiály</a:t>
            </a:r>
            <a:r>
              <a:rPr lang="cs-CZ" sz="2400" dirty="0">
                <a:solidFill>
                  <a:schemeClr val="bg1"/>
                </a:solidFill>
              </a:rPr>
              <a:t>. Praha: Fortuna, 2001, ISBN 80-7168-755-3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Archiv autora</a:t>
            </a: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Fotografie pořízeny autorem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46934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548</Words>
  <Application>Microsoft Office PowerPoint</Application>
  <PresentationFormat>Předvádění na obrazovce (4:3)</PresentationFormat>
  <Paragraphs>79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Prezentace aplikace PowerPoint</vt:lpstr>
      <vt:lpstr>Nářadí pro opracování dřeva</vt:lpstr>
      <vt:lpstr>Nástroje pro řezání, rašplování, pilování a broušení</vt:lpstr>
      <vt:lpstr>Řezání dřeva</vt:lpstr>
      <vt:lpstr>Rozdělení pil podle ozubení</vt:lpstr>
      <vt:lpstr>Rozdělení pil podle konstrukce</vt:lpstr>
      <vt:lpstr>Ocaska</vt:lpstr>
      <vt:lpstr>Čepovka</vt:lpstr>
      <vt:lpstr>Děrovka</vt:lpstr>
      <vt:lpstr>Rámové pily</vt:lpstr>
      <vt:lpstr>Rašplování a pilování</vt:lpstr>
      <vt:lpstr>Rašplování</vt:lpstr>
      <vt:lpstr>Pilování</vt:lpstr>
      <vt:lpstr>Broušení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Učitel</dc:creator>
  <cp:lastModifiedBy>Učitel</cp:lastModifiedBy>
  <cp:revision>11</cp:revision>
  <dcterms:created xsi:type="dcterms:W3CDTF">2013-12-13T21:19:01Z</dcterms:created>
  <dcterms:modified xsi:type="dcterms:W3CDTF">2013-12-17T00:23:14Z</dcterms:modified>
</cp:coreProperties>
</file>