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71" r:id="rId13"/>
    <p:sldId id="27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rgbClr val="FFFF00"/>
            </a:gs>
            <a:gs pos="83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3105031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VY_32_INOVACE_287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Nářadí pro ruční opracování dřeva 3</a:t>
                      </a:r>
                      <a:endParaRPr lang="cs-CZ" sz="1400" b="1" dirty="0"/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</a:t>
                      </a:r>
                      <a:r>
                        <a:rPr lang="cs-CZ" sz="1400" b="1" baseline="0" dirty="0" smtClean="0"/>
                        <a:t> materiál seznámí žáky s vrtáním,  a nástroji potřebnými k této operaci, následně s dlabáním a spojením materiálu. Obsahuje obrázky nářadí, které se k daným operacím používají.</a:t>
                      </a:r>
                      <a:endParaRPr lang="cs-CZ" sz="1400" b="1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20. 10.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21.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 10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922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Nářadí pro opracování dřeva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a druhy nářadí vhodného k opracování dřeva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089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Ruční vrtání, dlabání a spojování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Kolovrátek</a:t>
            </a:r>
          </a:p>
          <a:p>
            <a:r>
              <a:rPr lang="cs-CZ" dirty="0" smtClean="0"/>
              <a:t>Nebozez</a:t>
            </a:r>
          </a:p>
          <a:p>
            <a:r>
              <a:rPr lang="cs-CZ" dirty="0" smtClean="0"/>
              <a:t>Vrták</a:t>
            </a:r>
          </a:p>
          <a:p>
            <a:r>
              <a:rPr lang="cs-CZ" dirty="0" smtClean="0"/>
              <a:t>Dláto</a:t>
            </a:r>
          </a:p>
          <a:p>
            <a:r>
              <a:rPr lang="cs-CZ" dirty="0" smtClean="0"/>
              <a:t>Dřevěná palice</a:t>
            </a:r>
          </a:p>
          <a:p>
            <a:r>
              <a:rPr lang="cs-CZ" dirty="0" smtClean="0"/>
              <a:t>Kladivo</a:t>
            </a:r>
          </a:p>
          <a:p>
            <a:r>
              <a:rPr lang="cs-CZ" dirty="0" smtClean="0"/>
              <a:t>Hřebíky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762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vrtání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Účelem vrtání je vytvářet díry válcového nebo kuželovitého tvaru, které slouží nejčastěji ke spojování materiálu. </a:t>
            </a:r>
          </a:p>
          <a:p>
            <a:r>
              <a:rPr lang="cs-CZ" sz="2400" dirty="0" smtClean="0"/>
              <a:t>Pokud provrtáme celý materiál, vznikne průchozí díra. V opačném případě se jedná o neprůchozí (slepou díru)</a:t>
            </a:r>
          </a:p>
          <a:p>
            <a:r>
              <a:rPr lang="cs-CZ" sz="2400" dirty="0" smtClean="0"/>
              <a:t>Existuje velká řada vrtáků. Některé můžeme použít přímo </a:t>
            </a:r>
            <a:r>
              <a:rPr lang="cs-CZ" sz="2400" smtClean="0"/>
              <a:t>(nebozez, </a:t>
            </a:r>
            <a:r>
              <a:rPr lang="cs-CZ" sz="2400" dirty="0" smtClean="0"/>
              <a:t>jiné jsou zakončeny dříkem ve tvaru stopky, které potřebuje nářadí vykonávající pohyb (kolovrátek, vrtačka)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4443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Kolovrátek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Vykonává pohyb pro vrtáky se se stopkou.</a:t>
            </a:r>
            <a:endParaRPr lang="cs-CZ" sz="2400" dirty="0"/>
          </a:p>
        </p:txBody>
      </p:sp>
      <p:pic>
        <p:nvPicPr>
          <p:cNvPr id="4" name="Picture 2" descr="C:\Users\Učitel\Desktop\Nářadí\DSC_01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40149"/>
            <a:ext cx="4788024" cy="429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čitel\Desktop\Nářadí\DSC_01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625873" y="2333093"/>
            <a:ext cx="6127220" cy="2922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216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Některé druhy vrtáků</a:t>
            </a:r>
            <a:endParaRPr lang="cs-CZ" dirty="0"/>
          </a:p>
        </p:txBody>
      </p:sp>
      <p:pic>
        <p:nvPicPr>
          <p:cNvPr id="4" name="Picture 3" descr="C:\Users\Učitel\Desktop\Nářadí\DSC_01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916111" y="2233984"/>
            <a:ext cx="5540127" cy="370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131787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Nebozez</a:t>
            </a:r>
            <a:endParaRPr lang="cs-CZ" sz="2800" dirty="0"/>
          </a:p>
        </p:txBody>
      </p:sp>
      <p:pic>
        <p:nvPicPr>
          <p:cNvPr id="1026" name="Picture 2" descr="C:\Users\Učitel\Desktop\DUM\Dokumenty\Nářadí\DSC_003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75" t="8068" r="16818" b="12387"/>
          <a:stretch/>
        </p:blipFill>
        <p:spPr bwMode="auto">
          <a:xfrm>
            <a:off x="5858035" y="4087936"/>
            <a:ext cx="3285965" cy="277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81961" y="5917581"/>
            <a:ext cx="1876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Šroubovité vrtáky</a:t>
            </a:r>
            <a:endParaRPr lang="cs-CZ" sz="2800" dirty="0"/>
          </a:p>
        </p:txBody>
      </p:sp>
      <p:pic>
        <p:nvPicPr>
          <p:cNvPr id="1027" name="Picture 3" descr="C:\Users\Učitel\Desktop\DUM\Dokumenty\Nářadí\DSC_0044 (2)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8" t="3296" r="33485" b="6250"/>
          <a:stretch/>
        </p:blipFill>
        <p:spPr bwMode="auto">
          <a:xfrm rot="16200000">
            <a:off x="5354604" y="228165"/>
            <a:ext cx="2680008" cy="485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81961" y="399788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Špulíře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8768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Dlabání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9106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Při dlabání se v materiálu vytvářejí průchozí nebo slepé otvory s ostrými hranami. Využívá se zejména ke spojování materiálů, nebo vytváření otvorů pro zapouštění čepů, dveřních zámků a kování. </a:t>
            </a:r>
          </a:p>
          <a:p>
            <a:r>
              <a:rPr lang="cs-CZ" sz="2400" dirty="0" smtClean="0"/>
              <a:t>Při dlabání dochází k přesekávání vláken a jejich odštípnutí dlátem. Pro dlabání je potřeba dláto a dřevěná palice.</a:t>
            </a:r>
            <a:endParaRPr lang="cs-CZ" sz="2400" dirty="0"/>
          </a:p>
        </p:txBody>
      </p:sp>
      <p:pic>
        <p:nvPicPr>
          <p:cNvPr id="2050" name="Picture 2" descr="C:\Users\Učitel\Desktop\DUM\Dokumenty\Nářadí\DSC_0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8" t="23069" r="3333" b="28295"/>
          <a:stretch/>
        </p:blipFill>
        <p:spPr bwMode="auto">
          <a:xfrm rot="16200000">
            <a:off x="5181244" y="2963773"/>
            <a:ext cx="5872014" cy="204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Desktop\DUM\Dokumenty\Nářadí\DSC_001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2" r="19394" b="7386"/>
          <a:stretch/>
        </p:blipFill>
        <p:spPr bwMode="auto">
          <a:xfrm>
            <a:off x="4427984" y="4373723"/>
            <a:ext cx="2509696" cy="248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596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Spojování materiálu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můžeme mimo dalších možností spojit hřebíky, vruty, nebo lepením.</a:t>
            </a:r>
            <a:endParaRPr lang="cs-CZ" dirty="0"/>
          </a:p>
        </p:txBody>
      </p:sp>
      <p:pic>
        <p:nvPicPr>
          <p:cNvPr id="3074" name="Picture 2" descr="C:\Users\Učitel\Desktop\DUM\Dokumenty\Nářadí\DSC_0052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42" t="31477" r="27879" b="30796"/>
          <a:stretch/>
        </p:blipFill>
        <p:spPr bwMode="auto">
          <a:xfrm>
            <a:off x="4737036" y="4005064"/>
            <a:ext cx="4406964" cy="292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čitel\Desktop\DUM\Dokumenty\Nářadí\DSC_0057 (2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94" t="17386" r="32424" b="6251"/>
          <a:stretch/>
        </p:blipFill>
        <p:spPr bwMode="auto">
          <a:xfrm>
            <a:off x="0" y="3356992"/>
            <a:ext cx="2969605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056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Spojování hřebíky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Jde o nejrychlejší způsob spojení. Kovové hřebíky se vyrábí hlavně z oceli a rozeznáváme mnoho druhů.</a:t>
            </a:r>
            <a:endParaRPr lang="cs-CZ" sz="2400" dirty="0"/>
          </a:p>
          <a:p>
            <a:r>
              <a:rPr lang="cs-CZ" sz="2400" dirty="0" smtClean="0"/>
              <a:t>Mezi nejčastěji užívané patří stavební s plochou hlavou, stavební se zápustnou hlavou, do krytiny, kolářský, zámečnický nebo čalounický.</a:t>
            </a:r>
          </a:p>
          <a:p>
            <a:r>
              <a:rPr lang="cs-CZ" sz="2400" dirty="0" smtClean="0"/>
              <a:t>Hřebíky se označují dvojčíslím, např. 1,5x30. První číslo značí průměr a druhé délku</a:t>
            </a:r>
          </a:p>
        </p:txBody>
      </p:sp>
    </p:spTree>
    <p:extLst>
      <p:ext uri="{BB962C8B-B14F-4D97-AF65-F5344CB8AC3E}">
        <p14:creationId xmlns:p14="http://schemas.microsoft.com/office/powerpoint/2010/main" val="33787894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Kladivo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Nejvhodnějším kladivem pro zatloukání hřebíků je truhlářské kladivo, které má rovnou </a:t>
            </a:r>
            <a:r>
              <a:rPr lang="cs-CZ" sz="2400" dirty="0" err="1" smtClean="0"/>
              <a:t>plosku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2050" name="Picture 2" descr="C:\Users\Učitel\Desktop\Nářadí\DSC_00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84152"/>
            <a:ext cx="3017357" cy="468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Desktop\Nářadí\DSC_00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49" y="2609455"/>
            <a:ext cx="5369737" cy="426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9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Štípací kleště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Špatně zatlučené nebo ohnuté hřebíky vytáhneme pomocí štípacích kleští.</a:t>
            </a:r>
            <a:endParaRPr lang="cs-CZ" sz="2400" dirty="0"/>
          </a:p>
        </p:txBody>
      </p:sp>
      <p:pic>
        <p:nvPicPr>
          <p:cNvPr id="3074" name="Picture 2" descr="C:\Users\Učitel\Desktop\Nářadí\DSC_0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894829" y="2599484"/>
            <a:ext cx="4502405" cy="399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čitel\Desktop\Nářadí\DSC_01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" y="2633498"/>
            <a:ext cx="4856762" cy="425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347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Učitel\Desktop\DUM\Dokumenty\Nářadí\DSC_0066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57" t="29716" r="44488" b="40568"/>
          <a:stretch/>
        </p:blipFill>
        <p:spPr bwMode="auto">
          <a:xfrm>
            <a:off x="3635896" y="5052911"/>
            <a:ext cx="1349183" cy="181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Spojování vruty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517232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Při spojování vruty se dosahuje vyšší pevnosti než při spojování hřebíků. Vrut obsahuje hlavu se zářezem pro šroubovák, krček a závit, vyrábí se nejčastěji z oceli nebo mosazi. Hlava bývá zpravidla půlkulatá nebo zápustná.</a:t>
            </a:r>
          </a:p>
          <a:p>
            <a:r>
              <a:rPr lang="cs-CZ" sz="2400" dirty="0" smtClean="0"/>
              <a:t>Ke šroubování je potřeba zvolit vhodný šroubovák, nejčastěji plochý nebo křížový</a:t>
            </a:r>
          </a:p>
          <a:p>
            <a:r>
              <a:rPr lang="cs-CZ" sz="2400" dirty="0" smtClean="0"/>
              <a:t>Značení se provádí dvojčíslím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stejně </a:t>
            </a:r>
            <a:r>
              <a:rPr lang="cs-CZ" sz="2400" dirty="0" smtClean="0"/>
              <a:t>jako u hřebíků.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Označuje </a:t>
            </a:r>
            <a:r>
              <a:rPr lang="cs-CZ" sz="2400" dirty="0" smtClean="0"/>
              <a:t>tedy průměr a délku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Pro utahování a </a:t>
            </a:r>
          </a:p>
          <a:p>
            <a:pPr marL="0" indent="0">
              <a:buNone/>
            </a:pPr>
            <a:r>
              <a:rPr lang="cs-CZ" sz="2400" dirty="0" smtClean="0"/>
              <a:t>povolování vrutů se </a:t>
            </a:r>
          </a:p>
          <a:p>
            <a:pPr marL="0" indent="0">
              <a:buNone/>
            </a:pPr>
            <a:r>
              <a:rPr lang="cs-CZ" sz="2400" dirty="0" smtClean="0"/>
              <a:t>používají šroubováky. </a:t>
            </a:r>
          </a:p>
          <a:p>
            <a:pPr marL="0" indent="0">
              <a:buNone/>
            </a:pPr>
            <a:r>
              <a:rPr lang="cs-CZ" sz="2400" dirty="0" smtClean="0"/>
              <a:t>Nejčastěji ploché nebo </a:t>
            </a:r>
          </a:p>
          <a:p>
            <a:pPr marL="0" indent="0">
              <a:buNone/>
            </a:pPr>
            <a:r>
              <a:rPr lang="cs-CZ" sz="2400" dirty="0" smtClean="0"/>
              <a:t>Křížové.</a:t>
            </a:r>
            <a:endParaRPr lang="cs-CZ" sz="2400" dirty="0"/>
          </a:p>
        </p:txBody>
      </p:sp>
      <p:pic>
        <p:nvPicPr>
          <p:cNvPr id="4098" name="Picture 2" descr="C:\Users\Učitel\Desktop\DUM\Dokumenty\Nářadí\DSC_0063 (2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9" t="9659" r="21364" b="8296"/>
          <a:stretch/>
        </p:blipFill>
        <p:spPr bwMode="auto">
          <a:xfrm>
            <a:off x="5076056" y="3678867"/>
            <a:ext cx="4067944" cy="318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891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Jedná se o pevný a </a:t>
            </a:r>
            <a:r>
              <a:rPr lang="cs-CZ" dirty="0" err="1" smtClean="0"/>
              <a:t>nerozebiratelný</a:t>
            </a:r>
            <a:r>
              <a:rPr lang="cs-CZ" dirty="0" smtClean="0"/>
              <a:t> spoj. Na pevnost má vliv vhodný výběr lepidla.</a:t>
            </a:r>
          </a:p>
          <a:p>
            <a:r>
              <a:rPr lang="cs-CZ" dirty="0" smtClean="0"/>
              <a:t>Dnes se nejvíce využívají disperzní lepidla, které lze použít bez zvláštních úprav při normální teplotě. (Např. Herkules)</a:t>
            </a:r>
          </a:p>
          <a:p>
            <a:r>
              <a:rPr lang="cs-CZ" dirty="0" smtClean="0"/>
              <a:t>Pokud je potřeba zajistit odolnost proti povětrnostním vlivům a vodě, používají se dvousložková lepidla (</a:t>
            </a:r>
            <a:r>
              <a:rPr lang="cs-CZ" dirty="0" err="1" smtClean="0"/>
              <a:t>Umakol</a:t>
            </a:r>
            <a:r>
              <a:rPr lang="cs-CZ" dirty="0" smtClean="0"/>
              <a:t> B), nebo epoxidová lepidla (</a:t>
            </a:r>
            <a:r>
              <a:rPr lang="cs-CZ" dirty="0" err="1" smtClean="0"/>
              <a:t>Lepox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51972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Mošna,</a:t>
            </a:r>
            <a:r>
              <a:rPr lang="cs-CZ" sz="2400" dirty="0"/>
              <a:t> František a kol. </a:t>
            </a:r>
            <a:r>
              <a:rPr lang="cs-CZ" sz="2400" i="1" dirty="0"/>
              <a:t>Praktické činnosti - Práce s technickými materiály</a:t>
            </a:r>
            <a:r>
              <a:rPr lang="cs-CZ" sz="2400" dirty="0"/>
              <a:t>. Praha: Fortuna, 2001, ISBN 80-7168-755-3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Archiv autora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 pořízeny autorem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59379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544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Nářadí pro opracování dřeva</vt:lpstr>
      <vt:lpstr>Ruční vrtání, dlabání a spojování materiálu</vt:lpstr>
      <vt:lpstr>Ruční vrtání dřeva</vt:lpstr>
      <vt:lpstr>Kolovrátek</vt:lpstr>
      <vt:lpstr>Některé druhy vrtáků</vt:lpstr>
      <vt:lpstr>Dlabání</vt:lpstr>
      <vt:lpstr>Spojování materiálu </vt:lpstr>
      <vt:lpstr>Spojování hřebíky</vt:lpstr>
      <vt:lpstr>Kladivo</vt:lpstr>
      <vt:lpstr>Štípací kleště</vt:lpstr>
      <vt:lpstr>Spojování vruty</vt:lpstr>
      <vt:lpstr>Lepení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10</cp:revision>
  <dcterms:created xsi:type="dcterms:W3CDTF">2013-12-13T21:19:22Z</dcterms:created>
  <dcterms:modified xsi:type="dcterms:W3CDTF">2013-12-17T00:36:36Z</dcterms:modified>
</cp:coreProperties>
</file>