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4" r:id="rId10"/>
    <p:sldId id="266" r:id="rId11"/>
    <p:sldId id="267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dk.cz/projekty/op-vk-oblast-podpory-1-1-zvysovani-kvality-ve-vzdelavani/o-projektu/zajimavosti-ze-sveta-dreva/vyuziti-dreva/" TargetMode="External"/><Relationship Id="rId2" Type="http://schemas.openxmlformats.org/officeDocument/2006/relationships/hyperlink" Target="http://cs.wikipedia.org/wiki/Soubor:Palkovick%C3%A9_h%C5%AFrky,_Bab%C3%AD_hor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701013"/>
              </p:ext>
            </p:extLst>
          </p:nvPr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Technické činnosti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VY_32_INOVACE_294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6.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Technické činnosti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Strom, zpracování dřeva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Materiál slouží k seznámení žáků s typy lesních společenstev, se stromem jako surovinou a zabývá se také základními řezy kmenem.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15. </a:t>
                      </a:r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12. 2013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16. 12. 2013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  <p:pic>
        <p:nvPicPr>
          <p:cNvPr id="209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25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Strom jako základní surovina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surovinou pro zisk dřeva je strom. Stromy se získávají těžbou v lese.</a:t>
            </a:r>
          </a:p>
          <a:p>
            <a:r>
              <a:rPr lang="cs-CZ" dirty="0" smtClean="0"/>
              <a:t>Po pokácení stromu dochází k odvětvení a zkrácení kulatiny. Po převozu na pilu dojde k odkornění (odstranění kůry) a řežou se na díly určené délky.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984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Typy lesních společenstev podle struktury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Listnaté lesy</a:t>
            </a:r>
          </a:p>
          <a:p>
            <a:r>
              <a:rPr lang="cs-CZ" sz="3200" dirty="0" smtClean="0"/>
              <a:t>Smíšené lesy</a:t>
            </a:r>
          </a:p>
          <a:p>
            <a:r>
              <a:rPr lang="cs-CZ" sz="3200" dirty="0" smtClean="0"/>
              <a:t>Jehličnaté lesy</a:t>
            </a:r>
            <a:endParaRPr lang="cs-CZ" sz="3200" dirty="0"/>
          </a:p>
        </p:txBody>
      </p:sp>
      <p:pic>
        <p:nvPicPr>
          <p:cNvPr id="3074" name="Picture 2" descr="C:\Users\Učitel\Dropbox\Škola\Obr do DUM\P12107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41529"/>
            <a:ext cx="3837353" cy="511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5976" y="6458671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7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Listnatý 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86409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 složen převážně z listnatých stromů, které v našich podmínkách v zimním období opadávají. V našich listnatých porostech mají převahu duby a buky. Listnaté stromy mají zpravidla tvrdé dřevo.</a:t>
            </a:r>
            <a:endParaRPr lang="cs-CZ" dirty="0"/>
          </a:p>
        </p:txBody>
      </p:sp>
      <p:pic>
        <p:nvPicPr>
          <p:cNvPr id="1026" name="Picture 2" descr="Soubor:Palkovické hůrky, Babí hora, buč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333747"/>
            <a:ext cx="601216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6458671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249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Smíšený 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628800"/>
            <a:ext cx="7125112" cy="2664296"/>
          </a:xfrm>
        </p:spPr>
        <p:txBody>
          <a:bodyPr>
            <a:normAutofit/>
          </a:bodyPr>
          <a:lstStyle/>
          <a:p>
            <a:r>
              <a:rPr lang="cs-CZ" dirty="0" smtClean="0"/>
              <a:t>Je tvořen kombinací listnatých a jehličnatých stromů. V našich lesích zaujímají největší plochu. O smíšeném lese hovoříme mimo kombinace jehličnatých a listnatých lesů také, pokud je les tvořen kombinací různých listnatých, nebo různých jehličnatých stromů. Pokud má nadvládu pouze jeden druh stromu, jedná se o stromovou monokulturu.</a:t>
            </a:r>
            <a:endParaRPr lang="cs-CZ" dirty="0"/>
          </a:p>
        </p:txBody>
      </p:sp>
      <p:pic>
        <p:nvPicPr>
          <p:cNvPr id="2050" name="Picture 2" descr="C:\Users\Učitel\Dropbox\Škola\Obr do DUM\DSC_15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20342"/>
            <a:ext cx="4866215" cy="325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347864" y="6458671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490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Jehličnaté lesy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12776"/>
            <a:ext cx="7125112" cy="1765655"/>
          </a:xfrm>
        </p:spPr>
        <p:txBody>
          <a:bodyPr/>
          <a:lstStyle/>
          <a:p>
            <a:r>
              <a:rPr lang="cs-CZ" dirty="0" smtClean="0"/>
              <a:t>Jejich porost tvoří převážně jehličnaté stromy, v našich podmínkách má největší zastoupení smrk, který je vysazován hlavně pro svůj rychlý růst. Jehličnaté stromy se vyznačují měkkým dřevem.</a:t>
            </a:r>
            <a:endParaRPr lang="cs-CZ" dirty="0"/>
          </a:p>
        </p:txBody>
      </p:sp>
      <p:pic>
        <p:nvPicPr>
          <p:cNvPr id="4098" name="Picture 2" descr="C:\Users\Učitel\Dropbox\Škola\Obr do DUM\P10901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48064" y="6458671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849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lesních společenstev podle výškových stupňů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789991"/>
          </a:xfrm>
        </p:spPr>
        <p:txBody>
          <a:bodyPr>
            <a:normAutofit/>
          </a:bodyPr>
          <a:lstStyle/>
          <a:p>
            <a:r>
              <a:rPr lang="cs-CZ" b="1" dirty="0" smtClean="0"/>
              <a:t>1) Lužní lesy </a:t>
            </a:r>
            <a:r>
              <a:rPr lang="cs-CZ" dirty="0" smtClean="0"/>
              <a:t>– Nachází se v okolí řek a potůčků v nízkých nadmořských výškách. Jedná se o oblasti trvale zaplavované s vysokou hladinou spodní vody. Rostou zde vrby a olše, dále od vodních toků topoly, duby a jasany.</a:t>
            </a:r>
          </a:p>
          <a:p>
            <a:r>
              <a:rPr lang="cs-CZ" b="1" dirty="0" smtClean="0"/>
              <a:t>2) Dubové lesy (Doubravy)</a:t>
            </a:r>
            <a:r>
              <a:rPr lang="cs-CZ" dirty="0" smtClean="0"/>
              <a:t> Do 200 m. n. m. Z větší části vymýceny z důvodu získávání zemědělské půdy.</a:t>
            </a:r>
          </a:p>
          <a:p>
            <a:r>
              <a:rPr lang="cs-CZ" b="1" dirty="0" smtClean="0"/>
              <a:t>3) Dubové a </a:t>
            </a:r>
            <a:r>
              <a:rPr lang="cs-CZ" b="1" dirty="0" err="1" smtClean="0"/>
              <a:t>dubovohabrové</a:t>
            </a:r>
            <a:r>
              <a:rPr lang="cs-CZ" b="1" dirty="0" smtClean="0"/>
              <a:t> lesy </a:t>
            </a:r>
            <a:r>
              <a:rPr lang="cs-CZ" dirty="0" smtClean="0"/>
              <a:t> 200–500 m. n. m. Situace podobná jako u dubových lesů.</a:t>
            </a:r>
            <a:endParaRPr lang="cs-CZ" b="1" dirty="0" smtClean="0"/>
          </a:p>
          <a:p>
            <a:r>
              <a:rPr lang="cs-CZ" b="1" dirty="0" smtClean="0"/>
              <a:t>4)</a:t>
            </a:r>
            <a:r>
              <a:rPr lang="cs-CZ" dirty="0" smtClean="0"/>
              <a:t> </a:t>
            </a:r>
            <a:r>
              <a:rPr lang="cs-CZ" b="1" dirty="0" smtClean="0"/>
              <a:t>Bukové a </a:t>
            </a:r>
            <a:r>
              <a:rPr lang="cs-CZ" b="1" dirty="0" err="1" smtClean="0"/>
              <a:t>jedlobukové</a:t>
            </a:r>
            <a:r>
              <a:rPr lang="cs-CZ" b="1" dirty="0" smtClean="0"/>
              <a:t> lesy</a:t>
            </a:r>
            <a:r>
              <a:rPr lang="cs-CZ" dirty="0" smtClean="0"/>
              <a:t> – 500</a:t>
            </a:r>
            <a:r>
              <a:rPr lang="cs-CZ" dirty="0"/>
              <a:t>–</a:t>
            </a:r>
            <a:r>
              <a:rPr lang="cs-CZ" dirty="0" smtClean="0"/>
              <a:t>800 m. n. m. Z větší části jsou dnes vykáceny a na jejich místech se pěstuje smrková monokultura</a:t>
            </a:r>
          </a:p>
          <a:p>
            <a:r>
              <a:rPr lang="cs-CZ" b="1" dirty="0" smtClean="0"/>
              <a:t>5) Smrkové lesy, horní hranice lesa </a:t>
            </a:r>
            <a:r>
              <a:rPr lang="cs-CZ" dirty="0" smtClean="0"/>
              <a:t>– 800</a:t>
            </a:r>
            <a:r>
              <a:rPr lang="cs-CZ" dirty="0"/>
              <a:t>–</a:t>
            </a:r>
            <a:r>
              <a:rPr lang="cs-CZ" dirty="0" smtClean="0"/>
              <a:t>1200 m. n. m. Původní vegetace bývá většinou zachovávána. Nachází se zde </a:t>
            </a:r>
            <a:r>
              <a:rPr lang="cs-CZ" dirty="0" err="1" smtClean="0"/>
              <a:t>jedlodubový</a:t>
            </a:r>
            <a:r>
              <a:rPr lang="cs-CZ" dirty="0" smtClean="0"/>
              <a:t> porost, který s rostoucí výškou přechází ve smrkové lesy až k horní hranici lesa. 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077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Příklady lesních společenstev</a:t>
            </a:r>
          </a:p>
        </p:txBody>
      </p:sp>
      <p:pic>
        <p:nvPicPr>
          <p:cNvPr id="6146" name="Picture 2" descr="C:\Users\Učitel\Pictures\Háj ve Slezsku-práce\12-13\4-Den Země\P12106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20" y="3573016"/>
            <a:ext cx="4379979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čitel\Pictures\Háj ve Slezsku-práce\12-13\4-Den Země\P12106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4075"/>
            <a:ext cx="4067944" cy="54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67944" y="143407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185122" y="32036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276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r>
              <a:rPr lang="cs-CZ" dirty="0" smtClean="0"/>
              <a:t>Příklady lesních společenstev</a:t>
            </a:r>
            <a:endParaRPr lang="cs-CZ" dirty="0"/>
          </a:p>
        </p:txBody>
      </p:sp>
      <p:pic>
        <p:nvPicPr>
          <p:cNvPr id="5122" name="Picture 2" descr="C:\Users\Učitel\Dropbox\Škola\Obr do DUM\P12108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" y="1692088"/>
            <a:ext cx="9144000" cy="516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07896" y="132275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899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83"/>
          <a:stretch/>
        </p:blipFill>
        <p:spPr bwMode="auto">
          <a:xfrm>
            <a:off x="2888016" y="1750043"/>
            <a:ext cx="6255984" cy="511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125113" cy="924475"/>
          </a:xfrm>
        </p:spPr>
        <p:txBody>
          <a:bodyPr/>
          <a:lstStyle/>
          <a:p>
            <a:r>
              <a:rPr lang="cs-CZ" dirty="0" smtClean="0"/>
              <a:t>Strom jako surovina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5348" y="980728"/>
            <a:ext cx="7125112" cy="4051437"/>
          </a:xfrm>
        </p:spPr>
        <p:txBody>
          <a:bodyPr/>
          <a:lstStyle/>
          <a:p>
            <a:r>
              <a:rPr lang="cs-CZ" dirty="0" smtClean="0"/>
              <a:t>Kvalitní dřevo získáváme z kmene stromu.</a:t>
            </a:r>
          </a:p>
          <a:p>
            <a:r>
              <a:rPr lang="cs-CZ" dirty="0" smtClean="0"/>
              <a:t>Kmen se po převozu na pilu dále dopravuje a také dochází k jeho zpracování řezáním.</a:t>
            </a:r>
          </a:p>
          <a:p>
            <a:r>
              <a:rPr lang="cs-CZ" dirty="0" smtClean="0"/>
              <a:t>Hlavní řezy kmene:</a:t>
            </a:r>
          </a:p>
          <a:p>
            <a:pPr>
              <a:buAutoNum type="arabicParenR"/>
            </a:pPr>
            <a:r>
              <a:rPr lang="cs-CZ" dirty="0" smtClean="0"/>
              <a:t>Řez příčný</a:t>
            </a:r>
          </a:p>
          <a:p>
            <a:pPr>
              <a:buAutoNum type="arabicParenR"/>
            </a:pPr>
            <a:r>
              <a:rPr lang="cs-CZ" dirty="0" smtClean="0"/>
              <a:t>Řez podélné</a:t>
            </a:r>
          </a:p>
          <a:p>
            <a:pPr>
              <a:buAutoNum type="arabicParenR"/>
            </a:pPr>
            <a:r>
              <a:rPr lang="cs-CZ" dirty="0" smtClean="0"/>
              <a:t>Řez tečnový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51912" y="651330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758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r>
              <a:rPr lang="cs-CZ" dirty="0" smtClean="0"/>
              <a:t>Příčný řez kmenem</a:t>
            </a:r>
            <a:endParaRPr lang="cs-CZ" dirty="0"/>
          </a:p>
        </p:txBody>
      </p:sp>
      <p:pic>
        <p:nvPicPr>
          <p:cNvPr id="8196" name="Picture 4" descr="http://www.msdk.cz/files/kmen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899" y="2060909"/>
            <a:ext cx="6041630" cy="479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160795" y="651330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90"/>
            <a:ext cx="7125112" cy="1584237"/>
          </a:xfrm>
        </p:spPr>
        <p:txBody>
          <a:bodyPr/>
          <a:lstStyle/>
          <a:p>
            <a:r>
              <a:rPr lang="cs-CZ" dirty="0" smtClean="0"/>
              <a:t>Přírůstek dřeva za jeden rok nazýváme letokruh. Na příčném řezu je viditelný kruhy kolem středu. Podle nich je možné určit stáří stromu.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85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4408"/>
            <a:ext cx="7125113" cy="924475"/>
          </a:xfrm>
        </p:spPr>
        <p:txBody>
          <a:bodyPr/>
          <a:lstStyle/>
          <a:p>
            <a:r>
              <a:rPr lang="cs-CZ" u="sng" dirty="0" smtClean="0"/>
              <a:t>Zdroje: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7125112" cy="4051437"/>
          </a:xfrm>
        </p:spPr>
        <p:txBody>
          <a:bodyPr>
            <a:normAutofit/>
          </a:bodyPr>
          <a:lstStyle/>
          <a:p>
            <a:r>
              <a:rPr lang="cs-CZ" sz="1400" dirty="0" smtClean="0"/>
              <a:t>Obr 2 - BARÁNEK</a:t>
            </a:r>
            <a:r>
              <a:rPr lang="cs-CZ" sz="1400" dirty="0"/>
              <a:t>, Daniel. </a:t>
            </a:r>
            <a:r>
              <a:rPr lang="cs-CZ" sz="1400" i="1" dirty="0" err="1"/>
              <a:t>Palkovické</a:t>
            </a:r>
            <a:r>
              <a:rPr lang="cs-CZ" sz="1400" i="1" dirty="0"/>
              <a:t> hůrky, Babí hora, bučina</a:t>
            </a:r>
            <a:r>
              <a:rPr lang="cs-CZ" sz="1400" dirty="0"/>
              <a:t> [online]. [cit. 15.12.2013]. Dostupný na WWW: </a:t>
            </a:r>
            <a:r>
              <a:rPr lang="cs-CZ" sz="1400" dirty="0">
                <a:hlinkClick r:id="rId2"/>
              </a:rPr>
              <a:t>http://cs.wikipedia.org/wiki/Soubor:Palkovick%C3%A9_h%C5%AFrky,_</a:t>
            </a:r>
            <a:r>
              <a:rPr lang="cs-CZ" sz="1400" dirty="0" smtClean="0">
                <a:hlinkClick r:id="rId2"/>
              </a:rPr>
              <a:t>Bab%C3%AD_hora</a:t>
            </a:r>
            <a:endParaRPr lang="cs-CZ" sz="1400" dirty="0" smtClean="0"/>
          </a:p>
          <a:p>
            <a:r>
              <a:rPr lang="cs-CZ" sz="1400" dirty="0" smtClean="0"/>
              <a:t>Obr. 1, 3, 4, 5, 6, 7 – Fotografie pořízené autorem</a:t>
            </a:r>
            <a:endParaRPr lang="cs-CZ" sz="1400" dirty="0"/>
          </a:p>
          <a:p>
            <a:r>
              <a:rPr lang="cs-CZ" sz="1400" dirty="0"/>
              <a:t>Obr. 9 - AUTOR NEUVEDEN. </a:t>
            </a:r>
            <a:r>
              <a:rPr lang="cs-CZ" sz="1400" i="1" dirty="0"/>
              <a:t>Využití dřeva jako suroviny v dřevařské výrobě</a:t>
            </a:r>
            <a:r>
              <a:rPr lang="cs-CZ" sz="1400" dirty="0"/>
              <a:t> [online]. [cit. 15.12.2013]. Dostupný na WWW: </a:t>
            </a:r>
            <a:r>
              <a:rPr lang="cs-CZ" sz="1400" dirty="0">
                <a:hlinkClick r:id="rId3"/>
              </a:rPr>
              <a:t>http://www.msdk.cz/projekty/op-vk-oblast-podpory-1-1-zvysovani-kvality-ve-vzdelavani/o-projektu/zajimavosti-ze-sveta-dreva/vyuziti-dreva</a:t>
            </a:r>
            <a:r>
              <a:rPr lang="cs-CZ" sz="1400" dirty="0" smtClean="0">
                <a:hlinkClick r:id="rId3"/>
              </a:rPr>
              <a:t>/</a:t>
            </a:r>
            <a:endParaRPr lang="cs-CZ" sz="1400" dirty="0" smtClean="0"/>
          </a:p>
          <a:p>
            <a:r>
              <a:rPr lang="cs-CZ" sz="1400" dirty="0" smtClean="0"/>
              <a:t>Archiv autora</a:t>
            </a:r>
          </a:p>
          <a:p>
            <a:r>
              <a:rPr lang="cs-CZ" sz="1400" dirty="0"/>
              <a:t>KAŠPAROVSKÝ, Karel. </a:t>
            </a:r>
            <a:r>
              <a:rPr lang="cs-CZ" sz="1400" i="1" dirty="0"/>
              <a:t>Zeměpis I. v kostce</a:t>
            </a:r>
            <a:r>
              <a:rPr lang="cs-CZ" sz="1400" dirty="0"/>
              <a:t>. Havlíčkův Brod: Fragment, 1999, ISBN 80-7200-252-X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7135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59</TotalTime>
  <Words>567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Spring</vt:lpstr>
      <vt:lpstr>Prezentace aplikace PowerPoint</vt:lpstr>
      <vt:lpstr>Strom jako základní surovina</vt:lpstr>
      <vt:lpstr>Typy lesních společenstev podle struktury</vt:lpstr>
      <vt:lpstr>Listnatý les</vt:lpstr>
      <vt:lpstr>Smíšený les</vt:lpstr>
      <vt:lpstr>Jehličnaté lesy</vt:lpstr>
      <vt:lpstr>Rozdělení lesních společenstev podle výškových stupňů</vt:lpstr>
      <vt:lpstr>Příklady lesních společenstev</vt:lpstr>
      <vt:lpstr>Příklady lesních společenstev</vt:lpstr>
      <vt:lpstr>Strom jako surovina</vt:lpstr>
      <vt:lpstr>Příčný řez kmenem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11</cp:revision>
  <dcterms:created xsi:type="dcterms:W3CDTF">2013-10-07T20:22:20Z</dcterms:created>
  <dcterms:modified xsi:type="dcterms:W3CDTF">2013-12-17T15:01:16Z</dcterms:modified>
</cp:coreProperties>
</file>