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5EC1D4A-A796-47C3-A63E-CE236FB377E2}" type="datetimeFigureOut">
              <a:rPr lang="cs-CZ" smtClean="0"/>
              <a:t>17.12.2013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166688"/>
            <a:ext cx="5741988" cy="139541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29089225"/>
              </p:ext>
            </p:extLst>
          </p:nvPr>
        </p:nvGraphicFramePr>
        <p:xfrm>
          <a:off x="539750" y="1692275"/>
          <a:ext cx="8064500" cy="4919663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147"/>
                <a:gridCol w="5688353"/>
              </a:tblGrid>
              <a:tr h="365776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736124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</a:tr>
              <a:tr h="3428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Technické činnosti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latin typeface="Calibri" panose="020F0502020204030204" pitchFamily="34" charset="0"/>
                        </a:rPr>
                        <a:t>VY_32_INOVACE_288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6. 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Technické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 činnosti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Učební materiál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Mgr. Jakub </a:t>
                      </a:r>
                      <a:r>
                        <a:rPr lang="cs-CZ" sz="1400" b="1" dirty="0" err="1" smtClean="0">
                          <a:latin typeface="Calibri" panose="020F0502020204030204" pitchFamily="34" charset="0"/>
                        </a:rPr>
                        <a:t>Machel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Základní pracovní operace 1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7315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Výukový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 materiál seznámí žáky s postupy při základních pracovních operací u opracování dřeva. Informuje o zásadách a pravidlech při měření a orýsování, upínání a řezání materiálu.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2. </a:t>
                      </a:r>
                      <a:r>
                        <a:rPr lang="cs-CZ" sz="1400" b="1" smtClean="0">
                          <a:latin typeface="Calibri" panose="020F0502020204030204" pitchFamily="34" charset="0"/>
                        </a:rPr>
                        <a:t>11. </a:t>
                      </a:r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4. 11. 2013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</a:tbl>
          </a:graphicData>
        </a:graphic>
      </p:graphicFrame>
      <p:pic>
        <p:nvPicPr>
          <p:cNvPr id="2095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88" y="5934075"/>
            <a:ext cx="784225" cy="69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8342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2027311"/>
          </a:xfrm>
        </p:spPr>
        <p:txBody>
          <a:bodyPr/>
          <a:lstStyle/>
          <a:p>
            <a:r>
              <a:rPr lang="cs-CZ" sz="6000" dirty="0" smtClean="0"/>
              <a:t>Základní pracovní operace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Měření, orýsování, Řezání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29609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materiálu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dirty="0" smtClean="0"/>
              <a:t>Měření </a:t>
            </a:r>
            <a:r>
              <a:rPr lang="cs-CZ" sz="2000" dirty="0"/>
              <a:t>je základní pracovní operací, při které zjišťujeme požadované rozměry, jako jsou délka, výška, šířka nebo tloušťka. V opačném případě slouží k tomu, aby se podle výkresu nebo náčrtu mohla vyrobit požadovaná věc.</a:t>
            </a:r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1026" name="Picture 2" descr="C:\Users\Učitel\Desktop\DUM\Dokumenty\Kniha\01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3175" y="3501008"/>
            <a:ext cx="4994549" cy="3356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907724" y="648866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13900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/>
          <a:lstStyle/>
          <a:p>
            <a:r>
              <a:rPr lang="cs-CZ" sz="4800" dirty="0" smtClean="0"/>
              <a:t>Zásady při měření materiálu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u="sng" dirty="0"/>
              <a:t>Zásady zhotovení výrobku podle technického výkresu:</a:t>
            </a:r>
            <a:endParaRPr lang="cs-CZ" dirty="0"/>
          </a:p>
          <a:p>
            <a:r>
              <a:rPr lang="cs-CZ" b="1" dirty="0"/>
              <a:t>1)</a:t>
            </a:r>
            <a:r>
              <a:rPr lang="cs-CZ" dirty="0"/>
              <a:t> Umístění výrobků vkládáme na materiál s ohledem na  </a:t>
            </a:r>
            <a:r>
              <a:rPr lang="cs-CZ" dirty="0" smtClean="0"/>
              <a:t> ekonomičnost </a:t>
            </a:r>
            <a:r>
              <a:rPr lang="cs-CZ" dirty="0"/>
              <a:t>a snažíme se pracovat bez zbytečných ztrát.</a:t>
            </a:r>
          </a:p>
          <a:p>
            <a:r>
              <a:rPr lang="cs-CZ" b="1" dirty="0"/>
              <a:t>2)</a:t>
            </a:r>
            <a:r>
              <a:rPr lang="cs-CZ" dirty="0"/>
              <a:t> Rozměry výrobků se udávají v milimetrech, měříme s milimetrovou přesností. Rozměry přenášíme pečlivě a s největší přesností.</a:t>
            </a:r>
          </a:p>
          <a:p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u="sng" dirty="0"/>
              <a:t>Zásady pro rozměřování výrobku:</a:t>
            </a:r>
            <a:endParaRPr lang="cs-CZ" dirty="0"/>
          </a:p>
          <a:p>
            <a:r>
              <a:rPr lang="cs-CZ" b="1" dirty="0"/>
              <a:t>1)</a:t>
            </a:r>
            <a:r>
              <a:rPr lang="cs-CZ" dirty="0"/>
              <a:t> Ryska měřidla musí být přesně nastavena na začátek měřeného materiálu.</a:t>
            </a:r>
          </a:p>
          <a:p>
            <a:r>
              <a:rPr lang="cs-CZ" b="1" dirty="0"/>
              <a:t>2)</a:t>
            </a:r>
            <a:r>
              <a:rPr lang="cs-CZ" dirty="0"/>
              <a:t> Měřidlo pokládáme ve směru měření délky.</a:t>
            </a:r>
          </a:p>
          <a:p>
            <a:r>
              <a:rPr lang="cs-CZ" b="1" dirty="0"/>
              <a:t>3)</a:t>
            </a:r>
            <a:r>
              <a:rPr lang="cs-CZ" dirty="0"/>
              <a:t> Při odečítání naměřené hodnoty díváme se kolmo na stupnici</a:t>
            </a:r>
          </a:p>
          <a:p>
            <a:r>
              <a:rPr lang="cs-CZ" b="1" dirty="0"/>
              <a:t>4)</a:t>
            </a:r>
            <a:r>
              <a:rPr lang="cs-CZ" dirty="0"/>
              <a:t> K značení materiálu použijeme ostře zastrouhanou tužku nebo hlubič s ostrým hrotem.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11001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199" y="1268760"/>
            <a:ext cx="8229600" cy="1684784"/>
          </a:xfrm>
        </p:spPr>
        <p:txBody>
          <a:bodyPr>
            <a:normAutofit/>
          </a:bodyPr>
          <a:lstStyle/>
          <a:p>
            <a:r>
              <a:rPr lang="cs-CZ" sz="2000" dirty="0"/>
              <a:t>Při orýsování čáry rýsujeme přesně podle pravítka nebo úhelníku. Chybně zaznačenou čáru přeškrtneme vlnovkou, správnou čáru označíme ležatým křížkem.</a:t>
            </a:r>
          </a:p>
          <a:p>
            <a:endParaRPr lang="cs-CZ" sz="20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sz="4800" dirty="0" smtClean="0"/>
              <a:t>Zásady při měření materiálu</a:t>
            </a:r>
            <a:endParaRPr lang="cs-CZ" sz="4800" dirty="0"/>
          </a:p>
        </p:txBody>
      </p:sp>
      <p:sp>
        <p:nvSpPr>
          <p:cNvPr id="5" name="Obdélník 4"/>
          <p:cNvSpPr/>
          <p:nvPr/>
        </p:nvSpPr>
        <p:spPr>
          <a:xfrm>
            <a:off x="1738312" y="2838450"/>
            <a:ext cx="5667375" cy="1181100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>
            <a:off x="4872037" y="3400425"/>
            <a:ext cx="19431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Volný tvar 6"/>
          <p:cNvSpPr/>
          <p:nvPr/>
        </p:nvSpPr>
        <p:spPr>
          <a:xfrm>
            <a:off x="2043112" y="3186430"/>
            <a:ext cx="1761490" cy="384810"/>
          </a:xfrm>
          <a:custGeom>
            <a:avLst/>
            <a:gdLst>
              <a:gd name="connsiteX0" fmla="*/ 0 w 1761847"/>
              <a:gd name="connsiteY0" fmla="*/ 213842 h 385340"/>
              <a:gd name="connsiteX1" fmla="*/ 171450 w 1761847"/>
              <a:gd name="connsiteY1" fmla="*/ 4292 h 385340"/>
              <a:gd name="connsiteX2" fmla="*/ 428625 w 1761847"/>
              <a:gd name="connsiteY2" fmla="*/ 385292 h 385340"/>
              <a:gd name="connsiteX3" fmla="*/ 781050 w 1761847"/>
              <a:gd name="connsiteY3" fmla="*/ 32867 h 385340"/>
              <a:gd name="connsiteX4" fmla="*/ 1009650 w 1761847"/>
              <a:gd name="connsiteY4" fmla="*/ 328142 h 385340"/>
              <a:gd name="connsiteX5" fmla="*/ 1266825 w 1761847"/>
              <a:gd name="connsiteY5" fmla="*/ 42392 h 385340"/>
              <a:gd name="connsiteX6" fmla="*/ 1476375 w 1761847"/>
              <a:gd name="connsiteY6" fmla="*/ 356717 h 385340"/>
              <a:gd name="connsiteX7" fmla="*/ 1743075 w 1761847"/>
              <a:gd name="connsiteY7" fmla="*/ 70967 h 385340"/>
              <a:gd name="connsiteX8" fmla="*/ 1752600 w 1761847"/>
              <a:gd name="connsiteY8" fmla="*/ 99542 h 385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761847" h="385340">
                <a:moveTo>
                  <a:pt x="0" y="213842"/>
                </a:moveTo>
                <a:cubicBezTo>
                  <a:pt x="50006" y="94779"/>
                  <a:pt x="100013" y="-24283"/>
                  <a:pt x="171450" y="4292"/>
                </a:cubicBezTo>
                <a:cubicBezTo>
                  <a:pt x="242888" y="32867"/>
                  <a:pt x="327025" y="380530"/>
                  <a:pt x="428625" y="385292"/>
                </a:cubicBezTo>
                <a:cubicBezTo>
                  <a:pt x="530225" y="390055"/>
                  <a:pt x="684212" y="42392"/>
                  <a:pt x="781050" y="32867"/>
                </a:cubicBezTo>
                <a:cubicBezTo>
                  <a:pt x="877888" y="23342"/>
                  <a:pt x="928688" y="326555"/>
                  <a:pt x="1009650" y="328142"/>
                </a:cubicBezTo>
                <a:cubicBezTo>
                  <a:pt x="1090612" y="329729"/>
                  <a:pt x="1189038" y="37630"/>
                  <a:pt x="1266825" y="42392"/>
                </a:cubicBezTo>
                <a:cubicBezTo>
                  <a:pt x="1344612" y="47154"/>
                  <a:pt x="1397000" y="351955"/>
                  <a:pt x="1476375" y="356717"/>
                </a:cubicBezTo>
                <a:cubicBezTo>
                  <a:pt x="1555750" y="361479"/>
                  <a:pt x="1697038" y="113829"/>
                  <a:pt x="1743075" y="70967"/>
                </a:cubicBezTo>
                <a:cubicBezTo>
                  <a:pt x="1789112" y="28105"/>
                  <a:pt x="1733550" y="121767"/>
                  <a:pt x="1752600" y="99542"/>
                </a:cubicBezTo>
              </a:path>
            </a:pathLst>
          </a:cu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 flipV="1">
            <a:off x="5853747" y="3265805"/>
            <a:ext cx="168275" cy="13144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 flipV="1">
            <a:off x="5674677" y="3265805"/>
            <a:ext cx="180340" cy="13144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5853747" y="3401060"/>
            <a:ext cx="168275" cy="10604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5674677" y="3401060"/>
            <a:ext cx="180340" cy="13652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861502" y="3401060"/>
            <a:ext cx="19431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2050" name="Picture 2" descr="C:\Users\Učitel\Desktop\DUM\Dokumenty\Kniha\01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9733" y="4411878"/>
            <a:ext cx="6844532" cy="2446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7405687" y="365021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994265" y="594928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20394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sz="4800" dirty="0" smtClean="0"/>
              <a:t>Upínání a řezání materiálu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/>
          </a:bodyPr>
          <a:lstStyle/>
          <a:p>
            <a:r>
              <a:rPr lang="cs-CZ" sz="2000" dirty="0"/>
              <a:t>Prvním krokem řezání materiálu musí být jeho správné upnutí. Vždy se snažíme zajistit pohyb pracovního nástroje a znehybnit obráběný materiál. Tím se mimo jiné zajistí i větší bezpečnost práce. </a:t>
            </a:r>
          </a:p>
          <a:p>
            <a:r>
              <a:rPr lang="cs-CZ" sz="2000" dirty="0"/>
              <a:t>Nejpoužívanějším pracovním stolem pro obrábění dřeva je hoblice. K u pevnění je možno využít také truhlářské ztužidlo nebo svěrák, musíme však materiál podložit z obou stran tak, aby nedošlo k jeho znehodnocení.</a:t>
            </a:r>
          </a:p>
          <a:p>
            <a:endParaRPr lang="cs-CZ" sz="2000" dirty="0"/>
          </a:p>
        </p:txBody>
      </p:sp>
      <p:pic>
        <p:nvPicPr>
          <p:cNvPr id="3074" name="Picture 2" descr="C:\Users\Učitel\Desktop\DUM\Dokumenty\Kniha\001 (2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975729"/>
            <a:ext cx="4657456" cy="2888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236296" y="648866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59194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/>
              <a:t>Zásady pro upínání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u="sng" dirty="0"/>
              <a:t>Zásady upínání materiálu</a:t>
            </a:r>
            <a:endParaRPr lang="cs-CZ" sz="2000" dirty="0"/>
          </a:p>
          <a:p>
            <a:r>
              <a:rPr lang="cs-CZ" sz="2000" b="1" dirty="0"/>
              <a:t>1)</a:t>
            </a:r>
            <a:r>
              <a:rPr lang="cs-CZ" sz="2000" dirty="0"/>
              <a:t> Materiál upínáme s ohledem na co nejlepší provádění zamýšlené pracovní operace.</a:t>
            </a:r>
          </a:p>
          <a:p>
            <a:r>
              <a:rPr lang="cs-CZ" sz="2000" b="1" dirty="0"/>
              <a:t>2)</a:t>
            </a:r>
            <a:r>
              <a:rPr lang="cs-CZ" sz="2000" dirty="0"/>
              <a:t> Místo upnutí volíme co nejblíže k místu obrábění.</a:t>
            </a:r>
          </a:p>
          <a:p>
            <a:r>
              <a:rPr lang="cs-CZ" sz="2000" b="1" dirty="0"/>
              <a:t>3) </a:t>
            </a:r>
            <a:r>
              <a:rPr lang="cs-CZ" sz="2000" dirty="0"/>
              <a:t>Upnutí je prováděno tak, aby nedošlo při provádění operace k poškození nástroje nebo opracovaného materiálu.</a:t>
            </a:r>
          </a:p>
          <a:p>
            <a:r>
              <a:rPr lang="cs-CZ" sz="2000" b="1" dirty="0"/>
              <a:t>4)</a:t>
            </a:r>
            <a:r>
              <a:rPr lang="cs-CZ" sz="2000" dirty="0"/>
              <a:t> Měkké materiály chráníme před poškozením při upnutí ochrannými vložkami. (Sololit).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7122289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Řezání – Používané pily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/>
              <a:t>Druh pily pro řezání dřeva volíme vždy podle dřeva, které budeme řezat, podle požadavků na šířku řezné rýhy a přesnost řezání a také podle způsobu řezání. (Tvary apod.)</a:t>
            </a:r>
          </a:p>
          <a:p>
            <a:r>
              <a:rPr lang="cs-CZ" sz="2000" b="1" dirty="0"/>
              <a:t>Čepovka</a:t>
            </a:r>
            <a:r>
              <a:rPr lang="cs-CZ" sz="2000" dirty="0"/>
              <a:t> – Řezání kratších dílů z drobného řeziva a překližky. Zanechávají tenčí a čistý řez</a:t>
            </a:r>
          </a:p>
          <a:p>
            <a:r>
              <a:rPr lang="cs-CZ" sz="2000" b="1" dirty="0"/>
              <a:t>Ocaska</a:t>
            </a:r>
            <a:r>
              <a:rPr lang="cs-CZ" sz="2000" dirty="0"/>
              <a:t> – Univerzální pila, dobře řeže podélně i příčně, složí spíše pro řezání tvrdšího dřeva. Zanechává širší rýhu a je méně přesná než čepovka.</a:t>
            </a:r>
          </a:p>
          <a:p>
            <a:r>
              <a:rPr lang="cs-CZ" sz="2000" b="1" dirty="0"/>
              <a:t>Děrovka</a:t>
            </a:r>
            <a:r>
              <a:rPr lang="cs-CZ" sz="2000" dirty="0"/>
              <a:t> – Používají se k řezání v těžko dostupných místech, k řezání děr a ohybů.</a:t>
            </a:r>
          </a:p>
          <a:p>
            <a:r>
              <a:rPr lang="cs-CZ" sz="2000" b="1" dirty="0"/>
              <a:t>Lupénková pila </a:t>
            </a:r>
            <a:r>
              <a:rPr lang="cs-CZ" sz="2000" dirty="0"/>
              <a:t>– Vhodné pro řezání zakřivených a nepravidelných tvarů v překližkách, dýhách a sololitu.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5749295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Zásady při řezání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u="sng" dirty="0"/>
              <a:t>Zásady pro řezání materiálu</a:t>
            </a:r>
            <a:endParaRPr lang="cs-CZ" dirty="0"/>
          </a:p>
          <a:p>
            <a:r>
              <a:rPr lang="cs-CZ" b="1" dirty="0"/>
              <a:t>1)</a:t>
            </a:r>
            <a:r>
              <a:rPr lang="cs-CZ" dirty="0"/>
              <a:t> Pilu nasazujeme k vzdálenější hraně opracovávaného materiálu, řežeme v mírném sklonu, ne rovně</a:t>
            </a:r>
          </a:p>
          <a:p>
            <a:r>
              <a:rPr lang="cs-CZ" b="1" dirty="0"/>
              <a:t>2)</a:t>
            </a:r>
            <a:r>
              <a:rPr lang="cs-CZ" dirty="0"/>
              <a:t> Konec pilového listu přiložíme k vnější straně a orýsování tak, aby orýsování zůstalo na opracovávaném materiálu.</a:t>
            </a:r>
          </a:p>
          <a:p>
            <a:r>
              <a:rPr lang="cs-CZ" b="1" dirty="0"/>
              <a:t>3)</a:t>
            </a:r>
            <a:r>
              <a:rPr lang="cs-CZ" dirty="0"/>
              <a:t> Při zářezu zajistíme pohyb listu dřevěným odřezkem nebo palcem a tahy k sobě vytvoříme mělký a přesný zářez.</a:t>
            </a:r>
          </a:p>
          <a:p>
            <a:r>
              <a:rPr lang="cs-CZ" b="1" dirty="0"/>
              <a:t>4)</a:t>
            </a:r>
            <a:r>
              <a:rPr lang="cs-CZ" dirty="0"/>
              <a:t> Při samotném řezání řežeme plynule pohyby tam i zpět a snažíme se využít co největší část listu. Neustále sledujeme průběh řezu</a:t>
            </a:r>
          </a:p>
          <a:p>
            <a:r>
              <a:rPr lang="cs-CZ" b="1" dirty="0"/>
              <a:t>5)</a:t>
            </a:r>
            <a:r>
              <a:rPr lang="cs-CZ" dirty="0"/>
              <a:t> Při dořezávání přidržujeme odřezávaný materiál, zpomalíme a zkrátíme pohyb. Zvýšíme sklon. Tyto kroky provádíme, aby nedošlo k odštípnutí odřezávaného materiálu.</a:t>
            </a:r>
          </a:p>
          <a:p>
            <a:r>
              <a:rPr lang="cs-CZ" b="1" dirty="0"/>
              <a:t>6)</a:t>
            </a:r>
            <a:r>
              <a:rPr lang="cs-CZ" dirty="0"/>
              <a:t> Při řezání stojíme vždy ve správném postoji, řežeme jednou rukou, volnou rukou přidržujeme materiál.</a:t>
            </a:r>
          </a:p>
          <a:p>
            <a:r>
              <a:rPr lang="cs-CZ" b="1" dirty="0"/>
              <a:t>7)</a:t>
            </a:r>
            <a:r>
              <a:rPr lang="cs-CZ" dirty="0"/>
              <a:t> Nikdy nepracujeme s poškozenou pilou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53471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Řezání</a:t>
            </a:r>
            <a:endParaRPr lang="cs-CZ" dirty="0"/>
          </a:p>
        </p:txBody>
      </p:sp>
      <p:pic>
        <p:nvPicPr>
          <p:cNvPr id="4098" name="Picture 2" descr="C:\Users\Učitel\Desktop\DUM\Dokumenty\Kniha\01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0500" y="1790700"/>
            <a:ext cx="7091389" cy="4093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397793" y="5902311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66927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u="sng" dirty="0" smtClean="0"/>
              <a:t>Zdroje: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400" dirty="0" smtClean="0"/>
              <a:t>Mošna,</a:t>
            </a:r>
            <a:r>
              <a:rPr lang="cs-CZ" sz="2400" dirty="0"/>
              <a:t> František a kol. </a:t>
            </a:r>
            <a:r>
              <a:rPr lang="cs-CZ" sz="2400" i="1" dirty="0"/>
              <a:t>Praktické činnosti - Práce s technickými materiály</a:t>
            </a:r>
            <a:r>
              <a:rPr lang="cs-CZ" sz="2400" dirty="0"/>
              <a:t>. Praha: Fortuna, 2001, ISBN 80-7168-755-3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sz="2400" dirty="0" smtClean="0"/>
              <a:t>Obr. 1, 3, 4, 5 </a:t>
            </a:r>
            <a:r>
              <a:rPr lang="cs-CZ" dirty="0"/>
              <a:t>- Mošna, František a kol. </a:t>
            </a:r>
            <a:r>
              <a:rPr lang="cs-CZ" i="1" dirty="0"/>
              <a:t>Praktické činnosti - Práce s technickými materiály</a:t>
            </a:r>
            <a:r>
              <a:rPr lang="cs-CZ" dirty="0"/>
              <a:t>. Praha: Fortuna, 2001, ISBN 80-7168-755-3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Obr. </a:t>
            </a:r>
            <a:r>
              <a:rPr lang="cs-CZ" smtClean="0"/>
              <a:t>2 – Vytvořen autorem</a:t>
            </a:r>
            <a:endParaRPr lang="cs-CZ" dirty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Archiv autora</a:t>
            </a:r>
          </a:p>
          <a:p>
            <a:endParaRPr lang="cs-CZ" sz="2400" dirty="0" smtClean="0"/>
          </a:p>
          <a:p>
            <a:r>
              <a:rPr lang="cs-CZ" sz="2400" dirty="0" smtClean="0"/>
              <a:t>Fotografie pořízeny autorem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6080945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12</TotalTime>
  <Words>329</Words>
  <Application>Microsoft Office PowerPoint</Application>
  <PresentationFormat>Předvádění na obrazovce (4:3)</PresentationFormat>
  <Paragraphs>86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Exekutivní</vt:lpstr>
      <vt:lpstr>Prezentace aplikace PowerPoint</vt:lpstr>
      <vt:lpstr>Základní pracovní operace</vt:lpstr>
      <vt:lpstr>Měření materiálu</vt:lpstr>
      <vt:lpstr>Zásady při měření materiálu</vt:lpstr>
      <vt:lpstr>Zásady při měření materiálu</vt:lpstr>
      <vt:lpstr>Upínání a řezání materiálu</vt:lpstr>
      <vt:lpstr>Zásady pro upínání</vt:lpstr>
      <vt:lpstr>Řezání – Používané pily</vt:lpstr>
      <vt:lpstr>Zásady při řezání</vt:lpstr>
      <vt:lpstr>Řezání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Učitel</cp:lastModifiedBy>
  <cp:revision>7</cp:revision>
  <dcterms:created xsi:type="dcterms:W3CDTF">2013-12-15T10:48:05Z</dcterms:created>
  <dcterms:modified xsi:type="dcterms:W3CDTF">2013-12-17T00:37:41Z</dcterms:modified>
</cp:coreProperties>
</file>