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 id="260" r:id="rId6"/>
    <p:sldId id="261" r:id="rId7"/>
    <p:sldId id="262" r:id="rId8"/>
    <p:sldId id="263" r:id="rId9"/>
    <p:sldId id="26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95EC1D4A-A796-47C3-A63E-CE236FB377E2}" type="datetimeFigureOut">
              <a:rPr lang="cs-CZ" smtClean="0"/>
              <a:pPr/>
              <a:t>17.9.2014</a:t>
            </a:fld>
            <a:endParaRPr lang="cs-CZ"/>
          </a:p>
        </p:txBody>
      </p:sp>
      <p:sp>
        <p:nvSpPr>
          <p:cNvPr id="8" name="Slide Number Placeholder 7"/>
          <p:cNvSpPr>
            <a:spLocks noGrp="1"/>
          </p:cNvSpPr>
          <p:nvPr>
            <p:ph type="sldNum" sz="quarter" idx="11"/>
          </p:nvPr>
        </p:nvSpPr>
        <p:spPr/>
        <p:txBody>
          <a:bodyPr/>
          <a:lstStyle/>
          <a:p>
            <a:fld id="{AC57A5DF-1266-40EA-9282-1E66B9DE06C0}"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95EC1D4A-A796-47C3-A63E-CE236FB377E2}" type="datetimeFigureOut">
              <a:rPr lang="cs-CZ" smtClean="0"/>
              <a:pPr/>
              <a:t>17.9.2014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5EC1D4A-A796-47C3-A63E-CE236FB377E2}" type="datetimeFigureOut">
              <a:rPr lang="cs-CZ" smtClean="0"/>
              <a:pPr/>
              <a:t>17.9.2014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95EC1D4A-A796-47C3-A63E-CE236FB377E2}" type="datetimeFigureOut">
              <a:rPr lang="cs-CZ" smtClean="0"/>
              <a:pPr/>
              <a:t>17.9.2014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C57A5DF-1266-40EA-9282-1E66B9DE06C0}" type="slidenum">
              <a:rPr lang="cs-CZ" smtClean="0"/>
              <a:pPr/>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95EC1D4A-A796-47C3-A63E-CE236FB377E2}" type="datetimeFigureOut">
              <a:rPr lang="cs-CZ" smtClean="0"/>
              <a:pPr/>
              <a:t>17.9.2014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C57A5DF-1266-40EA-9282-1E66B9DE06C0}" type="slidenum">
              <a:rPr lang="cs-CZ" smtClean="0"/>
              <a:pPr/>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95EC1D4A-A796-47C3-A63E-CE236FB377E2}" type="datetimeFigureOut">
              <a:rPr lang="cs-CZ" smtClean="0"/>
              <a:pPr/>
              <a:t>17.9.2014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C1D4A-A796-47C3-A63E-CE236FB377E2}" type="datetimeFigureOut">
              <a:rPr lang="cs-CZ" smtClean="0"/>
              <a:pPr/>
              <a:t>17.9.2014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5EC1D4A-A796-47C3-A63E-CE236FB377E2}" type="datetimeFigureOut">
              <a:rPr lang="cs-CZ" smtClean="0"/>
              <a:pPr/>
              <a:t>17.9.2014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5EC1D4A-A796-47C3-A63E-CE236FB377E2}" type="datetimeFigureOut">
              <a:rPr lang="cs-CZ" smtClean="0"/>
              <a:pPr/>
              <a:t>17.9.2014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EC1D4A-A796-47C3-A63E-CE236FB377E2}" type="datetimeFigureOut">
              <a:rPr lang="cs-CZ" smtClean="0"/>
              <a:pPr/>
              <a:t>17.9.2014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EC1D4A-A796-47C3-A63E-CE236FB377E2}" type="datetimeFigureOut">
              <a:rPr lang="cs-CZ" smtClean="0"/>
              <a:pPr/>
              <a:t>17.9.2014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95EC1D4A-A796-47C3-A63E-CE236FB377E2}" type="datetimeFigureOut">
              <a:rPr lang="cs-CZ" smtClean="0"/>
              <a:pPr/>
              <a:t>17.9.2014</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AC57A5DF-1266-40EA-9282-1E66B9DE06C0}"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Obrázek 8"/>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35150" y="166688"/>
            <a:ext cx="5741988" cy="1395412"/>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graphicFrame>
        <p:nvGraphicFramePr>
          <p:cNvPr id="10" name="Tabulka 9"/>
          <p:cNvGraphicFramePr>
            <a:graphicFrameLocks noGrp="1"/>
          </p:cNvGraphicFramePr>
          <p:nvPr>
            <p:extLst>
              <p:ext uri="{D42A27DB-BD31-4B8C-83A1-F6EECF244321}">
                <p14:modId xmlns:p14="http://schemas.microsoft.com/office/powerpoint/2010/main" xmlns="" val="2693903398"/>
              </p:ext>
            </p:extLst>
          </p:nvPr>
        </p:nvGraphicFramePr>
        <p:xfrm>
          <a:off x="539750" y="1692275"/>
          <a:ext cx="8064500" cy="4919663"/>
        </p:xfrm>
        <a:graphic>
          <a:graphicData uri="http://schemas.openxmlformats.org/drawingml/2006/table">
            <a:tbl>
              <a:tblPr firstRow="1" bandRow="1">
                <a:tableStyleId>{69CF1AB2-1976-4502-BF36-3FF5EA218861}</a:tableStyleId>
              </a:tblPr>
              <a:tblGrid>
                <a:gridCol w="2376147"/>
                <a:gridCol w="5688353"/>
              </a:tblGrid>
              <a:tr h="365776">
                <a:tc>
                  <a:txBody>
                    <a:bodyPr/>
                    <a:lstStyle/>
                    <a:p>
                      <a:r>
                        <a:rPr lang="cs-CZ" sz="1400" b="1" kern="1200" dirty="0" smtClean="0">
                          <a:solidFill>
                            <a:schemeClr val="dk1"/>
                          </a:solidFill>
                          <a:effectLst/>
                          <a:latin typeface="+mn-lt"/>
                          <a:ea typeface="+mn-ea"/>
                          <a:cs typeface="+mn-cs"/>
                        </a:rPr>
                        <a:t>Název projektu:</a:t>
                      </a:r>
                      <a:endParaRPr lang="cs-CZ" sz="1400" dirty="0"/>
                    </a:p>
                  </a:txBody>
                  <a:tcPr marL="91436" marR="91436" marT="45722" marB="45722"/>
                </a:tc>
                <a:tc>
                  <a:txBody>
                    <a:bodyPr/>
                    <a:lstStyle/>
                    <a:p>
                      <a:r>
                        <a:rPr lang="cs-CZ" sz="1400" b="1" kern="1200" dirty="0" smtClean="0">
                          <a:solidFill>
                            <a:schemeClr val="dk1"/>
                          </a:solidFill>
                          <a:effectLst/>
                          <a:latin typeface="+mn-lt"/>
                          <a:ea typeface="+mn-ea"/>
                          <a:cs typeface="+mn-cs"/>
                        </a:rPr>
                        <a:t>ZŠ Háj ve Slezsku – Modernizujeme školu</a:t>
                      </a:r>
                      <a:endParaRPr lang="cs-CZ" sz="1400" dirty="0"/>
                    </a:p>
                  </a:txBody>
                  <a:tcPr marL="91436" marR="91436" marT="45722" marB="45722"/>
                </a:tc>
              </a:tr>
              <a:tr h="304813">
                <a:tc>
                  <a:txBody>
                    <a:bodyPr/>
                    <a:lstStyle/>
                    <a:p>
                      <a:r>
                        <a:rPr lang="cs-CZ" sz="1400" b="1" kern="1200" dirty="0" smtClean="0">
                          <a:solidFill>
                            <a:schemeClr val="dk1"/>
                          </a:solidFill>
                          <a:effectLst/>
                          <a:latin typeface="+mn-lt"/>
                          <a:ea typeface="+mn-ea"/>
                          <a:cs typeface="+mn-cs"/>
                        </a:rPr>
                        <a:t>Číslo projektu:</a:t>
                      </a:r>
                      <a:endParaRPr lang="cs-CZ" sz="1400" dirty="0"/>
                    </a:p>
                  </a:txBody>
                  <a:tcPr marL="91436" marR="91436" marT="45722" marB="45722"/>
                </a:tc>
                <a:tc>
                  <a:txBody>
                    <a:bodyPr/>
                    <a:lstStyle/>
                    <a:p>
                      <a:r>
                        <a:rPr lang="cs-CZ" sz="1400" b="1" kern="1200" dirty="0" smtClean="0">
                          <a:solidFill>
                            <a:schemeClr val="dk1"/>
                          </a:solidFill>
                          <a:effectLst/>
                          <a:latin typeface="+mn-lt"/>
                          <a:ea typeface="+mn-ea"/>
                          <a:cs typeface="+mn-cs"/>
                        </a:rPr>
                        <a:t>CZ.1.07/1.4.00/21.3459</a:t>
                      </a:r>
                      <a:endParaRPr lang="cs-CZ" sz="1400" dirty="0"/>
                    </a:p>
                  </a:txBody>
                  <a:tcPr marL="91436" marR="91436" marT="45722" marB="45722"/>
                </a:tc>
              </a:tr>
              <a:tr h="736124">
                <a:tc>
                  <a:txBody>
                    <a:bodyPr/>
                    <a:lstStyle/>
                    <a:p>
                      <a:r>
                        <a:rPr lang="cs-CZ" sz="1400" b="1" kern="1200" dirty="0" smtClean="0">
                          <a:solidFill>
                            <a:schemeClr val="dk1"/>
                          </a:solidFill>
                          <a:effectLst/>
                          <a:latin typeface="+mn-lt"/>
                          <a:ea typeface="+mn-ea"/>
                          <a:cs typeface="+mn-cs"/>
                        </a:rPr>
                        <a:t>Oblast podpory:</a:t>
                      </a:r>
                      <a:endParaRPr lang="cs-CZ" sz="1400" dirty="0"/>
                    </a:p>
                  </a:txBody>
                  <a:tcPr marL="91436" marR="91436" marT="45722" marB="45722"/>
                </a:tc>
                <a:tc>
                  <a:txBody>
                    <a:bodyPr/>
                    <a:lstStyle/>
                    <a:p>
                      <a:pPr>
                        <a:lnSpc>
                          <a:spcPct val="115000"/>
                        </a:lnSpc>
                        <a:spcAft>
                          <a:spcPts val="0"/>
                        </a:spcAft>
                      </a:pPr>
                      <a:r>
                        <a:rPr lang="cs-CZ" sz="1400" b="1" dirty="0">
                          <a:effectLst/>
                          <a:latin typeface="Calibri"/>
                          <a:ea typeface="Calibri"/>
                          <a:cs typeface="Times New Roman"/>
                        </a:rPr>
                        <a:t>Zlepšení podmínek pro vzdělávání na základních školách</a:t>
                      </a:r>
                      <a:endParaRPr lang="cs-CZ" sz="1400" dirty="0">
                        <a:effectLst/>
                        <a:latin typeface="Calibri"/>
                        <a:ea typeface="Calibri"/>
                        <a:cs typeface="Times New Roman"/>
                      </a:endParaRPr>
                    </a:p>
                    <a:p>
                      <a:pPr>
                        <a:lnSpc>
                          <a:spcPct val="115000"/>
                        </a:lnSpc>
                        <a:spcAft>
                          <a:spcPts val="0"/>
                        </a:spcAft>
                      </a:pPr>
                      <a:r>
                        <a:rPr lang="cs-CZ" sz="1400" b="1" dirty="0">
                          <a:effectLst/>
                          <a:latin typeface="Calibri"/>
                          <a:ea typeface="Calibri"/>
                          <a:cs typeface="Times New Roman"/>
                        </a:rPr>
                        <a:t>Vzdělávání pro konkurenceschopnost</a:t>
                      </a:r>
                      <a:endParaRPr lang="cs-CZ" sz="1400" dirty="0">
                        <a:effectLst/>
                        <a:latin typeface="Calibri"/>
                        <a:ea typeface="Calibri"/>
                        <a:cs typeface="Times New Roman"/>
                      </a:endParaRPr>
                    </a:p>
                    <a:p>
                      <a:pPr>
                        <a:lnSpc>
                          <a:spcPct val="115000"/>
                        </a:lnSpc>
                        <a:spcAft>
                          <a:spcPts val="0"/>
                        </a:spcAft>
                      </a:pPr>
                      <a:r>
                        <a:rPr lang="cs-CZ" sz="1400" b="1" dirty="0">
                          <a:effectLst/>
                          <a:latin typeface="Calibri"/>
                          <a:ea typeface="Calibri"/>
                          <a:cs typeface="Times New Roman"/>
                        </a:rPr>
                        <a:t>č. výzvy 21, prior.  osa 7.1.  Počáteční vzdělávání</a:t>
                      </a:r>
                      <a:endParaRPr lang="cs-CZ" sz="1400" dirty="0">
                        <a:effectLst/>
                        <a:latin typeface="Calibri"/>
                        <a:ea typeface="Calibri"/>
                        <a:cs typeface="Times New Roman"/>
                      </a:endParaRPr>
                    </a:p>
                  </a:txBody>
                  <a:tcPr marL="68577" marR="68577" marT="0" marB="0"/>
                </a:tc>
              </a:tr>
              <a:tr h="342895">
                <a:tc>
                  <a:txBody>
                    <a:bodyPr/>
                    <a:lstStyle/>
                    <a:p>
                      <a:pPr>
                        <a:lnSpc>
                          <a:spcPct val="115000"/>
                        </a:lnSpc>
                        <a:spcAft>
                          <a:spcPts val="0"/>
                        </a:spcAft>
                      </a:pPr>
                      <a:r>
                        <a:rPr lang="cs-CZ" sz="1400" b="1" dirty="0">
                          <a:effectLst/>
                          <a:latin typeface="Calibri"/>
                          <a:ea typeface="Calibri"/>
                          <a:cs typeface="Times New Roman"/>
                        </a:rPr>
                        <a:t>Výuková oblast:</a:t>
                      </a:r>
                      <a:endParaRPr lang="cs-CZ" sz="1400" dirty="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Člověk a svět práce</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dirty="0">
                          <a:effectLst/>
                          <a:latin typeface="Calibri"/>
                          <a:ea typeface="Calibri"/>
                          <a:cs typeface="Times New Roman"/>
                        </a:rPr>
                        <a:t>Číslo materiálu:</a:t>
                      </a:r>
                      <a:endParaRPr lang="cs-CZ" sz="1400" dirty="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VY_32_INOVACE_289</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a:effectLst/>
                          <a:latin typeface="Calibri"/>
                          <a:ea typeface="Calibri"/>
                          <a:cs typeface="Times New Roman"/>
                        </a:rPr>
                        <a:t>Ročník:</a:t>
                      </a:r>
                      <a:endParaRPr lang="cs-CZ" sz="140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6. </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a:effectLst/>
                          <a:latin typeface="Calibri"/>
                          <a:ea typeface="Calibri"/>
                          <a:cs typeface="Times New Roman"/>
                        </a:rPr>
                        <a:t>Sada:</a:t>
                      </a:r>
                      <a:endParaRPr lang="cs-CZ" sz="140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Technické činnosti</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a:effectLst/>
                          <a:latin typeface="Calibri"/>
                          <a:ea typeface="Calibri"/>
                          <a:cs typeface="Times New Roman"/>
                        </a:rPr>
                        <a:t>Druh:</a:t>
                      </a:r>
                      <a:endParaRPr lang="cs-CZ" sz="140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Učební materiál</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a:effectLst/>
                          <a:latin typeface="Calibri"/>
                          <a:ea typeface="Calibri"/>
                          <a:cs typeface="Times New Roman"/>
                        </a:rPr>
                        <a:t>Autor:</a:t>
                      </a:r>
                      <a:endParaRPr lang="cs-CZ" sz="140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Mgr. Jakub </a:t>
                      </a:r>
                      <a:r>
                        <a:rPr lang="cs-CZ" sz="1400" b="1" dirty="0" err="1" smtClean="0">
                          <a:latin typeface="Calibri" panose="020F0502020204030204" pitchFamily="34" charset="0"/>
                        </a:rPr>
                        <a:t>Machel</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a:effectLst/>
                          <a:latin typeface="Calibri"/>
                          <a:ea typeface="Calibri"/>
                          <a:cs typeface="Times New Roman"/>
                        </a:rPr>
                        <a:t>Název:</a:t>
                      </a:r>
                      <a:endParaRPr lang="cs-CZ" sz="140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Základní pracovní operace 2</a:t>
                      </a:r>
                      <a:endParaRPr lang="cs-CZ" sz="1400" b="1" dirty="0">
                        <a:latin typeface="Calibri" panose="020F0502020204030204" pitchFamily="34" charset="0"/>
                      </a:endParaRPr>
                    </a:p>
                  </a:txBody>
                  <a:tcPr marL="91436" marR="91436" marT="45722" marB="45722"/>
                </a:tc>
              </a:tr>
              <a:tr h="731551">
                <a:tc>
                  <a:txBody>
                    <a:bodyPr/>
                    <a:lstStyle/>
                    <a:p>
                      <a:pPr>
                        <a:lnSpc>
                          <a:spcPct val="115000"/>
                        </a:lnSpc>
                        <a:spcAft>
                          <a:spcPts val="0"/>
                        </a:spcAft>
                      </a:pPr>
                      <a:r>
                        <a:rPr lang="cs-CZ" sz="1400" b="1">
                          <a:effectLst/>
                          <a:latin typeface="Calibri"/>
                          <a:ea typeface="Calibri"/>
                          <a:cs typeface="Times New Roman"/>
                        </a:rPr>
                        <a:t>Anotace:</a:t>
                      </a:r>
                      <a:endParaRPr lang="cs-CZ" sz="140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Materiál obsahuje</a:t>
                      </a:r>
                      <a:r>
                        <a:rPr lang="cs-CZ" sz="1400" b="1" baseline="0" dirty="0" smtClean="0">
                          <a:latin typeface="Calibri" panose="020F0502020204030204" pitchFamily="34" charset="0"/>
                        </a:rPr>
                        <a:t> informace o postupech a zásadách při pracovních operacích rašplování, pilování, broušení a vrtání. Žáci si po vysvětlení a ukázce ihned vyzkouší v praxi pracovní úkony</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a:effectLst/>
                          <a:latin typeface="Calibri"/>
                          <a:ea typeface="Calibri"/>
                          <a:cs typeface="Times New Roman"/>
                        </a:rPr>
                        <a:t>Datum vytvoření:</a:t>
                      </a:r>
                      <a:endParaRPr lang="cs-CZ" sz="1400">
                        <a:effectLst/>
                        <a:latin typeface="Calibri"/>
                        <a:ea typeface="Calibri"/>
                        <a:cs typeface="Times New Roman"/>
                      </a:endParaRPr>
                    </a:p>
                  </a:txBody>
                  <a:tcPr marL="68577" marR="68577" marT="0" marB="0"/>
                </a:tc>
                <a:tc>
                  <a:txBody>
                    <a:bodyPr/>
                    <a:lstStyle/>
                    <a:p>
                      <a:r>
                        <a:rPr lang="cs-CZ" sz="1400" b="1" smtClean="0">
                          <a:latin typeface="Calibri" panose="020F0502020204030204" pitchFamily="34" charset="0"/>
                        </a:rPr>
                        <a:t>17. </a:t>
                      </a:r>
                      <a:r>
                        <a:rPr lang="cs-CZ" sz="1400" b="1" dirty="0" smtClean="0">
                          <a:latin typeface="Calibri" panose="020F0502020204030204" pitchFamily="34" charset="0"/>
                        </a:rPr>
                        <a:t>11. 2013</a:t>
                      </a:r>
                      <a:endParaRPr lang="cs-CZ" sz="1400" b="1" dirty="0">
                        <a:latin typeface="Calibri" panose="020F0502020204030204" pitchFamily="34" charset="0"/>
                      </a:endParaRPr>
                    </a:p>
                  </a:txBody>
                  <a:tcPr marL="91436" marR="91436" marT="45722" marB="45722"/>
                </a:tc>
              </a:tr>
              <a:tr h="304813">
                <a:tc>
                  <a:txBody>
                    <a:bodyPr/>
                    <a:lstStyle/>
                    <a:p>
                      <a:pPr>
                        <a:lnSpc>
                          <a:spcPct val="115000"/>
                        </a:lnSpc>
                        <a:spcAft>
                          <a:spcPts val="0"/>
                        </a:spcAft>
                      </a:pPr>
                      <a:r>
                        <a:rPr lang="cs-CZ" sz="1400" b="1" dirty="0">
                          <a:effectLst/>
                          <a:latin typeface="Calibri"/>
                          <a:ea typeface="Calibri"/>
                          <a:cs typeface="Times New Roman"/>
                        </a:rPr>
                        <a:t>Datum ověření:</a:t>
                      </a:r>
                      <a:endParaRPr lang="cs-CZ" sz="1400" dirty="0">
                        <a:effectLst/>
                        <a:latin typeface="Calibri"/>
                        <a:ea typeface="Calibri"/>
                        <a:cs typeface="Times New Roman"/>
                      </a:endParaRPr>
                    </a:p>
                  </a:txBody>
                  <a:tcPr marL="68577" marR="68577" marT="0" marB="0"/>
                </a:tc>
                <a:tc>
                  <a:txBody>
                    <a:bodyPr/>
                    <a:lstStyle/>
                    <a:p>
                      <a:r>
                        <a:rPr lang="cs-CZ" sz="1400" b="1" dirty="0" smtClean="0">
                          <a:latin typeface="Calibri" panose="020F0502020204030204" pitchFamily="34" charset="0"/>
                        </a:rPr>
                        <a:t>18. 11. 2013</a:t>
                      </a:r>
                      <a:endParaRPr lang="cs-CZ" sz="1400" b="1" dirty="0">
                        <a:latin typeface="Calibri" panose="020F0502020204030204" pitchFamily="34" charset="0"/>
                      </a:endParaRPr>
                    </a:p>
                  </a:txBody>
                  <a:tcPr marL="91436" marR="91436" marT="45722" marB="45722"/>
                </a:tc>
              </a:tr>
            </a:tbl>
          </a:graphicData>
        </a:graphic>
      </p:graphicFrame>
      <p:pic>
        <p:nvPicPr>
          <p:cNvPr id="2095" name="Picture 2" descr="logo průhledné"/>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812088" y="5934075"/>
            <a:ext cx="784225" cy="6921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18354646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609601"/>
            <a:ext cx="7772400" cy="2387351"/>
          </a:xfrm>
        </p:spPr>
        <p:txBody>
          <a:bodyPr/>
          <a:lstStyle/>
          <a:p>
            <a:r>
              <a:rPr lang="cs-CZ" sz="7200" dirty="0" smtClean="0"/>
              <a:t>Základní pracovní operace</a:t>
            </a:r>
            <a:endParaRPr lang="cs-CZ" sz="7200" dirty="0"/>
          </a:p>
        </p:txBody>
      </p:sp>
      <p:sp>
        <p:nvSpPr>
          <p:cNvPr id="3" name="Podnadpis 2"/>
          <p:cNvSpPr>
            <a:spLocks noGrp="1"/>
          </p:cNvSpPr>
          <p:nvPr>
            <p:ph type="subTitle" idx="1"/>
          </p:nvPr>
        </p:nvSpPr>
        <p:spPr/>
        <p:txBody>
          <a:bodyPr/>
          <a:lstStyle/>
          <a:p>
            <a:r>
              <a:rPr lang="cs-CZ" dirty="0" smtClean="0"/>
              <a:t>Rašplování, pilování, broušení, vrtání</a:t>
            </a:r>
            <a:endParaRPr lang="cs-CZ" dirty="0"/>
          </a:p>
        </p:txBody>
      </p:sp>
    </p:spTree>
    <p:extLst>
      <p:ext uri="{BB962C8B-B14F-4D97-AF65-F5344CB8AC3E}">
        <p14:creationId xmlns:p14="http://schemas.microsoft.com/office/powerpoint/2010/main" xmlns="" val="1021272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Rašplování, pilování, broušení</a:t>
            </a:r>
            <a:endParaRPr lang="cs-CZ" dirty="0"/>
          </a:p>
        </p:txBody>
      </p:sp>
      <p:sp>
        <p:nvSpPr>
          <p:cNvPr id="3" name="Zástupný symbol pro obsah 2"/>
          <p:cNvSpPr>
            <a:spLocks noGrp="1"/>
          </p:cNvSpPr>
          <p:nvPr>
            <p:ph idx="1"/>
          </p:nvPr>
        </p:nvSpPr>
        <p:spPr/>
        <p:txBody>
          <a:bodyPr>
            <a:normAutofit/>
          </a:bodyPr>
          <a:lstStyle/>
          <a:p>
            <a:endParaRPr lang="cs-CZ" sz="2000" dirty="0" smtClean="0"/>
          </a:p>
          <a:p>
            <a:r>
              <a:rPr lang="cs-CZ" sz="2000" dirty="0" smtClean="0"/>
              <a:t>Jedná </a:t>
            </a:r>
            <a:r>
              <a:rPr lang="cs-CZ" sz="2000" dirty="0"/>
              <a:t>se o závěrečné operace, kterými dosáhneme požadovaného tvaru a přesných rozměrů výrobku. Hrubé opracování nám zajistí rašple, pro jemnější opracování poslouží pilník. Finální jakost materiálu vytvoříme vhodným brusným papírem.</a:t>
            </a:r>
          </a:p>
          <a:p>
            <a:endParaRPr lang="cs-CZ" sz="2000" dirty="0"/>
          </a:p>
        </p:txBody>
      </p:sp>
    </p:spTree>
    <p:extLst>
      <p:ext uri="{BB962C8B-B14F-4D97-AF65-F5344CB8AC3E}">
        <p14:creationId xmlns:p14="http://schemas.microsoft.com/office/powerpoint/2010/main" xmlns="" val="2234585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Rašplování, pilování, broušení</a:t>
            </a:r>
          </a:p>
        </p:txBody>
      </p:sp>
      <p:sp>
        <p:nvSpPr>
          <p:cNvPr id="3" name="Zástupný symbol pro obsah 2"/>
          <p:cNvSpPr>
            <a:spLocks noGrp="1"/>
          </p:cNvSpPr>
          <p:nvPr>
            <p:ph idx="1"/>
          </p:nvPr>
        </p:nvSpPr>
        <p:spPr/>
        <p:txBody>
          <a:bodyPr>
            <a:normAutofit/>
          </a:bodyPr>
          <a:lstStyle/>
          <a:p>
            <a:r>
              <a:rPr lang="cs-CZ" sz="2000" dirty="0"/>
              <a:t>Nejčastější tvary rašplí a pilníků jsou</a:t>
            </a:r>
            <a:r>
              <a:rPr lang="cs-CZ" sz="2000" dirty="0" smtClean="0"/>
              <a:t>:</a:t>
            </a:r>
          </a:p>
          <a:p>
            <a:pPr marL="0" indent="0">
              <a:buNone/>
            </a:pPr>
            <a:r>
              <a:rPr lang="cs-CZ" sz="2000" dirty="0"/>
              <a:t> </a:t>
            </a:r>
          </a:p>
          <a:p>
            <a:r>
              <a:rPr lang="cs-CZ" sz="2000" dirty="0"/>
              <a:t>Obdélníkový		</a:t>
            </a:r>
          </a:p>
          <a:p>
            <a:endParaRPr lang="cs-CZ" sz="2000" dirty="0" smtClean="0"/>
          </a:p>
          <a:p>
            <a:endParaRPr lang="cs-CZ" sz="2000" dirty="0"/>
          </a:p>
          <a:p>
            <a:r>
              <a:rPr lang="cs-CZ" sz="2000" dirty="0" smtClean="0"/>
              <a:t>Kruhový</a:t>
            </a:r>
            <a:r>
              <a:rPr lang="cs-CZ" sz="2000" dirty="0"/>
              <a:t>		</a:t>
            </a:r>
            <a:endParaRPr lang="cs-CZ" sz="2000" dirty="0" smtClean="0"/>
          </a:p>
          <a:p>
            <a:endParaRPr lang="cs-CZ" sz="2000" dirty="0" smtClean="0"/>
          </a:p>
          <a:p>
            <a:endParaRPr lang="cs-CZ" sz="2000" dirty="0"/>
          </a:p>
          <a:p>
            <a:r>
              <a:rPr lang="cs-CZ" sz="2000" dirty="0" smtClean="0"/>
              <a:t>Úsečový</a:t>
            </a:r>
            <a:r>
              <a:rPr lang="cs-CZ" sz="2000" dirty="0"/>
              <a:t>		</a:t>
            </a:r>
            <a:endParaRPr lang="cs-CZ" sz="2000" dirty="0" smtClean="0"/>
          </a:p>
          <a:p>
            <a:endParaRPr lang="cs-CZ" sz="2000" dirty="0" smtClean="0"/>
          </a:p>
          <a:p>
            <a:endParaRPr lang="cs-CZ" sz="2000" dirty="0" smtClean="0"/>
          </a:p>
          <a:p>
            <a:r>
              <a:rPr lang="cs-CZ" sz="2000" dirty="0" smtClean="0"/>
              <a:t>Další </a:t>
            </a:r>
            <a:r>
              <a:rPr lang="cs-CZ" sz="2000" dirty="0"/>
              <a:t>tvary</a:t>
            </a:r>
          </a:p>
          <a:p>
            <a:pPr marL="0" indent="0">
              <a:buNone/>
            </a:pPr>
            <a:endParaRPr lang="cs-CZ" sz="2000" dirty="0"/>
          </a:p>
          <a:p>
            <a:endParaRPr lang="cs-CZ" sz="2000" dirty="0"/>
          </a:p>
        </p:txBody>
      </p:sp>
      <p:sp>
        <p:nvSpPr>
          <p:cNvPr id="4" name="Obdélník 3"/>
          <p:cNvSpPr/>
          <p:nvPr/>
        </p:nvSpPr>
        <p:spPr>
          <a:xfrm>
            <a:off x="2843808" y="2492896"/>
            <a:ext cx="669290" cy="8445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cs-CZ"/>
          </a:p>
        </p:txBody>
      </p:sp>
      <p:sp>
        <p:nvSpPr>
          <p:cNvPr id="5" name="Ovál 4"/>
          <p:cNvSpPr/>
          <p:nvPr/>
        </p:nvSpPr>
        <p:spPr>
          <a:xfrm>
            <a:off x="2267744" y="3429000"/>
            <a:ext cx="329565" cy="26543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cs-CZ"/>
          </a:p>
        </p:txBody>
      </p:sp>
      <p:sp>
        <p:nvSpPr>
          <p:cNvPr id="6" name="Volný tvar 5"/>
          <p:cNvSpPr/>
          <p:nvPr/>
        </p:nvSpPr>
        <p:spPr>
          <a:xfrm>
            <a:off x="2267744" y="4581128"/>
            <a:ext cx="541020" cy="147955"/>
          </a:xfrm>
          <a:custGeom>
            <a:avLst/>
            <a:gdLst>
              <a:gd name="connsiteX0" fmla="*/ 0 w 510363"/>
              <a:gd name="connsiteY0" fmla="*/ 223284 h 223284"/>
              <a:gd name="connsiteX1" fmla="*/ 244549 w 510363"/>
              <a:gd name="connsiteY1" fmla="*/ 0 h 223284"/>
              <a:gd name="connsiteX2" fmla="*/ 510363 w 510363"/>
              <a:gd name="connsiteY2" fmla="*/ 223284 h 223284"/>
            </a:gdLst>
            <a:ahLst/>
            <a:cxnLst>
              <a:cxn ang="0">
                <a:pos x="connsiteX0" y="connsiteY0"/>
              </a:cxn>
              <a:cxn ang="0">
                <a:pos x="connsiteX1" y="connsiteY1"/>
              </a:cxn>
              <a:cxn ang="0">
                <a:pos x="connsiteX2" y="connsiteY2"/>
              </a:cxn>
            </a:cxnLst>
            <a:rect l="l" t="t" r="r" b="b"/>
            <a:pathLst>
              <a:path w="510363" h="223284">
                <a:moveTo>
                  <a:pt x="0" y="223284"/>
                </a:moveTo>
                <a:cubicBezTo>
                  <a:pt x="79744" y="111642"/>
                  <a:pt x="159489" y="0"/>
                  <a:pt x="244549" y="0"/>
                </a:cubicBezTo>
                <a:cubicBezTo>
                  <a:pt x="329609" y="0"/>
                  <a:pt x="405810" y="118731"/>
                  <a:pt x="510363" y="223284"/>
                </a:cubicBezTo>
              </a:path>
            </a:pathLst>
          </a:custGeom>
          <a:ln w="25400"/>
        </p:spPr>
        <p:style>
          <a:lnRef idx="1">
            <a:schemeClr val="dk1"/>
          </a:lnRef>
          <a:fillRef idx="0">
            <a:schemeClr val="dk1"/>
          </a:fillRef>
          <a:effectRef idx="0">
            <a:schemeClr val="dk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cs-CZ"/>
          </a:p>
        </p:txBody>
      </p:sp>
      <p:cxnSp>
        <p:nvCxnSpPr>
          <p:cNvPr id="7" name="Přímá spojnice 6"/>
          <p:cNvCxnSpPr/>
          <p:nvPr/>
        </p:nvCxnSpPr>
        <p:spPr>
          <a:xfrm>
            <a:off x="2267109" y="4729083"/>
            <a:ext cx="541655" cy="0"/>
          </a:xfrm>
          <a:prstGeom prst="line">
            <a:avLst/>
          </a:prstGeom>
          <a:ln w="25400"/>
        </p:spPr>
        <p:style>
          <a:lnRef idx="1">
            <a:schemeClr val="dk1"/>
          </a:lnRef>
          <a:fillRef idx="0">
            <a:schemeClr val="dk1"/>
          </a:fillRef>
          <a:effectRef idx="0">
            <a:schemeClr val="dk1"/>
          </a:effectRef>
          <a:fontRef idx="minor">
            <a:schemeClr val="tx1"/>
          </a:fontRef>
        </p:style>
      </p:cxnSp>
      <p:sp>
        <p:nvSpPr>
          <p:cNvPr id="8" name="Rovnoramenný trojúhelník 7"/>
          <p:cNvSpPr/>
          <p:nvPr/>
        </p:nvSpPr>
        <p:spPr>
          <a:xfrm>
            <a:off x="2315603" y="5661248"/>
            <a:ext cx="307975" cy="222885"/>
          </a:xfrm>
          <a:prstGeom prst="triangl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cs-CZ"/>
          </a:p>
        </p:txBody>
      </p:sp>
      <p:sp>
        <p:nvSpPr>
          <p:cNvPr id="9" name="Obdélník 8"/>
          <p:cNvSpPr/>
          <p:nvPr/>
        </p:nvSpPr>
        <p:spPr>
          <a:xfrm>
            <a:off x="2922028" y="5662518"/>
            <a:ext cx="265430" cy="22288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cs-CZ"/>
          </a:p>
        </p:txBody>
      </p:sp>
    </p:spTree>
    <p:extLst>
      <p:ext uri="{BB962C8B-B14F-4D97-AF65-F5344CB8AC3E}">
        <p14:creationId xmlns:p14="http://schemas.microsoft.com/office/powerpoint/2010/main" xmlns="" val="4255988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Zásady rašplování, pilování a broušení</a:t>
            </a:r>
            <a:endParaRPr lang="cs-CZ" dirty="0"/>
          </a:p>
        </p:txBody>
      </p:sp>
      <p:sp>
        <p:nvSpPr>
          <p:cNvPr id="3" name="Zástupný symbol pro obsah 2"/>
          <p:cNvSpPr>
            <a:spLocks noGrp="1"/>
          </p:cNvSpPr>
          <p:nvPr>
            <p:ph idx="1"/>
          </p:nvPr>
        </p:nvSpPr>
        <p:spPr/>
        <p:txBody>
          <a:bodyPr>
            <a:normAutofit fontScale="77500" lnSpcReduction="20000"/>
          </a:bodyPr>
          <a:lstStyle/>
          <a:p>
            <a:pPr marL="0" indent="0">
              <a:buNone/>
            </a:pPr>
            <a:r>
              <a:rPr lang="cs-CZ" u="sng" dirty="0"/>
              <a:t>Zásady pilování a rašplování:</a:t>
            </a:r>
            <a:endParaRPr lang="cs-CZ" dirty="0"/>
          </a:p>
          <a:p>
            <a:r>
              <a:rPr lang="cs-CZ" b="1" dirty="0"/>
              <a:t>1)</a:t>
            </a:r>
            <a:r>
              <a:rPr lang="cs-CZ" dirty="0"/>
              <a:t> Při práci se rašple i pilník drží oběma rukama. Jednou rukou svíráme rukojeť a druhou rukou (prsty nebo dlaní) tlačíme na špičku nástroje. Tím zajistíme vodorovný směr.</a:t>
            </a:r>
          </a:p>
          <a:p>
            <a:r>
              <a:rPr lang="cs-CZ" b="1" dirty="0"/>
              <a:t>2)</a:t>
            </a:r>
            <a:r>
              <a:rPr lang="cs-CZ" dirty="0"/>
              <a:t> Rašplujeme a pilujeme ve směru délky nástroje a celou jeho plochou.</a:t>
            </a:r>
          </a:p>
          <a:p>
            <a:r>
              <a:rPr lang="cs-CZ" b="1" dirty="0"/>
              <a:t>3)</a:t>
            </a:r>
            <a:r>
              <a:rPr lang="cs-CZ" dirty="0"/>
              <a:t> Na nástroj mírně tlačte při pohybu vpřed. Nehoupeme s ním.</a:t>
            </a:r>
          </a:p>
          <a:p>
            <a:r>
              <a:rPr lang="cs-CZ" b="1" dirty="0"/>
              <a:t>4) </a:t>
            </a:r>
            <a:r>
              <a:rPr lang="cs-CZ" dirty="0"/>
              <a:t>U měkkých materiálu musíme dát pozor, aby se dřevo na hranách neodštíplo. Rašpli nebo pilník vedeme k opracované ploše kolmo.</a:t>
            </a:r>
          </a:p>
          <a:p>
            <a:pPr marL="0" indent="0">
              <a:buNone/>
            </a:pPr>
            <a:endParaRPr lang="cs-CZ" dirty="0"/>
          </a:p>
          <a:p>
            <a:r>
              <a:rPr lang="cs-CZ" dirty="0"/>
              <a:t>Finální operací je broušení, při kterém používáme brusný papír.</a:t>
            </a:r>
          </a:p>
          <a:p>
            <a:pPr marL="0" indent="0">
              <a:buNone/>
            </a:pPr>
            <a:r>
              <a:rPr lang="cs-CZ" dirty="0"/>
              <a:t>Brusný papír je tvořen tvrdými zrnky nalepenými na papíře. Velikost a rozmístění brusných zrn ovlivňuje hrubost – tzv. </a:t>
            </a:r>
            <a:r>
              <a:rPr lang="cs-CZ" dirty="0" smtClean="0"/>
              <a:t>zrnitost </a:t>
            </a:r>
            <a:r>
              <a:rPr lang="cs-CZ" dirty="0"/>
              <a:t>brusných papírů. Ta se udává číslem na rubu papíru. Čím vyšší je číslo na rubu, tím jemnější jsou zrnka a opracovaný povrch hladší. </a:t>
            </a:r>
          </a:p>
          <a:p>
            <a:endParaRPr lang="cs-CZ" dirty="0"/>
          </a:p>
        </p:txBody>
      </p:sp>
    </p:spTree>
    <p:extLst>
      <p:ext uri="{BB962C8B-B14F-4D97-AF65-F5344CB8AC3E}">
        <p14:creationId xmlns:p14="http://schemas.microsoft.com/office/powerpoint/2010/main" xmlns="" val="3255425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Vrtání</a:t>
            </a:r>
            <a:endParaRPr lang="cs-CZ" dirty="0"/>
          </a:p>
        </p:txBody>
      </p:sp>
      <p:sp>
        <p:nvSpPr>
          <p:cNvPr id="3" name="Zástupný symbol pro obsah 2"/>
          <p:cNvSpPr>
            <a:spLocks noGrp="1"/>
          </p:cNvSpPr>
          <p:nvPr>
            <p:ph idx="1"/>
          </p:nvPr>
        </p:nvSpPr>
        <p:spPr/>
        <p:txBody>
          <a:bodyPr>
            <a:normAutofit/>
          </a:bodyPr>
          <a:lstStyle/>
          <a:p>
            <a:endParaRPr lang="cs-CZ" sz="2000" dirty="0" smtClean="0"/>
          </a:p>
          <a:p>
            <a:r>
              <a:rPr lang="cs-CZ" sz="2000" dirty="0" smtClean="0"/>
              <a:t>Existuje </a:t>
            </a:r>
            <a:r>
              <a:rPr lang="cs-CZ" sz="2000" dirty="0"/>
              <a:t>celá řada vrtáků do různých materiálů. Vrtáky do dřeva mohou být ruční, například nebozez nebo čtyřhranný hlubič. Většina vrtáků je však zakončena dříkem upraveným do tvaru stopky. Ta se upevní do nářadí, které zajistí rotační pohyb (kolovrátek)</a:t>
            </a:r>
          </a:p>
          <a:p>
            <a:endParaRPr lang="cs-CZ" sz="2000" dirty="0"/>
          </a:p>
        </p:txBody>
      </p:sp>
    </p:spTree>
    <p:extLst>
      <p:ext uri="{BB962C8B-B14F-4D97-AF65-F5344CB8AC3E}">
        <p14:creationId xmlns:p14="http://schemas.microsoft.com/office/powerpoint/2010/main" xmlns="" val="523816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Druhy vrtáků</a:t>
            </a:r>
            <a:endParaRPr lang="cs-CZ" dirty="0"/>
          </a:p>
        </p:txBody>
      </p:sp>
      <p:pic>
        <p:nvPicPr>
          <p:cNvPr id="1026" name="Picture 2" descr="C:\Users\Učitel\Desktop\DUM\Dokumenty\Kniha\001 (3).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55577" y="1667440"/>
            <a:ext cx="7560840" cy="4871308"/>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7" y="6488668"/>
            <a:ext cx="1008112" cy="369332"/>
          </a:xfrm>
          <a:prstGeom prst="rect">
            <a:avLst/>
          </a:prstGeom>
          <a:noFill/>
        </p:spPr>
        <p:txBody>
          <a:bodyPr wrap="square" rtlCol="0">
            <a:spAutoFit/>
          </a:bodyPr>
          <a:lstStyle/>
          <a:p>
            <a:r>
              <a:rPr lang="cs-CZ" dirty="0" smtClean="0"/>
              <a:t>Obr. 1</a:t>
            </a:r>
            <a:endParaRPr lang="cs-CZ" dirty="0"/>
          </a:p>
        </p:txBody>
      </p:sp>
    </p:spTree>
    <p:extLst>
      <p:ext uri="{BB962C8B-B14F-4D97-AF65-F5344CB8AC3E}">
        <p14:creationId xmlns:p14="http://schemas.microsoft.com/office/powerpoint/2010/main" xmlns="" val="240894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Zásady vrtání</a:t>
            </a:r>
            <a:endParaRPr lang="cs-CZ" dirty="0"/>
          </a:p>
        </p:txBody>
      </p:sp>
      <p:sp>
        <p:nvSpPr>
          <p:cNvPr id="4" name="Zástupný symbol pro obsah 2"/>
          <p:cNvSpPr>
            <a:spLocks noGrp="1"/>
          </p:cNvSpPr>
          <p:nvPr>
            <p:ph idx="1"/>
          </p:nvPr>
        </p:nvSpPr>
        <p:spPr/>
        <p:txBody>
          <a:bodyPr>
            <a:normAutofit fontScale="85000" lnSpcReduction="20000"/>
          </a:bodyPr>
          <a:lstStyle/>
          <a:p>
            <a:r>
              <a:rPr lang="cs-CZ" u="sng" dirty="0"/>
              <a:t>Zásady vrtání:</a:t>
            </a:r>
            <a:endParaRPr lang="cs-CZ" dirty="0"/>
          </a:p>
          <a:p>
            <a:r>
              <a:rPr lang="cs-CZ" dirty="0"/>
              <a:t>1) Střed vrtané díry je potřeba označit tužkou. Jestliže používáme vrták bez vodícího hrotu, prohloubíme střed hlubičem</a:t>
            </a:r>
          </a:p>
          <a:p>
            <a:r>
              <a:rPr lang="cs-CZ" dirty="0"/>
              <a:t>2) Vrták musí být k materiálu postaven vždy kolmo, ať už vrtáme svisle nebo vodorovně. </a:t>
            </a:r>
          </a:p>
          <a:p>
            <a:r>
              <a:rPr lang="cs-CZ" dirty="0"/>
              <a:t>3) Při použití špulířů nebo hadovitých vrtáků vrtáme průchozí díry nejdříve do té doby, než hrot neprojde skrz materiál. Dovrtání díry pak dokončíme z druhé strany. </a:t>
            </a:r>
          </a:p>
          <a:p>
            <a:r>
              <a:rPr lang="cs-CZ" dirty="0"/>
              <a:t>4) Vrtáme-li průchozí díru vrtákem bez vodícího hrotu, je potřeba vrtaný materiál podložit dřevěnou podložkou, aby nedošlo k odštípnutí vrtaného materiálu.</a:t>
            </a:r>
          </a:p>
          <a:p>
            <a:r>
              <a:rPr lang="cs-CZ" dirty="0"/>
              <a:t>5) Při vrtání zkontrolujeme, zda je materiál dobře upnutý a vrták je pevně utažen v upínací hlavě.</a:t>
            </a:r>
          </a:p>
          <a:p>
            <a:r>
              <a:rPr lang="cs-CZ" dirty="0"/>
              <a:t>6) Nikdy nevrtáme s tupým, ohnutým, nebo jinak poškozeným vrtákem.</a:t>
            </a:r>
          </a:p>
          <a:p>
            <a:endParaRPr lang="cs-CZ" dirty="0"/>
          </a:p>
        </p:txBody>
      </p:sp>
    </p:spTree>
    <p:extLst>
      <p:ext uri="{BB962C8B-B14F-4D97-AF65-F5344CB8AC3E}">
        <p14:creationId xmlns:p14="http://schemas.microsoft.com/office/powerpoint/2010/main" xmlns="" val="3037482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u="sng" dirty="0" smtClean="0"/>
              <a:t>Zdroje:</a:t>
            </a:r>
            <a:endParaRPr lang="cs-CZ" u="sng" dirty="0"/>
          </a:p>
        </p:txBody>
      </p:sp>
      <p:sp>
        <p:nvSpPr>
          <p:cNvPr id="3" name="Zástupný symbol pro obsah 2"/>
          <p:cNvSpPr>
            <a:spLocks noGrp="1"/>
          </p:cNvSpPr>
          <p:nvPr>
            <p:ph idx="1"/>
          </p:nvPr>
        </p:nvSpPr>
        <p:spPr/>
        <p:txBody>
          <a:bodyPr>
            <a:normAutofit lnSpcReduction="10000"/>
          </a:bodyPr>
          <a:lstStyle/>
          <a:p>
            <a:r>
              <a:rPr lang="cs-CZ" sz="2400" dirty="0" smtClean="0"/>
              <a:t>Mošna,</a:t>
            </a:r>
            <a:r>
              <a:rPr lang="cs-CZ" sz="2400" dirty="0"/>
              <a:t> František a kol. </a:t>
            </a:r>
            <a:r>
              <a:rPr lang="cs-CZ" sz="2400" i="1" dirty="0"/>
              <a:t>Praktické činnosti - Práce s technickými materiály</a:t>
            </a:r>
            <a:r>
              <a:rPr lang="cs-CZ" sz="2400" dirty="0"/>
              <a:t>. Praha: Fortuna, 2001, ISBN 80-7168-755-3</a:t>
            </a:r>
            <a:r>
              <a:rPr lang="cs-CZ" sz="2400" dirty="0" smtClean="0"/>
              <a:t>.</a:t>
            </a:r>
          </a:p>
          <a:p>
            <a:pPr marL="0" indent="0">
              <a:buNone/>
            </a:pPr>
            <a:endParaRPr lang="cs-CZ" dirty="0"/>
          </a:p>
          <a:p>
            <a:r>
              <a:rPr lang="cs-CZ" sz="2400" dirty="0" smtClean="0"/>
              <a:t>Obr. 1 </a:t>
            </a:r>
            <a:r>
              <a:rPr lang="cs-CZ" dirty="0" smtClean="0"/>
              <a:t>- </a:t>
            </a:r>
            <a:r>
              <a:rPr lang="cs-CZ" dirty="0"/>
              <a:t>Mošna, František a kol. </a:t>
            </a:r>
            <a:r>
              <a:rPr lang="cs-CZ" i="1" dirty="0"/>
              <a:t>Praktické činnosti - Práce s technickými materiály</a:t>
            </a:r>
            <a:r>
              <a:rPr lang="cs-CZ" dirty="0"/>
              <a:t>. Praha: Fortuna, 2001, ISBN </a:t>
            </a:r>
            <a:r>
              <a:rPr lang="cs-CZ"/>
              <a:t>80-7168-755-3</a:t>
            </a:r>
            <a:r>
              <a:rPr lang="cs-CZ" smtClean="0"/>
              <a:t>.</a:t>
            </a:r>
            <a:endParaRPr lang="cs-CZ" sz="2400" dirty="0" smtClean="0"/>
          </a:p>
          <a:p>
            <a:endParaRPr lang="cs-CZ" sz="2400" dirty="0" smtClean="0"/>
          </a:p>
          <a:p>
            <a:r>
              <a:rPr lang="cs-CZ" sz="2400" dirty="0" smtClean="0"/>
              <a:t>Archiv autora</a:t>
            </a:r>
          </a:p>
          <a:p>
            <a:endParaRPr lang="cs-CZ" sz="2400" dirty="0" smtClean="0"/>
          </a:p>
          <a:p>
            <a:r>
              <a:rPr lang="cs-CZ" sz="2400" dirty="0" smtClean="0"/>
              <a:t>Fotografie pořízeny autorem</a:t>
            </a:r>
            <a:endParaRPr lang="cs-CZ" sz="2400" dirty="0"/>
          </a:p>
        </p:txBody>
      </p:sp>
    </p:spTree>
    <p:extLst>
      <p:ext uri="{BB962C8B-B14F-4D97-AF65-F5344CB8AC3E}">
        <p14:creationId xmlns:p14="http://schemas.microsoft.com/office/powerpoint/2010/main" xmlns="" val="32819376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6</TotalTime>
  <Words>341</Words>
  <Application>Microsoft Office PowerPoint</Application>
  <PresentationFormat>Předvádění na obrazovce (4:3)</PresentationFormat>
  <Paragraphs>76</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Exekutivní</vt:lpstr>
      <vt:lpstr>Snímek 1</vt:lpstr>
      <vt:lpstr>Základní pracovní operace</vt:lpstr>
      <vt:lpstr>Rašplování, pilování, broušení</vt:lpstr>
      <vt:lpstr>Rašplování, pilování, broušení</vt:lpstr>
      <vt:lpstr>Zásady rašplování, pilování a broušení</vt:lpstr>
      <vt:lpstr>Vrtání</vt:lpstr>
      <vt:lpstr>Druhy vrtáků</vt:lpstr>
      <vt:lpstr>Zásady vrtání</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Učitel</dc:creator>
  <cp:lastModifiedBy>Dum</cp:lastModifiedBy>
  <cp:revision>10</cp:revision>
  <dcterms:created xsi:type="dcterms:W3CDTF">2013-12-15T11:03:35Z</dcterms:created>
  <dcterms:modified xsi:type="dcterms:W3CDTF">2014-09-17T14:46:56Z</dcterms:modified>
</cp:coreProperties>
</file>