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7" r:id="rId5"/>
    <p:sldId id="259" r:id="rId6"/>
    <p:sldId id="260" r:id="rId7"/>
    <p:sldId id="261" r:id="rId8"/>
    <p:sldId id="268" r:id="rId9"/>
    <p:sldId id="262" r:id="rId10"/>
    <p:sldId id="263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37933564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VY_32_INOVACE_290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 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Základní pracovní operace 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Výukový materiál slouží k seznámení žáků s postupy a zásadami při dlabání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a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spojování materiálu. Po vysvětlení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a ukázce žáci sami zkouší své poznatky.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17. 11. 2013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18. 11. 2013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19163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243335"/>
          </a:xfrm>
        </p:spPr>
        <p:txBody>
          <a:bodyPr/>
          <a:lstStyle/>
          <a:p>
            <a:r>
              <a:rPr lang="cs-CZ" sz="7200" dirty="0" smtClean="0"/>
              <a:t>Základní pracovní operace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Dlabání, spojování materiálu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3988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Dlabání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Dlabání je pracovní operace, při které se vytváří v materiálu slepé nebo průchozí otvory s ostrými rohy a hranami. Podstatou je přesekávání vláken a jejich odštipování pracovní částí dláta. Dláto má na konci čepele jednostranný břit s ostřím.</a:t>
            </a:r>
          </a:p>
          <a:p>
            <a:r>
              <a:rPr lang="cs-CZ" sz="2000" dirty="0"/>
              <a:t> </a:t>
            </a:r>
          </a:p>
          <a:p>
            <a:r>
              <a:rPr lang="cs-CZ" sz="2000" dirty="0"/>
              <a:t>Držení dláta a paličky – Tvar a šířku dláta volíme vždy podle charakteru zamýšlené díry. </a:t>
            </a:r>
          </a:p>
          <a:p>
            <a:endParaRPr lang="cs-CZ" sz="2000" dirty="0"/>
          </a:p>
        </p:txBody>
      </p:sp>
      <p:pic>
        <p:nvPicPr>
          <p:cNvPr id="1026" name="Picture 2" descr="C:\Users\Učitel\Desktop\DUM\Dokumenty\Kniha\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4125576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1204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Dlabání</a:t>
            </a:r>
            <a:endParaRPr lang="cs-CZ" dirty="0"/>
          </a:p>
        </p:txBody>
      </p:sp>
      <p:pic>
        <p:nvPicPr>
          <p:cNvPr id="2050" name="Picture 2" descr="C:\Users\Učitel\Desktop\DUM\Dokumenty\Kniha\0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9446"/>
            <a:ext cx="6999182" cy="529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14798" y="59492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6809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Zásady dlabání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700" u="sng" dirty="0"/>
              <a:t>Zásady dlabání</a:t>
            </a:r>
            <a:endParaRPr lang="cs-CZ" sz="1700" dirty="0"/>
          </a:p>
          <a:p>
            <a:r>
              <a:rPr lang="cs-CZ" sz="1700" dirty="0"/>
              <a:t>1) Na dláto tlučeme výhradně dřevěnou paličkou.</a:t>
            </a:r>
          </a:p>
          <a:p>
            <a:r>
              <a:rPr lang="cs-CZ" sz="1700" dirty="0"/>
              <a:t>2) Při začišťování otvorů můžeme dláto ovládat oběma rukama.</a:t>
            </a:r>
          </a:p>
          <a:p>
            <a:r>
              <a:rPr lang="cs-CZ" sz="1700" dirty="0"/>
              <a:t>3) Při dlabání materiálu je nutné jej upnout nad desku stolu. To můžeme pomocí ztužidla nebo mezi tzv. </a:t>
            </a:r>
            <a:r>
              <a:rPr lang="cs-CZ" sz="1700" dirty="0" err="1"/>
              <a:t>poděráky</a:t>
            </a:r>
            <a:r>
              <a:rPr lang="cs-CZ" sz="1700" dirty="0"/>
              <a:t>.</a:t>
            </a:r>
          </a:p>
          <a:p>
            <a:r>
              <a:rPr lang="cs-CZ" sz="1700" dirty="0"/>
              <a:t>4) Při dlabání průchozího otvoru musíme vložit mezi dlabaný materiál a desku stolu podložku z měkkého dřeva</a:t>
            </a:r>
          </a:p>
          <a:p>
            <a:r>
              <a:rPr lang="cs-CZ" sz="1700" dirty="0"/>
              <a:t>5) Dláto se nasazuje čelem kousek před vnitřní stranu rysky označující dlabaný otvor. Dojde ke stlačení vláken a dláto se při úderu přitlačí k rysce.</a:t>
            </a:r>
          </a:p>
          <a:p>
            <a:r>
              <a:rPr lang="cs-CZ" sz="1700" dirty="0"/>
              <a:t>6) Musíme dát pozor, aby nedošlo k rozštípnutí dřeva. Nejdříve je nutné udělat zásek u rysek kolmých na směr vláken a teprve poté jemně zasekávat ve směru vláken, </a:t>
            </a:r>
            <a:r>
              <a:rPr lang="cs-CZ" sz="1700" dirty="0" smtClean="0"/>
              <a:t>ne </a:t>
            </a:r>
            <a:r>
              <a:rPr lang="cs-CZ" sz="1700" dirty="0"/>
              <a:t>však </a:t>
            </a:r>
            <a:r>
              <a:rPr lang="cs-CZ" sz="1700" dirty="0" smtClean="0"/>
              <a:t>hlouběji</a:t>
            </a:r>
            <a:r>
              <a:rPr lang="cs-CZ" sz="1700" dirty="0"/>
              <a:t>, než je udělán zásek kolmý.</a:t>
            </a:r>
          </a:p>
          <a:p>
            <a:r>
              <a:rPr lang="cs-CZ" sz="1700" dirty="0"/>
              <a:t>7) Při dlabání průchozí díry dlabeme nejdříve do polovinu materiálu, ten pak otočíme a pokračujeme z druhé strany</a:t>
            </a:r>
          </a:p>
          <a:p>
            <a:r>
              <a:rPr lang="cs-CZ" sz="1700" dirty="0"/>
              <a:t>8) Při dlabání pracujte jen s ostrými dláty, které nemají poškozenou rukojeť a mají obě zděře.</a:t>
            </a:r>
          </a:p>
          <a:p>
            <a:r>
              <a:rPr lang="cs-CZ" sz="1700" dirty="0"/>
              <a:t>9) Při dlabání držíme dláto vždy za rukojeť, nikdy ne za čepel.</a:t>
            </a:r>
          </a:p>
          <a:p>
            <a:r>
              <a:rPr lang="cs-CZ" sz="1700" dirty="0"/>
              <a:t>10) Dbáme na to, aby dláto směřovalo vždy od těla.</a:t>
            </a:r>
          </a:p>
          <a:p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xmlns="" val="3621206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Spojování materiálu hřebíky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Dřevo se dá spojit mnoha způsoby, nejjednodušší a nejrychlejší spojení je pomocí hřebíků.</a:t>
            </a:r>
          </a:p>
          <a:p>
            <a:endParaRPr lang="cs-CZ" sz="2000" dirty="0"/>
          </a:p>
        </p:txBody>
      </p:sp>
      <p:pic>
        <p:nvPicPr>
          <p:cNvPr id="4098" name="Picture 2" descr="C:\Users\Učitel\Desktop\DUM\Dokumenty\Kniha\0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69085"/>
            <a:ext cx="8736091" cy="518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96864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7123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spojování </a:t>
            </a:r>
            <a:r>
              <a:rPr lang="cs-CZ" dirty="0"/>
              <a:t>materiálu hřebíky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u="sng" dirty="0"/>
              <a:t>Zásady spojování hřebíky:</a:t>
            </a:r>
            <a:endParaRPr lang="cs-CZ" dirty="0"/>
          </a:p>
          <a:p>
            <a:r>
              <a:rPr lang="cs-CZ" b="1" dirty="0"/>
              <a:t>1</a:t>
            </a:r>
            <a:r>
              <a:rPr lang="cs-CZ" b="1" dirty="0" smtClean="0"/>
              <a:t>)</a:t>
            </a:r>
            <a:r>
              <a:rPr lang="cs-CZ" dirty="0" smtClean="0"/>
              <a:t> </a:t>
            </a:r>
            <a:r>
              <a:rPr lang="cs-CZ" dirty="0"/>
              <a:t>Rozměr hřebíku volíme podle tloušťky přibíjeného dílu. Při přibíjení tenčího dřeva na hrubší, by měla být délka hřebíku 3x tak velká jako je šířka menšího materiálu</a:t>
            </a:r>
          </a:p>
          <a:p>
            <a:r>
              <a:rPr lang="cs-CZ" b="1" dirty="0"/>
              <a:t>2</a:t>
            </a:r>
            <a:r>
              <a:rPr lang="cs-CZ" b="1" dirty="0" smtClean="0"/>
              <a:t>)</a:t>
            </a:r>
            <a:r>
              <a:rPr lang="cs-CZ" dirty="0" smtClean="0"/>
              <a:t> </a:t>
            </a:r>
            <a:r>
              <a:rPr lang="cs-CZ" dirty="0"/>
              <a:t>Méně dostatečně dlouhých hřebíků zajistí pevnější spojení než více krátkých.</a:t>
            </a:r>
          </a:p>
          <a:p>
            <a:r>
              <a:rPr lang="cs-CZ" b="1" dirty="0"/>
              <a:t>3</a:t>
            </a:r>
            <a:r>
              <a:rPr lang="cs-CZ" b="1" dirty="0" smtClean="0"/>
              <a:t>)</a:t>
            </a:r>
            <a:r>
              <a:rPr lang="cs-CZ" dirty="0" smtClean="0"/>
              <a:t> </a:t>
            </a:r>
            <a:r>
              <a:rPr lang="cs-CZ" dirty="0"/>
              <a:t>Pevnější spoj vytvoříme šikmým zatlučením hřebíků.</a:t>
            </a:r>
          </a:p>
          <a:p>
            <a:r>
              <a:rPr lang="cs-CZ" b="1" dirty="0"/>
              <a:t>4</a:t>
            </a:r>
            <a:r>
              <a:rPr lang="cs-CZ" b="1" dirty="0" smtClean="0"/>
              <a:t>)</a:t>
            </a:r>
            <a:r>
              <a:rPr lang="cs-CZ" dirty="0" smtClean="0"/>
              <a:t> </a:t>
            </a:r>
            <a:r>
              <a:rPr lang="cs-CZ" dirty="0"/>
              <a:t>Hřebíky zatloukáme dostatečně od kraje, aby nedošlo k rozštípnutí dřeva. Tomu můžeme také nápomoci otupením hrotu hřebíku nebo předvrtáním díry v místě spoje.</a:t>
            </a:r>
          </a:p>
          <a:p>
            <a:r>
              <a:rPr lang="cs-CZ" b="1" dirty="0"/>
              <a:t>5</a:t>
            </a:r>
            <a:r>
              <a:rPr lang="cs-CZ" b="1" dirty="0" smtClean="0"/>
              <a:t>) </a:t>
            </a:r>
            <a:r>
              <a:rPr lang="cs-CZ" dirty="0"/>
              <a:t>Pro lepší vniknutí hřebíku do tvrdého dřeva můžeme jeho špičku namazat mýdlem nebo olejem.</a:t>
            </a:r>
          </a:p>
          <a:p>
            <a:r>
              <a:rPr lang="cs-CZ" b="1" dirty="0"/>
              <a:t>6</a:t>
            </a:r>
            <a:r>
              <a:rPr lang="cs-CZ" b="1" dirty="0" smtClean="0"/>
              <a:t>)</a:t>
            </a:r>
            <a:r>
              <a:rPr lang="cs-CZ" dirty="0" smtClean="0"/>
              <a:t> </a:t>
            </a:r>
            <a:r>
              <a:rPr lang="cs-CZ" dirty="0"/>
              <a:t>Nepracujte s kladivem, jehož hlava je uvolněna</a:t>
            </a:r>
          </a:p>
          <a:p>
            <a:r>
              <a:rPr lang="cs-CZ" b="1" dirty="0"/>
              <a:t>7</a:t>
            </a:r>
            <a:r>
              <a:rPr lang="cs-CZ" b="1" dirty="0" smtClean="0"/>
              <a:t>)</a:t>
            </a:r>
            <a:r>
              <a:rPr lang="cs-CZ" dirty="0" smtClean="0"/>
              <a:t> </a:t>
            </a:r>
            <a:r>
              <a:rPr lang="cs-CZ" dirty="0"/>
              <a:t>Hřebíky, které proniknou </a:t>
            </a:r>
            <a:r>
              <a:rPr lang="cs-CZ" dirty="0" smtClean="0"/>
              <a:t>materiálem, </a:t>
            </a:r>
            <a:r>
              <a:rPr lang="cs-CZ" dirty="0"/>
              <a:t>je potřeba </a:t>
            </a:r>
            <a:r>
              <a:rPr lang="cs-CZ" dirty="0" smtClean="0"/>
              <a:t>ohnout </a:t>
            </a:r>
            <a:r>
              <a:rPr lang="cs-CZ" dirty="0"/>
              <a:t>nebo odstranit z materiálu.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3958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vytahování hřebíku</a:t>
            </a:r>
            <a:endParaRPr lang="cs-CZ" dirty="0"/>
          </a:p>
        </p:txBody>
      </p:sp>
      <p:pic>
        <p:nvPicPr>
          <p:cNvPr id="3074" name="Picture 2" descr="C:\Users\Učitel\Desktop\DUM\Dokumenty\Kniha\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7" y="2132856"/>
            <a:ext cx="5762625" cy="436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53312" y="58052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1720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Spojování materiálu vruty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Spojením vruty dosáhneme velmi pevného rozebíratelného spoje.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5122" name="Picture 2" descr="C:\Users\Učitel\Desktop\DUM\Dokumenty\Kniha\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19103"/>
            <a:ext cx="6588224" cy="473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91680" y="58052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0189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spojování </a:t>
            </a:r>
            <a:r>
              <a:rPr lang="cs-CZ" dirty="0"/>
              <a:t>materiálu vruty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/>
              <a:t>Zásady spojování vruty:</a:t>
            </a:r>
            <a:endParaRPr lang="cs-CZ" sz="2000" dirty="0"/>
          </a:p>
          <a:p>
            <a:r>
              <a:rPr lang="cs-CZ" sz="2000" b="1" dirty="0"/>
              <a:t>1</a:t>
            </a:r>
            <a:r>
              <a:rPr lang="cs-CZ" sz="2000" b="1" dirty="0" smtClean="0"/>
              <a:t>)</a:t>
            </a:r>
            <a:r>
              <a:rPr lang="cs-CZ" sz="2000" dirty="0" smtClean="0"/>
              <a:t> </a:t>
            </a:r>
            <a:r>
              <a:rPr lang="cs-CZ" sz="2000" dirty="0"/>
              <a:t>Pro šroubování používáme správné velikosti šroubováků.</a:t>
            </a:r>
          </a:p>
          <a:p>
            <a:r>
              <a:rPr lang="cs-CZ" sz="2000" b="1" dirty="0"/>
              <a:t>2</a:t>
            </a:r>
            <a:r>
              <a:rPr lang="cs-CZ" sz="2000" b="1" dirty="0" smtClean="0"/>
              <a:t>)</a:t>
            </a:r>
            <a:r>
              <a:rPr lang="cs-CZ" sz="2000" dirty="0" smtClean="0"/>
              <a:t> </a:t>
            </a:r>
            <a:r>
              <a:rPr lang="cs-CZ" sz="2000" dirty="0"/>
              <a:t>Materiál spojovaný vruty je potřeba správně upevnit, aby nedošlo k nežádoucímu posunu materiálu nebo zranění.</a:t>
            </a:r>
          </a:p>
          <a:p>
            <a:endParaRPr lang="cs-CZ" sz="2000" dirty="0"/>
          </a:p>
        </p:txBody>
      </p:sp>
      <p:pic>
        <p:nvPicPr>
          <p:cNvPr id="6146" name="Picture 2" descr="C:\Users\Učitel\Desktop\DUM\Dokumenty\Kniha\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14486"/>
            <a:ext cx="6143952" cy="3824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7600" y="56612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5430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Lepení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Lepením vytváříme pevné nerozebíratelné spoje. Nutné je zvolit vždy vhodný typ lepidla pro daný materiál. Nejčastěji využíváme disperzní nebo dvousložková fenolická lepidla. Jedná se o lepidla, které bez větších problémů spojují materiál bez zvláštních úprav a tuhnou při normální teplotě.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3774820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lepení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u="sng" dirty="0"/>
              <a:t>Zásady lepení:</a:t>
            </a:r>
            <a:endParaRPr lang="cs-CZ" dirty="0"/>
          </a:p>
          <a:p>
            <a:r>
              <a:rPr lang="cs-CZ" b="1" dirty="0"/>
              <a:t>1)</a:t>
            </a:r>
            <a:r>
              <a:rPr lang="cs-CZ" dirty="0"/>
              <a:t> Před lepením je potřeba opravit nerovnosti povrchu lepeného materiálu a očistit lepené plochy. Lepit je možné jen vysušené dřevo</a:t>
            </a:r>
          </a:p>
          <a:p>
            <a:r>
              <a:rPr lang="cs-CZ" b="1" dirty="0"/>
              <a:t>2) </a:t>
            </a:r>
            <a:r>
              <a:rPr lang="cs-CZ" dirty="0"/>
              <a:t>Na lepené plochy se nanáší tenká, rovnoměrná a souvislá vrstva lepidla. Při lepení je potřeba se řídit pokyny v návodu.</a:t>
            </a:r>
          </a:p>
          <a:p>
            <a:r>
              <a:rPr lang="cs-CZ" b="1" dirty="0"/>
              <a:t>3)</a:t>
            </a:r>
            <a:r>
              <a:rPr lang="cs-CZ" dirty="0"/>
              <a:t> Lepidlo nanášíme štětcem, nebo jiným vhodným nanášecím prostředkem (stěrky, špachtle)</a:t>
            </a:r>
          </a:p>
          <a:p>
            <a:r>
              <a:rPr lang="cs-CZ" b="1" dirty="0"/>
              <a:t>4)</a:t>
            </a:r>
            <a:r>
              <a:rPr lang="cs-CZ" dirty="0"/>
              <a:t> Lepené části je potřeba po slepení přiložit těsně k sobě a v této poloze je držet, dokud lepidlo neztuhne.</a:t>
            </a:r>
          </a:p>
          <a:p>
            <a:r>
              <a:rPr lang="cs-CZ" b="1" dirty="0"/>
              <a:t>5) </a:t>
            </a:r>
            <a:r>
              <a:rPr lang="cs-CZ" dirty="0"/>
              <a:t>Při lepení je důležité chránit si pokožku a oči</a:t>
            </a:r>
          </a:p>
          <a:p>
            <a:r>
              <a:rPr lang="cs-CZ" b="1" dirty="0"/>
              <a:t>6)</a:t>
            </a:r>
            <a:r>
              <a:rPr lang="cs-CZ" dirty="0"/>
              <a:t> Při práci s lepidly je zakázáno jíst a pít</a:t>
            </a:r>
          </a:p>
          <a:p>
            <a:r>
              <a:rPr lang="cs-CZ" b="1" dirty="0"/>
              <a:t>7)</a:t>
            </a:r>
            <a:r>
              <a:rPr lang="cs-CZ" dirty="0"/>
              <a:t> Místnost, ve které se pracuje s </a:t>
            </a:r>
            <a:r>
              <a:rPr lang="cs-CZ" dirty="0" smtClean="0"/>
              <a:t>lepidly, </a:t>
            </a:r>
            <a:r>
              <a:rPr lang="cs-CZ" dirty="0"/>
              <a:t>je potřeba dobře větrat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6754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Mošna,</a:t>
            </a:r>
            <a:r>
              <a:rPr lang="cs-CZ" sz="2400" dirty="0"/>
              <a:t> František a kol. </a:t>
            </a:r>
            <a:r>
              <a:rPr lang="cs-CZ" sz="2400" i="1" dirty="0"/>
              <a:t>Praktické činnosti - Práce s technickými materiály</a:t>
            </a:r>
            <a:r>
              <a:rPr lang="cs-CZ" sz="2400" dirty="0"/>
              <a:t>. Praha: Fortuna, 2001, ISBN 80-7168-755-3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2400" dirty="0" smtClean="0"/>
              <a:t>Obr. 1</a:t>
            </a:r>
            <a:r>
              <a:rPr lang="cs-CZ" dirty="0"/>
              <a:t> </a:t>
            </a:r>
            <a:r>
              <a:rPr lang="cs-CZ" dirty="0" smtClean="0"/>
              <a:t>– 6 –  </a:t>
            </a:r>
            <a:r>
              <a:rPr lang="cs-CZ" dirty="0"/>
              <a:t>Mošna, František a kol. </a:t>
            </a:r>
            <a:r>
              <a:rPr lang="cs-CZ" i="1" dirty="0"/>
              <a:t>Praktické činnosti - Práce s technickými materiály</a:t>
            </a:r>
            <a:r>
              <a:rPr lang="cs-CZ" dirty="0"/>
              <a:t>. Praha: Fortuna, 2001, ISBN </a:t>
            </a:r>
            <a:r>
              <a:rPr lang="cs-CZ"/>
              <a:t>80-7168-755-3</a:t>
            </a:r>
            <a:r>
              <a:rPr lang="cs-CZ" smtClean="0"/>
              <a:t>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Archiv autora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 pořízeny autorem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819376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16</TotalTime>
  <Words>453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Snímek 1</vt:lpstr>
      <vt:lpstr>Základní pracovní operace</vt:lpstr>
      <vt:lpstr>Dlabání</vt:lpstr>
      <vt:lpstr>Dlabání</vt:lpstr>
      <vt:lpstr>Zásady dlabání</vt:lpstr>
      <vt:lpstr>Spojování materiálu hřebíky</vt:lpstr>
      <vt:lpstr>Zásady spojování materiálu hřebíky</vt:lpstr>
      <vt:lpstr>Správné vytahování hřebíku</vt:lpstr>
      <vt:lpstr>Spojování materiálu vruty</vt:lpstr>
      <vt:lpstr>Zásady spojování materiálu vruty</vt:lpstr>
      <vt:lpstr>Lepení materiálu</vt:lpstr>
      <vt:lpstr>Zásady lepení materiálu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Dum</cp:lastModifiedBy>
  <cp:revision>10</cp:revision>
  <dcterms:created xsi:type="dcterms:W3CDTF">2013-12-15T11:14:38Z</dcterms:created>
  <dcterms:modified xsi:type="dcterms:W3CDTF">2014-09-17T14:45:16Z</dcterms:modified>
</cp:coreProperties>
</file>