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58" r:id="rId5"/>
    <p:sldId id="260" r:id="rId6"/>
    <p:sldId id="262" r:id="rId7"/>
    <p:sldId id="263" r:id="rId8"/>
    <p:sldId id="264" r:id="rId9"/>
    <p:sldId id="265" r:id="rId10"/>
    <p:sldId id="266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cover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cover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ver/>
  </p:transition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ransformer3d_col3_cs.svg" TargetMode="External"/><Relationship Id="rId2" Type="http://schemas.openxmlformats.org/officeDocument/2006/relationships/hyperlink" Target="http://cs.wikipedia.org/wiki/Soubor:Hoover_dam_rotor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rafostation_Alter_Hellweg_IMGP4722.jpg" TargetMode="External"/><Relationship Id="rId4" Type="http://schemas.openxmlformats.org/officeDocument/2006/relationships/hyperlink" Target="http://www.oskole.sk/?id_cat=3&amp;clanok=143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03274773"/>
              </p:ext>
            </p:extLst>
          </p:nvPr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147"/>
                <a:gridCol w="5688353"/>
              </a:tblGrid>
              <a:tr h="365776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</a:tr>
              <a:tr h="736124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 marL="91436" marR="91436" marT="45722" marB="45722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</a:tr>
              <a:tr h="3428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Člověk a svět práce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</a:rPr>
                        <a:t>VY_32_INOVACE_336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baseline="0" smtClean="0">
                          <a:latin typeface="Calibri" panose="020F0502020204030204" pitchFamily="34" charset="0"/>
                        </a:rPr>
                        <a:t>9.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Technické činnosti</a:t>
                      </a: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Učební materiál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Mgr. Jakub </a:t>
                      </a:r>
                      <a:r>
                        <a:rPr lang="cs-CZ" sz="1400" b="1" dirty="0" err="1" smtClean="0">
                          <a:latin typeface="Calibri" panose="020F0502020204030204" pitchFamily="34" charset="0"/>
                        </a:rPr>
                        <a:t>Machel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latin typeface="Calibri" panose="020F0502020204030204" pitchFamily="34" charset="0"/>
                          <a:cs typeface="Times New Roman" panose="02020603050405020304" pitchFamily="18" charset="0"/>
                        </a:rPr>
                        <a:t>Elektrická energie</a:t>
                      </a:r>
                      <a:endParaRPr lang="cs-CZ" sz="1400" b="1" dirty="0"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1436" marR="91436" marT="45722" marB="45722"/>
                </a:tc>
              </a:tr>
              <a:tr h="731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Materiál se zaměřuje na základní popis elektrotechniky,</a:t>
                      </a:r>
                      <a:r>
                        <a:rPr lang="cs-CZ" sz="1400" b="1" baseline="0" dirty="0" smtClean="0">
                          <a:latin typeface="Calibri" panose="020F0502020204030204" pitchFamily="34" charset="0"/>
                        </a:rPr>
                        <a:t> ukazuje její vývoj, seznamuje s principem galvanického článku, generátoru a transformátoru . Popisuje  účinky a využití elektrické energie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15. 9. 2013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  <a:tr h="304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77" marR="68577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anose="020F0502020204030204" pitchFamily="34" charset="0"/>
                        </a:rPr>
                        <a:t>18. 9. 2013</a:t>
                      </a:r>
                      <a:endParaRPr lang="cs-CZ" sz="1400" b="1" dirty="0">
                        <a:latin typeface="Calibri" panose="020F0502020204030204" pitchFamily="34" charset="0"/>
                      </a:endParaRPr>
                    </a:p>
                  </a:txBody>
                  <a:tcPr marL="91436" marR="91436" marT="45722" marB="45722"/>
                </a:tc>
              </a:tr>
            </a:tbl>
          </a:graphicData>
        </a:graphic>
      </p:graphicFrame>
      <p:pic>
        <p:nvPicPr>
          <p:cNvPr id="2095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13349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Vývoj, využití a účinky el. energie</a:t>
            </a:r>
          </a:p>
          <a:p>
            <a:r>
              <a:rPr lang="cs-CZ" dirty="0" smtClean="0"/>
              <a:t>Slaboproudá a silnoproudá elektrotechnika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Elektrická energie</a:t>
            </a:r>
            <a:endParaRPr lang="cs-CZ" sz="7200" dirty="0"/>
          </a:p>
        </p:txBody>
      </p:sp>
      <p:pic>
        <p:nvPicPr>
          <p:cNvPr id="1026" name="Picture 2" descr="C:\Users\Učitel\AppData\Local\Microsoft\Windows\Temporary Internet Files\Content.IE5\7BCI6UE6\MC900281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774344"/>
            <a:ext cx="2808312" cy="24442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5849257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893581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čitel\AppData\Local\Microsoft\Windows\Temporary Internet Files\Content.IE5\XVLGNE58\MC9002950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164167">
            <a:off x="7195593" y="4814374"/>
            <a:ext cx="1809598" cy="1632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elektrotechniky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844824"/>
            <a:ext cx="784887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Některé účinky elektřiny byly známy již ve starověku, vědecké objasnění jejich účinků však přišlo až s 19. stoletím</a:t>
            </a:r>
          </a:p>
          <a:p>
            <a:endParaRPr lang="cs-CZ" sz="2000" dirty="0"/>
          </a:p>
          <a:p>
            <a:r>
              <a:rPr lang="cs-CZ" sz="2000" dirty="0" smtClean="0"/>
              <a:t>Prvním zdrojem elektrické energie byl galvanický článek. Ten umožnil využití telegrafu, telefonu nebo žárovky.</a:t>
            </a:r>
          </a:p>
          <a:p>
            <a:endParaRPr lang="cs-CZ" sz="2000" dirty="0"/>
          </a:p>
          <a:p>
            <a:r>
              <a:rPr lang="cs-CZ" sz="2000" dirty="0" smtClean="0"/>
              <a:t>Objev generátorů umožnil koncem 19. století stavbu prvních elektráren a zajistil tak větší možnosti osvětlení, nebo pohon strojů a dopravních prostředků.</a:t>
            </a:r>
          </a:p>
          <a:p>
            <a:endParaRPr lang="cs-CZ" sz="2000" dirty="0"/>
          </a:p>
          <a:p>
            <a:r>
              <a:rPr lang="cs-CZ" sz="2000" dirty="0" smtClean="0"/>
              <a:t>Zpočátku nebylo možné přenášet proud na velké vzdálenosti, to se však změnilo s pomocí střídavého proudu a transformátorů.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00392" y="603182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47322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Galvanický článek</a:t>
            </a:r>
            <a:endParaRPr lang="cs-CZ" dirty="0"/>
          </a:p>
        </p:txBody>
      </p:sp>
      <p:pic>
        <p:nvPicPr>
          <p:cNvPr id="2050" name="Picture 2" descr="http://upload.wikimedia.org/wikipedia/commons/3/3a/Galvanicky_clano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63121"/>
            <a:ext cx="8496944" cy="4932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140732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504293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Generátor</a:t>
            </a:r>
            <a:endParaRPr lang="cs-CZ" dirty="0"/>
          </a:p>
        </p:txBody>
      </p:sp>
      <p:pic>
        <p:nvPicPr>
          <p:cNvPr id="4" name="Picture 2" descr="Soubor:Hoover dam roto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15716"/>
            <a:ext cx="4680520" cy="4688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046115" y="161571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2289528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Transformátor</a:t>
            </a:r>
            <a:endParaRPr lang="cs-CZ" dirty="0"/>
          </a:p>
        </p:txBody>
      </p:sp>
      <p:pic>
        <p:nvPicPr>
          <p:cNvPr id="6146" name="Picture 2" descr="Soubor:Transformer3d col3 cs.sv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340768"/>
            <a:ext cx="4986020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71585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  <p:pic>
        <p:nvPicPr>
          <p:cNvPr id="1026" name="Picture 2" descr="Soubor:Trafostation Alter Hellweg IMGP472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11728" y="3039081"/>
            <a:ext cx="3810001" cy="2533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47632" y="5203966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08606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elektrické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 využitím se setkáváme ve výrobě, dopravě i v domácnostech a fungování bez elektřiny je jen těžko představitelné.</a:t>
            </a:r>
          </a:p>
          <a:p>
            <a:endParaRPr lang="cs-CZ" dirty="0"/>
          </a:p>
          <a:p>
            <a:r>
              <a:rPr lang="cs-CZ" dirty="0" smtClean="0"/>
              <a:t>Mezi velké výhody elektrické energie patří jednoduchý způsob přenosu a snadná přeměna na jiné formy energie.</a:t>
            </a:r>
          </a:p>
          <a:p>
            <a:endParaRPr lang="cs-CZ" dirty="0"/>
          </a:p>
          <a:p>
            <a:r>
              <a:rPr lang="cs-CZ" dirty="0" smtClean="0"/>
              <a:t>Energie není viditelná, lze pouze sledovat její účinky.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239157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Účinky elektrické energie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Světelné účinky elektrické energie.</a:t>
            </a:r>
          </a:p>
          <a:p>
            <a:pPr marL="0" indent="0">
              <a:buNone/>
            </a:pPr>
            <a:r>
              <a:rPr lang="cs-CZ" sz="2400" dirty="0" smtClean="0"/>
              <a:t>(Žárovky-klasické, energeticky úsporné, halogenové).</a:t>
            </a:r>
          </a:p>
          <a:p>
            <a:r>
              <a:rPr lang="cs-CZ" dirty="0" smtClean="0"/>
              <a:t>Magnetické účinky </a:t>
            </a:r>
            <a:r>
              <a:rPr lang="cs-CZ" dirty="0"/>
              <a:t>e</a:t>
            </a:r>
            <a:r>
              <a:rPr lang="cs-CZ" dirty="0" smtClean="0"/>
              <a:t>lektrické energie.</a:t>
            </a:r>
          </a:p>
          <a:p>
            <a:pPr marL="0" indent="0">
              <a:buNone/>
            </a:pPr>
            <a:r>
              <a:rPr lang="cs-CZ" sz="2400" dirty="0" smtClean="0"/>
              <a:t>(Elektromotory, generátory, transformátory, elektromagnety).</a:t>
            </a:r>
          </a:p>
          <a:p>
            <a:r>
              <a:rPr lang="cs-CZ" dirty="0" smtClean="0"/>
              <a:t>Tepelné </a:t>
            </a:r>
            <a:r>
              <a:rPr lang="cs-CZ" dirty="0"/>
              <a:t>účinky elektrické </a:t>
            </a:r>
            <a:r>
              <a:rPr lang="cs-CZ" dirty="0" smtClean="0"/>
              <a:t>energie.</a:t>
            </a:r>
          </a:p>
          <a:p>
            <a:pPr marL="0" indent="0">
              <a:buNone/>
            </a:pPr>
            <a:r>
              <a:rPr lang="cs-CZ" sz="2400" dirty="0" smtClean="0"/>
              <a:t>(Vařič, fén, toaster, topná spirála).</a:t>
            </a:r>
          </a:p>
          <a:p>
            <a:r>
              <a:rPr lang="cs-CZ" dirty="0" smtClean="0"/>
              <a:t>Chemické účinky elektrické energie.</a:t>
            </a:r>
          </a:p>
          <a:p>
            <a:pPr marL="0" indent="0">
              <a:buNone/>
            </a:pPr>
            <a:r>
              <a:rPr lang="cs-CZ" sz="2400" dirty="0" smtClean="0"/>
              <a:t>(Pokovování materiálů – stříbro, chrom, nikl, zlato).</a:t>
            </a:r>
          </a:p>
          <a:p>
            <a:r>
              <a:rPr lang="cs-CZ" dirty="0" smtClean="0"/>
              <a:t>Fyziologické účinky.</a:t>
            </a:r>
          </a:p>
          <a:p>
            <a:pPr marL="0" indent="0">
              <a:buNone/>
            </a:pPr>
            <a:r>
              <a:rPr lang="cs-CZ" sz="2400" dirty="0" smtClean="0"/>
              <a:t>(Elektrický proud vyšších hodnot je velmi nebezpečný. Může způsobit svalové křeče, srdeční arytmii nebo až zástavu srdce. Žáci mohou pracovat pouze s napětím do 24 V).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82540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Slaboproudá a silnoproudá elektrotechnika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Slaboproudá (informační) elektrotechnika</a:t>
            </a:r>
          </a:p>
          <a:p>
            <a:pPr marL="0" indent="0">
              <a:buNone/>
            </a:pPr>
            <a:r>
              <a:rPr lang="cs-CZ" sz="2400" dirty="0" smtClean="0"/>
              <a:t>Obor, který se zabývá přenosem a zpracováním informací prostřednictvím elektrických a optických signálů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Silnoproudá (výkonová) elektrotechnika</a:t>
            </a:r>
          </a:p>
          <a:p>
            <a:pPr marL="0" indent="0">
              <a:buNone/>
            </a:pPr>
            <a:r>
              <a:rPr lang="cs-CZ" sz="2400" dirty="0" smtClean="0"/>
              <a:t>Obor zabývající se výrobou, přenosem a přeměnou elektrické energie</a:t>
            </a:r>
            <a:endParaRPr lang="cs-CZ" sz="2400" dirty="0"/>
          </a:p>
        </p:txBody>
      </p:sp>
      <p:pic>
        <p:nvPicPr>
          <p:cNvPr id="7170" name="Picture 2" descr="C:\Users\Učitel\AppData\Local\Microsoft\Windows\Temporary Internet Files\Content.IE5\YFT2WWNB\MC90032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01836" y="4494489"/>
            <a:ext cx="1818742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Učitel\AppData\Local\Microsoft\Windows\Temporary Internet Files\Content.IE5\FT10ZZA4\MC9002817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09120"/>
            <a:ext cx="1540764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25842" y="594389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20019" y="5943899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807192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Doplňující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Zjisti pomocí internetu odpovědi na následující otázky: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V jakých jednotkách se uvádí elektrický proud, elektrické napětí a elektrický odpor.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Jak velké je napětí v zásuvce, se kterou se denně setkáváme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Ve kterém otvoru zásuvky je fáze a tudíž hrozí úraz elektrickým proudem? 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Zamysli se nad tím, jak bys pomohl zraněnému, kterého zasáhl elektrický proud. Jak bys postupoval, kdyby byl ještě stále v kontaktu se zdrojem?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Zjisti kdo vynalezl – Elektrický článek, žárovku, hromosvod, telefon.</a:t>
            </a:r>
          </a:p>
          <a:p>
            <a:pPr marL="514350" indent="-514350">
              <a:buAutoNum type="arabicParenR"/>
            </a:pPr>
            <a:r>
              <a:rPr lang="cs-CZ" sz="2000" dirty="0" smtClean="0"/>
              <a:t>Zkus přijít na 5 elektrospotřebičů, bez kterých by ses v běžném životě neobešel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85660725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Obr. 1, 2, 7, 8 – Obrázek Klipart MS </a:t>
            </a:r>
            <a:r>
              <a:rPr lang="cs-CZ" sz="1600" dirty="0" err="1" smtClean="0"/>
              <a:t>Power</a:t>
            </a:r>
            <a:r>
              <a:rPr lang="cs-CZ" sz="1600" dirty="0" smtClean="0"/>
              <a:t> </a:t>
            </a:r>
            <a:r>
              <a:rPr lang="cs-CZ" sz="1600" dirty="0" smtClean="0"/>
              <a:t>Point – www.office.</a:t>
            </a:r>
            <a:r>
              <a:rPr lang="cs-CZ" sz="1600" smtClean="0"/>
              <a:t>microsoft.com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Obr. 3 - JLEEDEV</a:t>
            </a:r>
            <a:r>
              <a:rPr lang="cs-CZ" sz="1600" dirty="0"/>
              <a:t>, PREKLAD STEFI. </a:t>
            </a:r>
            <a:r>
              <a:rPr lang="cs-CZ" sz="1600" i="1" dirty="0"/>
              <a:t>Galvanicky </a:t>
            </a:r>
            <a:r>
              <a:rPr lang="cs-CZ" sz="1600" i="1" dirty="0" err="1"/>
              <a:t>clanok</a:t>
            </a:r>
            <a:r>
              <a:rPr lang="cs-CZ" sz="1600" dirty="0"/>
              <a:t> [online]. [cit. </a:t>
            </a:r>
            <a:r>
              <a:rPr lang="cs-CZ" sz="1600" dirty="0" smtClean="0"/>
              <a:t>15.09.2013</a:t>
            </a:r>
            <a:r>
              <a:rPr lang="cs-CZ" sz="1600" dirty="0"/>
              <a:t>]. Dostupný na WWW: http://commons.wikimedia.org/wiki/File:Galvanicky_clanok.jpg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 smtClean="0"/>
              <a:t>Obr. 4 - RATWOD</a:t>
            </a:r>
            <a:r>
              <a:rPr lang="cs-CZ" sz="1600" dirty="0"/>
              <a:t>. </a:t>
            </a:r>
            <a:r>
              <a:rPr lang="cs-CZ" sz="1600" i="1" dirty="0" err="1"/>
              <a:t>Hoover</a:t>
            </a:r>
            <a:r>
              <a:rPr lang="cs-CZ" sz="1600" i="1" dirty="0"/>
              <a:t> dam rotor</a:t>
            </a:r>
            <a:r>
              <a:rPr lang="cs-CZ" sz="1600" dirty="0"/>
              <a:t> [online]. [cit. 15.09.2013]. Dostupný na WWW: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cs.wikipedia.org/wiki/Soubor:Hoover_dam_rotor.jpg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>
              <a:hlinkClick r:id="rId3"/>
            </a:endParaRPr>
          </a:p>
          <a:p>
            <a:r>
              <a:rPr lang="cs-CZ" sz="1600" dirty="0" smtClean="0"/>
              <a:t>Obr. 5 - ORIGINAL </a:t>
            </a:r>
            <a:r>
              <a:rPr lang="cs-CZ" sz="1600" dirty="0"/>
              <a:t>UPLOADER WAS JX AT CS.WIKIPEDIA. </a:t>
            </a:r>
            <a:r>
              <a:rPr lang="cs-CZ" sz="1600" i="1" dirty="0"/>
              <a:t>Transformer3d col3 </a:t>
            </a:r>
            <a:r>
              <a:rPr lang="cs-CZ" sz="1600" i="1" dirty="0" err="1"/>
              <a:t>cs</a:t>
            </a:r>
            <a:r>
              <a:rPr lang="cs-CZ" sz="1600" dirty="0"/>
              <a:t> [online]. [cit. 15.09.2013].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cs.wikipedia.org/wiki/Soubor:Transformer3d_col3_cs.svg</a:t>
            </a:r>
            <a:endParaRPr lang="cs-CZ" sz="1600" dirty="0" smtClean="0"/>
          </a:p>
          <a:p>
            <a:pPr marL="0" indent="0">
              <a:buNone/>
            </a:pPr>
            <a:endParaRPr lang="cs-CZ" sz="1600" dirty="0" smtClean="0">
              <a:hlinkClick r:id="rId4"/>
            </a:endParaRPr>
          </a:p>
          <a:p>
            <a:r>
              <a:rPr lang="cs-CZ" sz="1600" dirty="0" smtClean="0"/>
              <a:t>Obr. 6 - </a:t>
            </a:r>
            <a:r>
              <a:rPr lang="en-US" sz="1600" dirty="0"/>
              <a:t>ORIGINAL UPLOADER WAS SMIAL AT DE.WIKIPEDIA. </a:t>
            </a:r>
            <a:r>
              <a:rPr lang="en-US" sz="1600" i="1" dirty="0" err="1"/>
              <a:t>Trafostation</a:t>
            </a:r>
            <a:r>
              <a:rPr lang="en-US" sz="1600" i="1" dirty="0"/>
              <a:t> Alter </a:t>
            </a:r>
            <a:r>
              <a:rPr lang="en-US" sz="1600" i="1" dirty="0" err="1"/>
              <a:t>Hellweg</a:t>
            </a:r>
            <a:r>
              <a:rPr lang="en-US" sz="1600" i="1" dirty="0"/>
              <a:t> IMGP4722</a:t>
            </a:r>
            <a:r>
              <a:rPr lang="en-US" sz="1600" dirty="0"/>
              <a:t> [online]. [cit. </a:t>
            </a:r>
            <a:r>
              <a:rPr lang="cs-CZ" sz="1600" dirty="0"/>
              <a:t>15.09</a:t>
            </a:r>
            <a:r>
              <a:rPr lang="en-US" sz="1600" dirty="0" smtClean="0"/>
              <a:t>.2013</a:t>
            </a:r>
            <a:r>
              <a:rPr lang="en-US" sz="1600" dirty="0"/>
              <a:t>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</a:t>
            </a:r>
            <a:r>
              <a:rPr lang="en-US" sz="1600" dirty="0">
                <a:hlinkClick r:id="rId5"/>
              </a:rPr>
              <a:t>http://</a:t>
            </a:r>
            <a:r>
              <a:rPr lang="en-US" sz="1600" dirty="0" smtClean="0">
                <a:hlinkClick r:id="rId5"/>
              </a:rPr>
              <a:t>cs.wikipedia.org/wiki/Soubor:Trafostation_Alter_Hellweg_IMGP4722.jpg</a:t>
            </a:r>
            <a:endParaRPr lang="cs-CZ" sz="1600" dirty="0" smtClean="0"/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86038075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112</TotalTime>
  <Words>558</Words>
  <Application>Microsoft Office PowerPoint</Application>
  <PresentationFormat>Předvádění na obrazovce (4:3)</PresentationFormat>
  <Paragraphs>92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Snímek 1</vt:lpstr>
      <vt:lpstr>Elektrická energie</vt:lpstr>
      <vt:lpstr>Vývoj elektrotechniky</vt:lpstr>
      <vt:lpstr>Galvanický článek</vt:lpstr>
      <vt:lpstr>Generátor</vt:lpstr>
      <vt:lpstr>Transformátor</vt:lpstr>
      <vt:lpstr>Využití elektrické energie</vt:lpstr>
      <vt:lpstr>Účinky elektrické energie</vt:lpstr>
      <vt:lpstr>Slaboproudá a silnoproudá elektrotechnika</vt:lpstr>
      <vt:lpstr>Doplňující otázky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Elektrická energie</dc:title>
  <dc:creator>Učitel</dc:creator>
  <cp:lastModifiedBy>Dum</cp:lastModifiedBy>
  <cp:revision>19</cp:revision>
  <dcterms:created xsi:type="dcterms:W3CDTF">2013-09-18T07:59:32Z</dcterms:created>
  <dcterms:modified xsi:type="dcterms:W3CDTF">2014-09-17T15:27:37Z</dcterms:modified>
</cp:coreProperties>
</file>