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fei1.vsb.cz/kat420/vyuka/Bakalarske_FS/prednasky/6_Vyroba%20a%20prenos%20el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37918332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Člověk a svět práce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VY_32_INOVACE_338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baseline="0" smtClean="0">
                          <a:latin typeface="Calibri" panose="020F0502020204030204" pitchFamily="34" charset="0"/>
                        </a:rPr>
                        <a:t>9.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Technické činnosti</a:t>
                      </a: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Výroba a přenos elektrické energie</a:t>
                      </a:r>
                      <a:endParaRPr lang="cs-CZ" sz="1400" b="1" dirty="0"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Materiál vysvětluje, jaké jsou základní zdroje elektrické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energie,  jaký je princip výroby v nejběžnějších elektrárnách a jaké zastoupení elektráren je v ČR. Dále popisuje rozvodnou síť  v ČR.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1. 10. 2013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2. 10. 2013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39647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Výroba a přenos elektrické energie</a:t>
            </a:r>
            <a:endParaRPr lang="cs-CZ" b="1" dirty="0"/>
          </a:p>
        </p:txBody>
      </p:sp>
      <p:pic>
        <p:nvPicPr>
          <p:cNvPr id="1026" name="Picture 2" descr="C:\Users\Učitel\AppData\Local\Microsoft\Windows\Temporary Internet Files\Content.IE5\YFT2WWNB\MC9002979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24460"/>
            <a:ext cx="6336704" cy="2741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56176" y="629683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49513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Tepelné  - Uhelné, Jaderné</a:t>
            </a:r>
          </a:p>
          <a:p>
            <a:r>
              <a:rPr lang="cs-CZ" dirty="0" smtClean="0"/>
              <a:t>Sluneční</a:t>
            </a:r>
          </a:p>
          <a:p>
            <a:r>
              <a:rPr lang="cs-CZ" dirty="0" smtClean="0"/>
              <a:t>Vodní</a:t>
            </a:r>
          </a:p>
          <a:p>
            <a:r>
              <a:rPr lang="cs-CZ" dirty="0" smtClean="0"/>
              <a:t>Vodní přečerpávací</a:t>
            </a:r>
          </a:p>
          <a:p>
            <a:r>
              <a:rPr lang="cs-CZ" dirty="0" smtClean="0"/>
              <a:t>Termální</a:t>
            </a:r>
          </a:p>
          <a:p>
            <a:r>
              <a:rPr lang="cs-CZ" dirty="0" smtClean="0"/>
              <a:t>Větrné</a:t>
            </a:r>
          </a:p>
          <a:p>
            <a:pPr marL="1371600" lvl="5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1800" dirty="0" smtClean="0"/>
              <a:t>Výroba elektrické energie probíhá v elektrárnách</a:t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>Zkus uvést názvy elektráren, ve kterých k tomuto procesu dochází</a:t>
            </a:r>
            <a:endParaRPr lang="cs-CZ" sz="1800" dirty="0"/>
          </a:p>
        </p:txBody>
      </p:sp>
      <p:pic>
        <p:nvPicPr>
          <p:cNvPr id="2050" name="Picture 2" descr="C:\Users\Učitel\AppData\Local\Microsoft\Windows\Temporary Internet Files\Content.IE5\XVLGNE58\MC9003109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079064"/>
            <a:ext cx="3964810" cy="3520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16016" y="625060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8399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Tepelná</a:t>
            </a:r>
          </a:p>
          <a:p>
            <a:r>
              <a:rPr lang="cs-CZ" dirty="0" smtClean="0"/>
              <a:t>Vodní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Jaké paliva využívá tepelná a jaderná elektrárna</a:t>
            </a:r>
          </a:p>
          <a:p>
            <a:r>
              <a:rPr lang="cs-CZ" dirty="0" smtClean="0"/>
              <a:t>Tepelná: Uhlí, plyn</a:t>
            </a:r>
          </a:p>
          <a:p>
            <a:r>
              <a:rPr lang="cs-CZ" dirty="0" smtClean="0"/>
              <a:t>Jaderná: Uran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Zamysli se, jaké elektrárny převládají v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0082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Tepelná				Vítr</a:t>
            </a:r>
          </a:p>
          <a:p>
            <a:pPr marL="45720" indent="0">
              <a:buNone/>
            </a:pPr>
            <a:endParaRPr lang="cs-CZ" b="1" dirty="0" smtClean="0"/>
          </a:p>
          <a:p>
            <a:r>
              <a:rPr lang="cs-CZ" b="1" dirty="0" smtClean="0"/>
              <a:t>Jaderná				Sluneční paprsky</a:t>
            </a:r>
          </a:p>
          <a:p>
            <a:pPr marL="45720" indent="0">
              <a:buNone/>
            </a:pPr>
            <a:endParaRPr lang="cs-CZ" b="1" dirty="0" smtClean="0"/>
          </a:p>
          <a:p>
            <a:r>
              <a:rPr lang="cs-CZ" b="1" dirty="0" smtClean="0"/>
              <a:t>Větrná				Vodní prostředí</a:t>
            </a:r>
          </a:p>
          <a:p>
            <a:pPr marL="45720" indent="0">
              <a:buNone/>
            </a:pPr>
            <a:endParaRPr lang="cs-CZ" b="1" dirty="0" smtClean="0"/>
          </a:p>
          <a:p>
            <a:r>
              <a:rPr lang="cs-CZ" b="1" dirty="0" smtClean="0"/>
              <a:t>Vodní 				Uhlí, plyn</a:t>
            </a:r>
          </a:p>
          <a:p>
            <a:pPr marL="45720" indent="0">
              <a:buNone/>
            </a:pPr>
            <a:endParaRPr lang="cs-CZ" b="1" dirty="0" smtClean="0"/>
          </a:p>
          <a:p>
            <a:r>
              <a:rPr lang="cs-CZ" b="1" dirty="0" smtClean="0"/>
              <a:t>Geotermální			Uran (Palivový článek)</a:t>
            </a:r>
          </a:p>
          <a:p>
            <a:pPr marL="45720" indent="0">
              <a:buNone/>
            </a:pPr>
            <a:endParaRPr lang="cs-CZ" b="1" dirty="0" smtClean="0"/>
          </a:p>
          <a:p>
            <a:r>
              <a:rPr lang="cs-CZ" b="1" dirty="0" smtClean="0"/>
              <a:t>Vodní přečerpávací			Teplo zemského jádra</a:t>
            </a:r>
          </a:p>
          <a:p>
            <a:endParaRPr lang="cs-CZ" b="1" dirty="0"/>
          </a:p>
          <a:p>
            <a:r>
              <a:rPr lang="cs-CZ" b="1" dirty="0" smtClean="0"/>
              <a:t>Sluneční elektrárna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správně elektrárnu a druh paliva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835696" y="1916832"/>
            <a:ext cx="3168352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1835696" y="2708920"/>
            <a:ext cx="3168352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691680" y="1988840"/>
            <a:ext cx="3312368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547664" y="3429000"/>
            <a:ext cx="3312368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483768" y="4869160"/>
            <a:ext cx="252028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203848" y="3429000"/>
            <a:ext cx="1656184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3347864" y="2780928"/>
            <a:ext cx="1512168" cy="35283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09958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 tepelnou elektrárnou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90789"/>
            <a:ext cx="6629400" cy="501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817024" y="629683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2651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 jadernou elektrárnou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1388" y="1761300"/>
            <a:ext cx="6619875" cy="503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889075" y="629683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6716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Elektrárny v ČR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15606"/>
            <a:ext cx="8136904" cy="4791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vál 2"/>
          <p:cNvSpPr/>
          <p:nvPr/>
        </p:nvSpPr>
        <p:spPr>
          <a:xfrm>
            <a:off x="5648137" y="1500976"/>
            <a:ext cx="3096344" cy="141884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372200" y="1825865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Vypiš názvy elektráren a urči o jaký typ se jedná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592750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4122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Slouží k přenosu elektrické energie od místa její výroby k místu její spotřeby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Tvoří ho:</a:t>
            </a:r>
          </a:p>
          <a:p>
            <a:r>
              <a:rPr lang="cs-CZ" dirty="0"/>
              <a:t> </a:t>
            </a:r>
            <a:r>
              <a:rPr lang="cs-CZ" dirty="0" smtClean="0"/>
              <a:t>Elektrické sítě      </a:t>
            </a:r>
          </a:p>
          <a:p>
            <a:pPr marL="45720" indent="0">
              <a:buNone/>
            </a:pPr>
            <a:r>
              <a:rPr lang="cs-CZ" dirty="0" smtClean="0"/>
              <a:t>(s různým napětím)</a:t>
            </a:r>
          </a:p>
          <a:p>
            <a:r>
              <a:rPr lang="cs-CZ" dirty="0"/>
              <a:t> </a:t>
            </a:r>
            <a:r>
              <a:rPr lang="cs-CZ" dirty="0" smtClean="0"/>
              <a:t>Elektrické stanice</a:t>
            </a:r>
          </a:p>
          <a:p>
            <a:r>
              <a:rPr lang="cs-CZ" dirty="0" smtClean="0"/>
              <a:t> Elektrické vedení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Elektrický rozvod</a:t>
            </a:r>
            <a:endParaRPr lang="cs-CZ" dirty="0"/>
          </a:p>
        </p:txBody>
      </p:sp>
      <p:pic>
        <p:nvPicPr>
          <p:cNvPr id="7170" name="Picture 2" descr="C:\Users\Učitel\AppData\Local\Microsoft\Windows\Temporary Internet Files\Content.IE5\7BCI6UE6\MC9003247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49080"/>
            <a:ext cx="2394806" cy="2394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718334" y="617455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4473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Vedení přenosové a distribuční soustavy v ČR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1112" y="1628800"/>
            <a:ext cx="6581775" cy="497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7016" y="6219797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852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b="1" u="sng" dirty="0" smtClean="0"/>
              <a:t>Sítě</a:t>
            </a:r>
            <a:r>
              <a:rPr lang="cs-CZ" dirty="0" smtClean="0"/>
              <a:t> – Slouží pro přenos od výroby ke spotřebiteli.</a:t>
            </a:r>
          </a:p>
          <a:p>
            <a:pPr marL="45720" indent="0">
              <a:buNone/>
            </a:pPr>
            <a:r>
              <a:rPr lang="cs-CZ" dirty="0" smtClean="0"/>
              <a:t>Patří zde: Přenos (stožáry, kabely), Rozvod (Elektrické kabely) Přípojky (připojení zařízení, které odebírají el. proud)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b="1" u="sng" dirty="0" smtClean="0"/>
              <a:t>Stanice</a:t>
            </a:r>
            <a:r>
              <a:rPr lang="cs-CZ" dirty="0" smtClean="0"/>
              <a:t> – Transformátory </a:t>
            </a:r>
          </a:p>
          <a:p>
            <a:pPr marL="45720" indent="0">
              <a:buNone/>
            </a:pPr>
            <a:endParaRPr lang="cs-CZ" b="1" u="sng" dirty="0"/>
          </a:p>
          <a:p>
            <a:pPr marL="45720" indent="0">
              <a:buNone/>
            </a:pPr>
            <a:r>
              <a:rPr lang="cs-CZ" b="1" u="sng" dirty="0" smtClean="0"/>
              <a:t>Vedení</a:t>
            </a:r>
            <a:r>
              <a:rPr lang="cs-CZ" dirty="0" smtClean="0"/>
              <a:t> – Jsou součástí přenosových a rozvodných sítí.</a:t>
            </a:r>
          </a:p>
          <a:p>
            <a:pPr marL="45720" indent="0">
              <a:buNone/>
            </a:pPr>
            <a:r>
              <a:rPr lang="cs-CZ" dirty="0" smtClean="0"/>
              <a:t>Podle uložení a izolace vodičů rozeznáváme vnitřní, vnější a kabelové 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b="1" u="sng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Elektrické sítě, stanice, vedení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8044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Elektrické vedení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22662045"/>
              </p:ext>
            </p:extLst>
          </p:nvPr>
        </p:nvGraphicFramePr>
        <p:xfrm>
          <a:off x="611560" y="1772816"/>
          <a:ext cx="7992888" cy="43844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/>
                <a:gridCol w="5256584"/>
              </a:tblGrid>
              <a:tr h="624069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Druhy elektrického vedení podle napětí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4069">
                <a:tc>
                  <a:txBody>
                    <a:bodyPr/>
                    <a:lstStyle/>
                    <a:p>
                      <a:r>
                        <a:rPr lang="cs-CZ" dirty="0" smtClean="0"/>
                        <a:t>Vedení </a:t>
                      </a:r>
                      <a:r>
                        <a:rPr lang="cs-CZ" dirty="0" err="1" smtClean="0"/>
                        <a:t>uvn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(není v ČR)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Ultra vysoké napětí, nad 800 </a:t>
                      </a:r>
                      <a:r>
                        <a:rPr lang="cs-CZ" dirty="0" err="1" smtClean="0"/>
                        <a:t>kV</a:t>
                      </a:r>
                      <a:endParaRPr lang="cs-CZ" dirty="0"/>
                    </a:p>
                  </a:txBody>
                  <a:tcPr/>
                </a:tc>
              </a:tr>
              <a:tr h="624069">
                <a:tc>
                  <a:txBody>
                    <a:bodyPr/>
                    <a:lstStyle/>
                    <a:p>
                      <a:r>
                        <a:rPr lang="cs-CZ" dirty="0" smtClean="0"/>
                        <a:t>Vedení </a:t>
                      </a:r>
                      <a:r>
                        <a:rPr lang="cs-CZ" dirty="0" err="1" smtClean="0"/>
                        <a:t>zvn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Zvláště vysoké napětí, 300 – 800 </a:t>
                      </a:r>
                      <a:r>
                        <a:rPr lang="cs-CZ" dirty="0" err="1" smtClean="0"/>
                        <a:t>kV</a:t>
                      </a:r>
                      <a:endParaRPr lang="cs-CZ" dirty="0"/>
                    </a:p>
                  </a:txBody>
                  <a:tcPr/>
                </a:tc>
              </a:tr>
              <a:tr h="624069">
                <a:tc>
                  <a:txBody>
                    <a:bodyPr/>
                    <a:lstStyle/>
                    <a:p>
                      <a:r>
                        <a:rPr lang="cs-CZ" dirty="0" smtClean="0"/>
                        <a:t>Vedení </a:t>
                      </a:r>
                      <a:r>
                        <a:rPr lang="cs-CZ" dirty="0" err="1" smtClean="0"/>
                        <a:t>vvn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Velmi vysoké napětí, 52 – 300 </a:t>
                      </a:r>
                      <a:r>
                        <a:rPr lang="cs-CZ" dirty="0" err="1" smtClean="0"/>
                        <a:t>kV</a:t>
                      </a:r>
                      <a:endParaRPr lang="cs-CZ" dirty="0"/>
                    </a:p>
                  </a:txBody>
                  <a:tcPr/>
                </a:tc>
              </a:tr>
              <a:tr h="624069">
                <a:tc>
                  <a:txBody>
                    <a:bodyPr/>
                    <a:lstStyle/>
                    <a:p>
                      <a:r>
                        <a:rPr lang="cs-CZ" dirty="0" smtClean="0"/>
                        <a:t>Vedení </a:t>
                      </a:r>
                      <a:r>
                        <a:rPr lang="cs-CZ" dirty="0" err="1" smtClean="0"/>
                        <a:t>vn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Vysoké napětí, 1000 V – 52 </a:t>
                      </a:r>
                      <a:r>
                        <a:rPr lang="cs-CZ" dirty="0" err="1" smtClean="0"/>
                        <a:t>kV</a:t>
                      </a:r>
                      <a:endParaRPr lang="cs-CZ" dirty="0"/>
                    </a:p>
                  </a:txBody>
                  <a:tcPr/>
                </a:tc>
              </a:tr>
              <a:tr h="624069">
                <a:tc>
                  <a:txBody>
                    <a:bodyPr/>
                    <a:lstStyle/>
                    <a:p>
                      <a:r>
                        <a:rPr lang="cs-CZ" dirty="0" smtClean="0"/>
                        <a:t>Vedení </a:t>
                      </a:r>
                      <a:r>
                        <a:rPr lang="cs-CZ" dirty="0" err="1" smtClean="0"/>
                        <a:t>nn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Nízké napětí,</a:t>
                      </a:r>
                      <a:r>
                        <a:rPr lang="cs-CZ" baseline="0" dirty="0" smtClean="0"/>
                        <a:t> 50 – 1000 V</a:t>
                      </a:r>
                      <a:endParaRPr lang="cs-CZ" dirty="0"/>
                    </a:p>
                  </a:txBody>
                  <a:tcPr/>
                </a:tc>
              </a:tr>
              <a:tr h="624069">
                <a:tc>
                  <a:txBody>
                    <a:bodyPr/>
                    <a:lstStyle/>
                    <a:p>
                      <a:r>
                        <a:rPr lang="cs-CZ" dirty="0" smtClean="0"/>
                        <a:t>Vedení </a:t>
                      </a:r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Malé napětí , do 50 V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17654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Obr. 1, 2, 6 – Klipart sady MS </a:t>
            </a:r>
            <a:r>
              <a:rPr lang="cs-CZ" sz="1600" dirty="0" smtClean="0"/>
              <a:t>PowerPoint – www.office.</a:t>
            </a:r>
            <a:r>
              <a:rPr lang="cs-CZ" sz="1600" smtClean="0"/>
              <a:t>microsoft.com</a:t>
            </a:r>
            <a:endParaRPr lang="cs-CZ" sz="1600" dirty="0" smtClean="0"/>
          </a:p>
          <a:p>
            <a:pPr marL="45720" indent="0">
              <a:buNone/>
            </a:pPr>
            <a:endParaRPr lang="cs-CZ" sz="1600" dirty="0" smtClean="0"/>
          </a:p>
          <a:p>
            <a:r>
              <a:rPr lang="cs-CZ" sz="1600" dirty="0" smtClean="0"/>
              <a:t> Obr. 3, 4, 5, 7 - </a:t>
            </a:r>
            <a:r>
              <a:rPr lang="cs-CZ" sz="1600" dirty="0"/>
              <a:t>STÝSKALA, Vítězslav. </a:t>
            </a:r>
            <a:r>
              <a:rPr lang="cs-CZ" sz="1600" i="1" dirty="0" smtClean="0"/>
              <a:t>Výroba a přenos elektrické energie </a:t>
            </a:r>
            <a:r>
              <a:rPr lang="cs-CZ" sz="1600" i="1" dirty="0"/>
              <a:t>IMGP4722</a:t>
            </a:r>
            <a:r>
              <a:rPr lang="cs-CZ" sz="1600" dirty="0"/>
              <a:t> [online]. [cit. </a:t>
            </a:r>
            <a:r>
              <a:rPr lang="cs-CZ" sz="1600" dirty="0" smtClean="0"/>
              <a:t>01.10.2013</a:t>
            </a:r>
            <a:r>
              <a:rPr lang="cs-CZ" sz="1600" dirty="0"/>
              <a:t>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fei1.vsb.cz/kat420/vyuka/Bakalarske_FS/prednasky/6_Vyroba%20a%20prenos%20el.pdf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Archiv autora</a:t>
            </a:r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Zdroje: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3113383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109</TotalTime>
  <Words>421</Words>
  <Application>Microsoft Office PowerPoint</Application>
  <PresentationFormat>Předvádění na obrazovce (4:3)</PresentationFormat>
  <Paragraphs>107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Mřížka</vt:lpstr>
      <vt:lpstr>Snímek 1</vt:lpstr>
      <vt:lpstr>Výroba a přenos elektrické energie</vt:lpstr>
      <vt:lpstr>Výroba elektrické energie probíhá v elektrárnách  Zkus uvést názvy elektráren, ve kterých k tomuto procesu dochází</vt:lpstr>
      <vt:lpstr>Zamysli se, jaké elektrárny převládají v ČR</vt:lpstr>
      <vt:lpstr>Seřaď správně elektrárnu a druh paliva</vt:lpstr>
      <vt:lpstr>Řez tepelnou elektrárnou</vt:lpstr>
      <vt:lpstr>Řez jadernou elektrárnou</vt:lpstr>
      <vt:lpstr>Elektrárny v ČR</vt:lpstr>
      <vt:lpstr>Elektrický rozvod</vt:lpstr>
      <vt:lpstr>Vedení přenosové a distribuční soustavy v ČR</vt:lpstr>
      <vt:lpstr>Elektrické sítě, stanice, vedení</vt:lpstr>
      <vt:lpstr>Elektrické vedení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Výroba a přenos elektrické energie</dc:title>
  <dc:creator>Učitel</dc:creator>
  <cp:lastModifiedBy>Dum</cp:lastModifiedBy>
  <cp:revision>16</cp:revision>
  <dcterms:created xsi:type="dcterms:W3CDTF">2013-10-02T09:20:05Z</dcterms:created>
  <dcterms:modified xsi:type="dcterms:W3CDTF">2014-09-17T15:14:26Z</dcterms:modified>
</cp:coreProperties>
</file>