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702757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VY_32_INOVACE_334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8.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Základní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pracovní operace-Kov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se zabývá hlavními zásadami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při ručním opracování kovů. Popisuje operace a správné postupy při orýsování, měření, ohýbání, rovnání  a stříhání kovů.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23. 11. 2013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25. 11. 2013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220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Sekání, řezání, pilování a vrtání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pracovní operace pro ruční opracování kovů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Pro sekání se používá tzv. sekáč.</a:t>
            </a:r>
          </a:p>
          <a:p>
            <a:r>
              <a:rPr lang="cs-CZ" sz="2000" dirty="0" smtClean="0"/>
              <a:t>Při sekání můžeme ubrat určitou vrstvu materiálu, materiál rozdělit nebo jej zbavit nerovností.</a:t>
            </a:r>
          </a:p>
          <a:p>
            <a:r>
              <a:rPr lang="cs-CZ" sz="2000" dirty="0" smtClean="0"/>
              <a:t>Na sekáč působíme kladivem a přikládáme jej pod úhlem přibližně 30-40°. </a:t>
            </a:r>
          </a:p>
          <a:p>
            <a:r>
              <a:rPr lang="cs-CZ" sz="2000" dirty="0" smtClean="0"/>
              <a:t>Sekání patří k hrubým pracovním úkonům. </a:t>
            </a:r>
          </a:p>
          <a:p>
            <a:r>
              <a:rPr lang="cs-CZ" sz="2000" dirty="0" smtClean="0"/>
              <a:t>Pro dosažení hladší sekané plochy, můžeme potřít sekáč olejem.</a:t>
            </a:r>
          </a:p>
          <a:p>
            <a:r>
              <a:rPr lang="cs-CZ" sz="2000" dirty="0" smtClean="0"/>
              <a:t>Sekaný materiál upínáme do svěráku.</a:t>
            </a:r>
          </a:p>
          <a:p>
            <a:r>
              <a:rPr lang="cs-CZ" sz="2000" dirty="0" smtClean="0"/>
              <a:t>Při sekání pásového materiálu nastavíme sekáč šikmo k ose sekaného materiálu. Materiál menší tloušťky přesekáváme ve svěráku, tlustší na měkké podložce.</a:t>
            </a:r>
          </a:p>
          <a:p>
            <a:r>
              <a:rPr lang="cs-CZ" sz="2000" dirty="0" smtClean="0"/>
              <a:t>Materiál neodsekáváme až dokonce, ale zbytek odebereme z druhé strany.</a:t>
            </a:r>
          </a:p>
          <a:p>
            <a:r>
              <a:rPr lang="cs-CZ" sz="2000" dirty="0" smtClean="0"/>
              <a:t>Při sekání nikdy nesekáme proti tělu a používáme ochranné brýle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94460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Sekání</a:t>
            </a:r>
            <a:endParaRPr lang="cs-CZ" dirty="0"/>
          </a:p>
        </p:txBody>
      </p:sp>
      <p:pic>
        <p:nvPicPr>
          <p:cNvPr id="1026" name="Picture 2" descr="C:\Users\Učitel\Desktop\DUM\Dokumenty\Nářadí\DSC_0020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8" t="44659" r="12424" b="31704"/>
          <a:stretch/>
        </p:blipFill>
        <p:spPr bwMode="auto">
          <a:xfrm>
            <a:off x="4499992" y="260649"/>
            <a:ext cx="4417577" cy="107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čitel\Desktop\DUM\Dokumenty\Nářadí\DSC_0084 (2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4" t="35114" r="4696" b="16704"/>
          <a:stretch/>
        </p:blipFill>
        <p:spPr bwMode="auto">
          <a:xfrm>
            <a:off x="323528" y="3284984"/>
            <a:ext cx="8429643" cy="308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9156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133407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976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Pro řezání kovů použijeme pilku na železo s jemným ozubením pilového listu.</a:t>
            </a:r>
          </a:p>
          <a:p>
            <a:r>
              <a:rPr lang="cs-CZ" sz="2000" dirty="0" smtClean="0"/>
              <a:t>Před řezáním označíme místo řezu a upevníme do svěráku tak, aby řezané místo co nejméně vyčnívalo.</a:t>
            </a:r>
          </a:p>
          <a:p>
            <a:r>
              <a:rPr lang="cs-CZ" sz="2000" dirty="0" smtClean="0"/>
              <a:t>Před řezáním můžeme, pro lepší zavedení řezu, rysku vypilovat pilníkem drážku.</a:t>
            </a:r>
          </a:p>
          <a:p>
            <a:r>
              <a:rPr lang="cs-CZ" sz="2000" dirty="0" smtClean="0"/>
              <a:t>Jednou rukou držíme rukojeť pily, druhou držíme za rám pily. Řežeme pravidelným rytmem a využíváme celu délku pilového listu. </a:t>
            </a:r>
          </a:p>
          <a:p>
            <a:r>
              <a:rPr lang="cs-CZ" sz="2000" dirty="0" smtClean="0"/>
              <a:t>Při pohybu vpřed na pilu mírně tlačím, při pohybu zpět pouze táhneme bez řezného zatížení.</a:t>
            </a:r>
          </a:p>
          <a:p>
            <a:r>
              <a:rPr lang="cs-CZ" sz="2000" dirty="0" smtClean="0"/>
              <a:t>Při řezání kovů je důležitý postoj, je potřeba se vytočit levým bokem (leváci naopak) ke svěráku a levou nohu předsuňte dopředu a v koleni mírně pokrčte.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34066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</a:t>
            </a:r>
            <a:endParaRPr lang="cs-CZ" dirty="0"/>
          </a:p>
        </p:txBody>
      </p:sp>
      <p:pic>
        <p:nvPicPr>
          <p:cNvPr id="2050" name="Picture 2" descr="C:\Users\Učitel\Desktop\DUM\Dokumenty\Kniha\004 (2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40" t="3232" r="15837" b="85051"/>
          <a:stretch/>
        </p:blipFill>
        <p:spPr bwMode="auto">
          <a:xfrm>
            <a:off x="3059832" y="188640"/>
            <a:ext cx="5702795" cy="249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čitel\Desktop\DUM\Dokumenty\Kniha\004 (2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67" t="18788" r="20272" b="68687"/>
          <a:stretch/>
        </p:blipFill>
        <p:spPr bwMode="auto">
          <a:xfrm>
            <a:off x="1475656" y="2769087"/>
            <a:ext cx="6048672" cy="371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60232" y="61295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23581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08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72400" cy="7249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Pilování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908720"/>
            <a:ext cx="7772400" cy="4933528"/>
          </a:xfrm>
        </p:spPr>
        <p:txBody>
          <a:bodyPr>
            <a:noAutofit/>
          </a:bodyPr>
          <a:lstStyle/>
          <a:p>
            <a:r>
              <a:rPr lang="cs-CZ" sz="2000" dirty="0" smtClean="0"/>
              <a:t>Pilování slouží ke konečné úpravě materiálu, sražení hran a odstranění nerovností a zahlazení povrchu. Pro pilování používáme pilník. </a:t>
            </a:r>
          </a:p>
          <a:p>
            <a:r>
              <a:rPr lang="cs-CZ" sz="2000" dirty="0" smtClean="0"/>
              <a:t>Pilníky rozlišujeme podle velikosti, tvaru a podle druhu seku. Rozlišujeme sek křížový, nebo jednoduchý. Pilníky s jednoduchým sekem se hodí na měkké kovy, s křížovým sekem na kovy tvrdší.</a:t>
            </a:r>
          </a:p>
          <a:p>
            <a:r>
              <a:rPr lang="cs-CZ" sz="2000" dirty="0" smtClean="0"/>
              <a:t>Pilované kusy upínáme do svěráku tak, aby pilovaný materiál vyčníval co nejméně. (zabráníme chvění a pružení)</a:t>
            </a:r>
          </a:p>
          <a:p>
            <a:r>
              <a:rPr lang="cs-CZ" sz="2000" dirty="0" smtClean="0"/>
              <a:t>Při pilování zaujímáme stejný postoj jako u řezání</a:t>
            </a:r>
          </a:p>
          <a:p>
            <a:r>
              <a:rPr lang="cs-CZ" sz="2000" dirty="0" smtClean="0"/>
              <a:t>Pilník držíme jednou rukou za rukojeť a druhou za hlavu pilníku. </a:t>
            </a:r>
          </a:p>
          <a:p>
            <a:r>
              <a:rPr lang="cs-CZ" sz="2000" dirty="0" smtClean="0"/>
              <a:t>Pilujeme celou délkou pilníku, pilníkem nesmíme kolébat.</a:t>
            </a:r>
          </a:p>
          <a:p>
            <a:r>
              <a:rPr lang="cs-CZ" sz="2000" dirty="0" smtClean="0"/>
              <a:t>Zvolený pilník by měl být 2x větší než pilovaná plocha, tvar pilníku by měl odpovídat tvaru pilované plochy. </a:t>
            </a:r>
          </a:p>
          <a:p>
            <a:r>
              <a:rPr lang="cs-CZ" sz="2000" dirty="0" smtClean="0"/>
              <a:t>Při pilování hliníku nebo jiných měkkých kovů potřeme pilník křídou, piliny tak nebudou zůstávat mezi zuby</a:t>
            </a:r>
          </a:p>
          <a:p>
            <a:r>
              <a:rPr lang="cs-CZ" sz="2000" dirty="0" smtClean="0"/>
              <a:t>Pilník čistíme ocelovým kartáčem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390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Pilování</a:t>
            </a:r>
            <a:endParaRPr lang="cs-CZ" dirty="0"/>
          </a:p>
        </p:txBody>
      </p:sp>
      <p:pic>
        <p:nvPicPr>
          <p:cNvPr id="3074" name="Picture 2" descr="C:\Users\Učitel\Desktop\DUM\Dokumenty\Kniha\003 (3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46" t="3435" r="19993" b="87879"/>
          <a:stretch/>
        </p:blipFill>
        <p:spPr bwMode="auto">
          <a:xfrm>
            <a:off x="251520" y="1556792"/>
            <a:ext cx="507404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čitel\Desktop\DUM\Dokumenty\Kniha\003 (3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34" t="14949" r="23606" b="73940"/>
          <a:stretch/>
        </p:blipFill>
        <p:spPr bwMode="auto">
          <a:xfrm>
            <a:off x="1043608" y="3722890"/>
            <a:ext cx="3816424" cy="283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306896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Jednoduchý sek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92782" y="58772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Křížový sek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62466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0131" y="343829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35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Vrtání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908720"/>
            <a:ext cx="8568952" cy="5077544"/>
          </a:xfrm>
        </p:spPr>
        <p:txBody>
          <a:bodyPr>
            <a:noAutofit/>
          </a:bodyPr>
          <a:lstStyle/>
          <a:p>
            <a:r>
              <a:rPr lang="cs-CZ" sz="2000" dirty="0" smtClean="0"/>
              <a:t>Vrtání umožňuje do materiálu zhotovit díru.</a:t>
            </a:r>
          </a:p>
          <a:p>
            <a:r>
              <a:rPr lang="cs-CZ" sz="2000" dirty="0" smtClean="0"/>
              <a:t>Díry do kovu vrtáme převážně šroubovitým vrtákem, který se stopkou upíná do svěráku.</a:t>
            </a:r>
          </a:p>
          <a:p>
            <a:r>
              <a:rPr lang="cs-CZ" sz="2000" dirty="0" smtClean="0"/>
              <a:t>Před vrtáním je potřeba orýsovat vrtanou část, určit střed a důlčíkem vyhotovit důlek pro špičku vrtáku.</a:t>
            </a:r>
          </a:p>
          <a:p>
            <a:r>
              <a:rPr lang="cs-CZ" sz="2000" dirty="0" smtClean="0"/>
              <a:t>Vrtanou část vždy upevníme do vrtáku nebo do svěrky. Nikdy ji nedržíme v ruce.</a:t>
            </a:r>
          </a:p>
          <a:p>
            <a:r>
              <a:rPr lang="cs-CZ" sz="2000" dirty="0" smtClean="0"/>
              <a:t>U vrtáků menších průměrů nastavíme větší rychlost otáčení. Vrtáme pomalým posuvem.</a:t>
            </a:r>
          </a:p>
          <a:p>
            <a:r>
              <a:rPr lang="cs-CZ" sz="2000" dirty="0" smtClean="0"/>
              <a:t>Při vrtání průchozích děr vložíme pod vrtaný materiál špalík, do kterého může vrták vniknout</a:t>
            </a:r>
          </a:p>
          <a:p>
            <a:r>
              <a:rPr lang="cs-CZ" sz="2000" dirty="0" smtClean="0"/>
              <a:t>Při vrtání hluboké díry vyjíždíme průběžně vrtákem ven, aby došlo k odvodu třísky. </a:t>
            </a:r>
          </a:p>
          <a:p>
            <a:r>
              <a:rPr lang="cs-CZ" sz="2000" dirty="0" smtClean="0"/>
              <a:t>Při dovrtávání průchozích děr zmírníme v závěr tlak na vrták.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rtáky čistíme vždy štětcem, při vrtání používáme ochranné brýle. Volné části oděvu a dlouhé vlasy je potřeba sepnout tak, aby se nezamotaly do otáčejícího se nástroje.</a:t>
            </a:r>
          </a:p>
        </p:txBody>
      </p:sp>
    </p:spTree>
    <p:extLst>
      <p:ext uri="{BB962C8B-B14F-4D97-AF65-F5344CB8AC3E}">
        <p14:creationId xmlns:p14="http://schemas.microsoft.com/office/powerpoint/2010/main" val="119753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Vrtání</a:t>
            </a:r>
            <a:endParaRPr lang="cs-CZ" dirty="0"/>
          </a:p>
        </p:txBody>
      </p:sp>
      <p:pic>
        <p:nvPicPr>
          <p:cNvPr id="4098" name="Picture 2" descr="C:\Users\Učitel\Desktop\DUM\Dokumenty\Nářadí\DSC_003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40" t="10796" r="58485" b="10341"/>
          <a:stretch/>
        </p:blipFill>
        <p:spPr bwMode="auto">
          <a:xfrm>
            <a:off x="6156176" y="332656"/>
            <a:ext cx="2712399" cy="631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čitel\Desktop\DUM\Dokumenty\Kniha\002 (3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65" t="19596" r="15548" b="52930"/>
          <a:stretch/>
        </p:blipFill>
        <p:spPr bwMode="auto">
          <a:xfrm>
            <a:off x="323528" y="2272124"/>
            <a:ext cx="5246356" cy="4377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čitel\Desktop\DUM\Dokumenty\Kniha\002 (3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80" t="3597" r="22243" b="84681"/>
          <a:stretch/>
        </p:blipFill>
        <p:spPr bwMode="auto">
          <a:xfrm>
            <a:off x="3782337" y="247241"/>
            <a:ext cx="2373839" cy="201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4" y="53732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4766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8441" y="628011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365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Archiv autora</a:t>
            </a:r>
          </a:p>
          <a:p>
            <a:endParaRPr lang="cs-CZ" sz="2000" dirty="0"/>
          </a:p>
          <a:p>
            <a:r>
              <a:rPr lang="cs-CZ" sz="2000" dirty="0"/>
              <a:t>Mošna, František a kol. </a:t>
            </a:r>
            <a:r>
              <a:rPr lang="cs-CZ" sz="2000" i="1" dirty="0"/>
              <a:t>Praktické činnosti - Práce s technickými materiály</a:t>
            </a:r>
            <a:r>
              <a:rPr lang="cs-CZ" sz="2000" dirty="0"/>
              <a:t>. Praha: Fortuna, 2001, ISBN 80-7168-755-3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Obr. 1, 7 – Obrázky pořízeny autorem</a:t>
            </a:r>
          </a:p>
          <a:p>
            <a:endParaRPr lang="cs-CZ" sz="2000" dirty="0"/>
          </a:p>
          <a:p>
            <a:r>
              <a:rPr lang="cs-CZ" sz="2000" dirty="0" smtClean="0"/>
              <a:t>Obr. 2, 3, 4, 5, 6, 8, 9 - </a:t>
            </a:r>
            <a:r>
              <a:rPr lang="cs-CZ" sz="2000" dirty="0"/>
              <a:t>Mošna, František a kol. </a:t>
            </a:r>
            <a:r>
              <a:rPr lang="cs-CZ" sz="2000" i="1" dirty="0"/>
              <a:t>Praktické činnosti - Práce s technickými materiály</a:t>
            </a:r>
            <a:r>
              <a:rPr lang="cs-CZ" sz="2000" dirty="0"/>
              <a:t>. Praha: Fortuna, 2001, ISBN 80-7168-755-3.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804785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63</TotalTime>
  <Words>682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Základní pracovní operace pro ruční opracování kovů</vt:lpstr>
      <vt:lpstr>Sekání</vt:lpstr>
      <vt:lpstr>Sekání</vt:lpstr>
      <vt:lpstr>Řezání</vt:lpstr>
      <vt:lpstr>Řezání</vt:lpstr>
      <vt:lpstr>Pilování</vt:lpstr>
      <vt:lpstr>Pilování</vt:lpstr>
      <vt:lpstr>Vrtání</vt:lpstr>
      <vt:lpstr>Vrtání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12</cp:revision>
  <dcterms:created xsi:type="dcterms:W3CDTF">2013-12-18T19:17:06Z</dcterms:created>
  <dcterms:modified xsi:type="dcterms:W3CDTF">2013-12-19T18:48:32Z</dcterms:modified>
</cp:coreProperties>
</file>