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4423765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VY_32_INOVACE_333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8.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Základní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pracovní operace-Kov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Materiál se zabývá hlavními zásadami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při ručním opracování kovů. Popisuje operace a správné postupy při orýsování, měření, ohýbání, rovnání  a stříhání kovů.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23. 11. 2013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25. 11. 2013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5629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pracovní operace pro ruční opracování kovů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Měření a orýsování, rovnání, ohýbání a stříhání kovů.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831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a orýsování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Měřením zjišťujeme základní rozměry, mezi které patří délka, výška, šířka, tloušťka a průměr.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Ve škole se setkáme s měřením na milimetry, někdy na desetiny milimetru, v praxi se měří s ještě větší přesností.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Rozeznáváme dva typy měření. Prvním je měření skutečných rozměrů na měřidlech. Druhým je porovnávací měření, kdy se pomocí tzv. kalibrů zjišťuje, zda jsou rozměry v požadovaných mezích. Ty pak zaručují použití bez dalších úprav.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094916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a orýsování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Pro měření základních délek používáme ocelová měřidla nebo svinovací metry.</a:t>
            </a:r>
          </a:p>
          <a:p>
            <a:r>
              <a:rPr lang="cs-CZ" sz="2000" dirty="0" smtClean="0"/>
              <a:t>Pro měření s větší přesností slouží posuvné měřidlo.</a:t>
            </a:r>
          </a:p>
          <a:p>
            <a:endParaRPr lang="cs-CZ" sz="2000" dirty="0"/>
          </a:p>
          <a:p>
            <a:r>
              <a:rPr lang="cs-CZ" sz="2000" dirty="0" smtClean="0"/>
              <a:t>Pro kontrolu nebo orýsování pod patřičným úhlem slouží úhelníky úhloměry. Úhloměry mají stupnici úhlů se stavitelným ramenem, podle kterého pak můžeme provézt orýsování. </a:t>
            </a:r>
          </a:p>
          <a:p>
            <a:endParaRPr lang="cs-CZ" sz="2000" dirty="0"/>
          </a:p>
          <a:p>
            <a:r>
              <a:rPr lang="cs-CZ" sz="2000" dirty="0" smtClean="0"/>
              <a:t>K orýsování používáme zastrouhanou tužku, nebo rýsovací jehlu. Orýsování jehlou provádíme podle ocelového měřidla, hrot jehly přiložíme spodní hraně měřidla, jehla je skloněna ve směru tahu trysky.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79693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a orýsování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 vyražení důlku používáme tzv. důlčíky. Pomocí důlčíku vyrážíme důlky označující středy děr, které využijeme například při orýsování kružnice kružidlem. Na důlčík použijeme přiměřené klepnutí kladivem.</a:t>
            </a:r>
          </a:p>
          <a:p>
            <a:r>
              <a:rPr lang="cs-CZ" sz="2000" dirty="0" smtClean="0"/>
              <a:t>Kružidla používáme k orýsování kružnic, křivek, k nanášení rozměrů, dělení přímek nebo k hrubému měření. Často se používají kružidla s nastavitelným šroubem, který pevně nastavím požadovaný rozměr. </a:t>
            </a:r>
          </a:p>
          <a:p>
            <a:endParaRPr lang="cs-CZ" sz="2000" dirty="0"/>
          </a:p>
          <a:p>
            <a:r>
              <a:rPr lang="cs-CZ" sz="2000" dirty="0" smtClean="0"/>
              <a:t>Před orýsováním je nutné materiál očistit, pokud ani po očištění není ryska viditelná, natírají se plochy roztokem modré skalice nebo křídy ve vodě.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2306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a orýsování kovů</a:t>
            </a:r>
            <a:endParaRPr lang="cs-CZ" dirty="0"/>
          </a:p>
        </p:txBody>
      </p:sp>
      <p:pic>
        <p:nvPicPr>
          <p:cNvPr id="1026" name="Picture 2" descr="C:\Users\Učitel\Desktop\DUM\Dokumenty\Nářadí\DSC_00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766" y="16381"/>
            <a:ext cx="2976234" cy="2188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čitel\Desktop\DUM\Dokumenty\Nářadí\DSC_005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1" y="2583877"/>
            <a:ext cx="2411760" cy="2246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čitel\Desktop\DUM\Dokumenty\Nářadí\DSC_005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381"/>
            <a:ext cx="2699792" cy="2592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čitel\Desktop\DUM\Dokumenty\Nářadí\DSC_005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2" y="2780928"/>
            <a:ext cx="2470626" cy="2218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čitel\Desktop\DUM\Dokumenty\Nářadí\DSC_006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114165"/>
            <a:ext cx="3467974" cy="1873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čitel\Desktop\DUM\Dokumenty\Nářadí\DSC_0018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8477" y="32855"/>
            <a:ext cx="3251723" cy="2551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142" y="219230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29529" y="4617273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75656" y="46304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67766" y="1807667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50384" y="2214545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135888" y="4432607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515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84286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Rovnáním zbavujeme materiál nežádoucích nerovností, zborcení a zakřivení. Při rovnání dochází k pěchování materiálu za studena. Tímto se materiál zpevňuje, stává se tvrdším, ale křehčím, ztrácí tažnost a pružnost.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u="sng" dirty="0" smtClean="0"/>
              <a:t>Zásady pro rovnání drátu:</a:t>
            </a:r>
          </a:p>
          <a:p>
            <a:r>
              <a:rPr lang="cs-CZ" sz="2000" dirty="0" smtClean="0"/>
              <a:t>Tenký drát můžeme vyrovnat pomocí dřevěné kulatiny pevně upnuté mezi čelisti svěráku. </a:t>
            </a:r>
          </a:p>
          <a:p>
            <a:r>
              <a:rPr lang="cs-CZ" sz="2000" dirty="0" smtClean="0"/>
              <a:t>Drát můžeme vyrovnávat protahováním mezi odřezky sevřenými mezi čelistmi svěráku, nebo protažením mezi hřebíky zatlučenými do dřeva.</a:t>
            </a:r>
          </a:p>
          <a:p>
            <a:r>
              <a:rPr lang="cs-CZ" sz="2000" dirty="0" smtClean="0"/>
              <a:t>Silnější drát vyrovnáváme pomocí kladiva na tvrdé podložce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3024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Kovové fólie a tenké plechy rovnáme špalíkem na rovné desce. Ten musí mít sražené hrany a být širší než rovnaný materiál.</a:t>
            </a:r>
          </a:p>
          <a:p>
            <a:r>
              <a:rPr lang="cs-CZ" sz="2000" dirty="0" smtClean="0"/>
              <a:t>Při větším ohnutí použijeme při rovnání kladivo.</a:t>
            </a:r>
          </a:p>
          <a:p>
            <a:r>
              <a:rPr lang="cs-CZ" sz="2000" dirty="0" smtClean="0"/>
              <a:t>Při rovnání plechů se nesmí vést údery na zborcená místa, ale vedle</a:t>
            </a:r>
          </a:p>
          <a:p>
            <a:r>
              <a:rPr lang="cs-CZ" sz="2000" dirty="0" smtClean="0"/>
              <a:t>Pokud je důležité, aby se materiál při rovnání nepoškodil použijeme podložky</a:t>
            </a:r>
            <a:endParaRPr lang="cs-CZ" sz="2000" dirty="0"/>
          </a:p>
        </p:txBody>
      </p:sp>
      <p:pic>
        <p:nvPicPr>
          <p:cNvPr id="2050" name="Picture 2" descr="C:\Users\Učitel\Desktop\DUM\Dokumenty\Kniha\001 (5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27" t="11703" r="16518" b="74746"/>
          <a:stretch/>
        </p:blipFill>
        <p:spPr bwMode="auto">
          <a:xfrm>
            <a:off x="683567" y="3284984"/>
            <a:ext cx="3523933" cy="2156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čitel\Desktop\DUM\Dokumenty\Kniha\001 (5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557" t="41010" r="20272" b="47475"/>
          <a:stretch/>
        </p:blipFill>
        <p:spPr bwMode="auto">
          <a:xfrm>
            <a:off x="4932040" y="3271393"/>
            <a:ext cx="3312368" cy="2170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32040" y="325608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95699" y="509849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723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Ohýbání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Při ohýbání údery kladivem nebo tlakem ohýbáme materiál. </a:t>
            </a:r>
          </a:p>
          <a:p>
            <a:r>
              <a:rPr lang="cs-CZ" sz="2000" dirty="0" smtClean="0"/>
              <a:t>Materiál můžeme ohýbat přes hranu čelisti ve svěráku, přes hranu desky nebo kleštěmi. </a:t>
            </a:r>
          </a:p>
          <a:p>
            <a:r>
              <a:rPr lang="cs-CZ" sz="2000" dirty="0" smtClean="0"/>
              <a:t>Pro ochranu materiálu můžeme použít dřevěné špalíky. Údery i upnutí vedeme co nejblíže k místu ohybu.</a:t>
            </a:r>
          </a:p>
          <a:p>
            <a:r>
              <a:rPr lang="cs-CZ" sz="2000" dirty="0" smtClean="0"/>
              <a:t>Při štípání drátu oddělujeme drát do průměru 1,5 mm štípacími kleštěmi.</a:t>
            </a:r>
          </a:p>
          <a:p>
            <a:r>
              <a:rPr lang="cs-CZ" sz="2000" dirty="0" smtClean="0"/>
              <a:t>Drát můžeme také stáčet nebo splétat, čímž zvýšíme jeho tvrdost a pevnost.</a:t>
            </a:r>
          </a:p>
          <a:p>
            <a:endParaRPr lang="cs-CZ" sz="2000" dirty="0"/>
          </a:p>
        </p:txBody>
      </p:sp>
      <p:pic>
        <p:nvPicPr>
          <p:cNvPr id="3074" name="Picture 2" descr="C:\Users\Učitel\Desktop\DUM\Dokumenty\Nářadí\DSC_00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9" y="4355310"/>
            <a:ext cx="2699792" cy="247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čitel\Desktop\DUM\Dokumenty\Nářadí\DSC_012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7974" y="4077072"/>
            <a:ext cx="3105496" cy="275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028384" y="3985978"/>
            <a:ext cx="1115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10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25358" y="37077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305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Stříhání kovů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30352"/>
            <a:ext cx="8363272" cy="418795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Pomocí stříhání oddělujeme tenký, většinou plochý materiál.</a:t>
            </a:r>
          </a:p>
          <a:p>
            <a:r>
              <a:rPr lang="cs-CZ" sz="2000" dirty="0" smtClean="0"/>
              <a:t>Princip je podobný jako u stříhání papíru, tenké profily do 1 mm u oceli a 1,2 mm u hliníku, mědi a mosazi, hrubší profily se pak oddělují pomocí pákovými nůžkami.</a:t>
            </a:r>
          </a:p>
          <a:p>
            <a:r>
              <a:rPr lang="cs-CZ" sz="2000" dirty="0" smtClean="0"/>
              <a:t>Postavení materiálu k nožům musí být kolmé. Při stříhání musíme materiál přidržovat. </a:t>
            </a:r>
          </a:p>
          <a:p>
            <a:r>
              <a:rPr lang="cs-CZ" sz="2000" dirty="0" smtClean="0"/>
              <a:t>Nůžky držíme co nejdál od otočného čepu nůžek</a:t>
            </a:r>
          </a:p>
          <a:p>
            <a:r>
              <a:rPr lang="cs-CZ" sz="2000" dirty="0" smtClean="0"/>
              <a:t>Prsteník a malík nám pomůžou kleště rozevřít</a:t>
            </a:r>
          </a:p>
          <a:p>
            <a:r>
              <a:rPr lang="cs-CZ" sz="2000" dirty="0" smtClean="0"/>
              <a:t>Čelisti nůžek se nerozevírají na maximum a </a:t>
            </a:r>
            <a:r>
              <a:rPr lang="cs-CZ" sz="2000" dirty="0" err="1" smtClean="0"/>
              <a:t>nedostříhávají</a:t>
            </a:r>
            <a:r>
              <a:rPr lang="cs-CZ" sz="2000" dirty="0" smtClean="0"/>
              <a:t> se až do úplného sevření.</a:t>
            </a:r>
          </a:p>
          <a:p>
            <a:r>
              <a:rPr lang="cs-CZ" sz="2000" dirty="0" smtClean="0"/>
              <a:t>Při stříhání je potřeba nepřekrývat rysku.</a:t>
            </a:r>
          </a:p>
          <a:p>
            <a:r>
              <a:rPr lang="cs-CZ" sz="2000" dirty="0" smtClean="0"/>
              <a:t>Při stříhání kruhů stříháme proti směru hodinových ručiček.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45083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Stříhání kovů</a:t>
            </a:r>
            <a:endParaRPr lang="cs-CZ" dirty="0"/>
          </a:p>
        </p:txBody>
      </p:sp>
      <p:pic>
        <p:nvPicPr>
          <p:cNvPr id="4098" name="Picture 2" descr="C:\Users\Učitel\Desktop\DUM\Dokumenty\Nářadí\DSC_01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614"/>
            <a:ext cx="3905672" cy="236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čitel\Desktop\DUM\Dokumenty\Kniha\006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444" t="15960" r="17772" b="72323"/>
          <a:stretch/>
        </p:blipFill>
        <p:spPr bwMode="auto">
          <a:xfrm>
            <a:off x="107504" y="74177"/>
            <a:ext cx="4730114" cy="2324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čitel\Desktop\DUM\Dokumenty\Kniha\005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836" t="47273" r="7491" b="40808"/>
          <a:stretch/>
        </p:blipFill>
        <p:spPr bwMode="auto">
          <a:xfrm>
            <a:off x="107504" y="2492895"/>
            <a:ext cx="4730114" cy="2907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čitel\Desktop\DUM\Dokumenty\Kniha\006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326" t="45657" r="24439" b="40404"/>
          <a:stretch/>
        </p:blipFill>
        <p:spPr bwMode="auto">
          <a:xfrm>
            <a:off x="5197476" y="2492894"/>
            <a:ext cx="3406971" cy="322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220072" y="5351453"/>
            <a:ext cx="1102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14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2492895"/>
            <a:ext cx="1094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12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51912" y="2033896"/>
            <a:ext cx="10857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028384" y="1992333"/>
            <a:ext cx="1115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15877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Archiv autora</a:t>
            </a:r>
          </a:p>
          <a:p>
            <a:endParaRPr lang="cs-CZ" sz="2000" dirty="0"/>
          </a:p>
          <a:p>
            <a:r>
              <a:rPr lang="cs-CZ" sz="2000" dirty="0"/>
              <a:t>Mošna, František a kol. </a:t>
            </a:r>
            <a:r>
              <a:rPr lang="cs-CZ" sz="2000" i="1" dirty="0"/>
              <a:t>Praktické činnosti - Práce s technickými materiály</a:t>
            </a:r>
            <a:r>
              <a:rPr lang="cs-CZ" sz="2000" dirty="0"/>
              <a:t>. Praha: Fortuna, 2001, ISBN 80-7168-755-3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Obr. 1, 2, 3, 4, 5, 6, 9, 10, 13 – Obrázky pořízeny autorem</a:t>
            </a:r>
          </a:p>
          <a:p>
            <a:endParaRPr lang="cs-CZ" sz="2000" dirty="0"/>
          </a:p>
          <a:p>
            <a:r>
              <a:rPr lang="cs-CZ" sz="2000" dirty="0" smtClean="0"/>
              <a:t>Obr. 7, 8, 11, 12, 14 - </a:t>
            </a:r>
            <a:r>
              <a:rPr lang="cs-CZ" sz="2000" dirty="0"/>
              <a:t>Mošna, František a kol. </a:t>
            </a:r>
            <a:r>
              <a:rPr lang="cs-CZ" sz="2000" i="1" dirty="0"/>
              <a:t>Praktické činnosti - Práce s technickými materiály</a:t>
            </a:r>
            <a:r>
              <a:rPr lang="cs-CZ" sz="2000" dirty="0"/>
              <a:t>. Praha: Fortuna, 2001, ISBN 80-7168-755-3.</a:t>
            </a:r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921194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85</TotalTime>
  <Words>764</Words>
  <Application>Microsoft Office PowerPoint</Application>
  <PresentationFormat>Předvádění na obrazovce (4:3)</PresentationFormat>
  <Paragraphs>100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Aspekt</vt:lpstr>
      <vt:lpstr>Prezentace aplikace PowerPoint</vt:lpstr>
      <vt:lpstr>Základní pracovní operace pro ruční opracování kovů</vt:lpstr>
      <vt:lpstr>Měření a orýsování kovů</vt:lpstr>
      <vt:lpstr>Měření a orýsování kovů</vt:lpstr>
      <vt:lpstr>Měření a orýsování kovů</vt:lpstr>
      <vt:lpstr>Měření a orýsování kovů</vt:lpstr>
      <vt:lpstr>Rovnání</vt:lpstr>
      <vt:lpstr>Rovnání</vt:lpstr>
      <vt:lpstr>Ohýbání</vt:lpstr>
      <vt:lpstr>Stříhání kovů</vt:lpstr>
      <vt:lpstr>Stříhání kovů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Učitel</cp:lastModifiedBy>
  <cp:revision>14</cp:revision>
  <dcterms:created xsi:type="dcterms:W3CDTF">2013-12-18T17:57:52Z</dcterms:created>
  <dcterms:modified xsi:type="dcterms:W3CDTF">2013-12-19T18:47:52Z</dcterms:modified>
</cp:coreProperties>
</file>