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82" r:id="rId3"/>
    <p:sldId id="258" r:id="rId4"/>
    <p:sldId id="265" r:id="rId5"/>
    <p:sldId id="266" r:id="rId6"/>
    <p:sldId id="267" r:id="rId7"/>
    <p:sldId id="269" r:id="rId8"/>
    <p:sldId id="268" r:id="rId9"/>
    <p:sldId id="276" r:id="rId10"/>
    <p:sldId id="277" r:id="rId11"/>
    <p:sldId id="275" r:id="rId12"/>
    <p:sldId id="272" r:id="rId13"/>
    <p:sldId id="273" r:id="rId14"/>
    <p:sldId id="274" r:id="rId15"/>
    <p:sldId id="278" r:id="rId16"/>
    <p:sldId id="279" r:id="rId17"/>
    <p:sldId id="280" r:id="rId18"/>
    <p:sldId id="281" r:id="rId19"/>
    <p:sldId id="271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  <a:srgbClr val="9966FF"/>
    <a:srgbClr val="FFFF00"/>
    <a:srgbClr val="FF9933"/>
    <a:srgbClr val="CC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630657-2789-4731-AD55-11E6CBF1795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B005A2-F686-4FC6-BD17-F3260D074CF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6B94DD-D17D-440C-AA58-9A615F0332D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BC31A-2A53-438A-988F-026451DC19D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5986F4-75D5-4C46-8F60-FD5330AE0AD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5E244D-1A29-4CB1-8BF2-BBEFCAF70D1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3A0D09-0882-4283-AA53-5D878BD084C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C94E20-AFB4-434D-98FD-5B6230B93B4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E08071-C36C-4D52-B538-529BD1943BD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1D7871-0799-4B70-A1E0-26499FAB058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244799-8DDD-4BE7-A10B-6005AA52DD4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232C257-4DC3-448B-A953-855FC5578ED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49B97F6-0DBE-42DD-82C2-20AF89C1E1C3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6442" name="Group 58"/>
          <p:cNvGraphicFramePr>
            <a:graphicFrameLocks noGrp="1"/>
          </p:cNvGraphicFramePr>
          <p:nvPr/>
        </p:nvGraphicFramePr>
        <p:xfrm>
          <a:off x="611188" y="2276475"/>
          <a:ext cx="8137525" cy="4106867"/>
        </p:xfrm>
        <a:graphic>
          <a:graphicData uri="http://schemas.openxmlformats.org/drawingml/2006/table">
            <a:tbl>
              <a:tblPr/>
              <a:tblGrid>
                <a:gridCol w="1728787"/>
                <a:gridCol w="6408738"/>
              </a:tblGrid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Číslo projektu MŠMT: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CZ . 1 . 07 / 1. 4. 00 / 21 . 07 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82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Číslo materiálu: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VY_32_INOVACE_02_04_převody jednotek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ZŠ, PŠ a MŠ Česká Lípa, Moskevská  679 příspěvková organizace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Ročník: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II.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Vzdělávací oblast: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Matematika a její aplikace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Předmět: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Matematika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Tematický okruh: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Závislosti, vztahy a práce s daty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Téma: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Jednotky délky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 autora: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Mgr. Hana Pajkrtová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Vytvořeno dne: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Leden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Anotace: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DUM je určen k procvičení převodu jednotek délky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Převody jednotek, centimetr, milimetr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7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FF99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JAK MĚŘÍME</a:t>
            </a:r>
          </a:p>
        </p:txBody>
      </p:sp>
      <p:sp>
        <p:nvSpPr>
          <p:cNvPr id="28683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1042988" y="4149725"/>
            <a:ext cx="7416800" cy="2159000"/>
          </a:xfrm>
          <a:solidFill>
            <a:schemeClr val="bg1"/>
          </a:solidFill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1400" b="1"/>
              <a:t>Příklad: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3600" b="1">
                <a:solidFill>
                  <a:srgbClr val="CC0099"/>
                </a:solidFill>
              </a:rPr>
              <a:t>20 mm = 2 cm (20 : 10 = 2)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3600" b="1">
                <a:solidFill>
                  <a:srgbClr val="FF9933"/>
                </a:solidFill>
              </a:rPr>
              <a:t>630 mm = 63 cm (630 : 10 = 63)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3600" b="1">
                <a:solidFill>
                  <a:srgbClr val="CC0099"/>
                </a:solidFill>
              </a:rPr>
              <a:t>56 mm = 5,6 cm (56 : 10 = 5,6)</a:t>
            </a:r>
          </a:p>
        </p:txBody>
      </p:sp>
      <p:sp>
        <p:nvSpPr>
          <p:cNvPr id="28679" name="AutoShape 7"/>
          <p:cNvSpPr>
            <a:spLocks noChangeArrowheads="1"/>
          </p:cNvSpPr>
          <p:nvPr/>
        </p:nvSpPr>
        <p:spPr bwMode="auto">
          <a:xfrm>
            <a:off x="1690688" y="2852738"/>
            <a:ext cx="6265862" cy="1008062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28680" name="WordArt 8"/>
          <p:cNvSpPr>
            <a:spLocks noChangeArrowheads="1" noChangeShapeType="1" noTextEdit="1"/>
          </p:cNvSpPr>
          <p:nvPr/>
        </p:nvSpPr>
        <p:spPr bwMode="auto">
          <a:xfrm>
            <a:off x="2051050" y="3068638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10 mm = 1 cm</a:t>
            </a:r>
          </a:p>
        </p:txBody>
      </p:sp>
      <p:sp>
        <p:nvSpPr>
          <p:cNvPr id="28681" name="AutoShape 9"/>
          <p:cNvSpPr>
            <a:spLocks noChangeArrowheads="1"/>
          </p:cNvSpPr>
          <p:nvPr/>
        </p:nvSpPr>
        <p:spPr bwMode="auto">
          <a:xfrm>
            <a:off x="1619250" y="1628775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28682" name="WordArt 10"/>
          <p:cNvSpPr>
            <a:spLocks noChangeArrowheads="1" noChangeShapeType="1" noTextEdit="1"/>
          </p:cNvSpPr>
          <p:nvPr/>
        </p:nvSpPr>
        <p:spPr bwMode="auto">
          <a:xfrm>
            <a:off x="1979613" y="1844675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cm = 10 mm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6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6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8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2868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2868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286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286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8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70" decel="100000"/>
                                        <p:tgtEl>
                                          <p:spTgt spid="2868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770" decel="100000"/>
                                        <p:tgtEl>
                                          <p:spTgt spid="2868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3" dur="77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5" dur="77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868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868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868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868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8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8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8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8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8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8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8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8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8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8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8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8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8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8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8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83" grpId="0" build="p" animBg="1"/>
      <p:bldP spid="28679" grpId="0" animBg="1"/>
      <p:bldP spid="28680" grpId="0" animBg="1"/>
      <p:bldP spid="28681" grpId="0" animBg="1"/>
      <p:bldP spid="2868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0"/>
            <a:ext cx="7772400" cy="1736725"/>
          </a:xfrm>
        </p:spPr>
        <p:txBody>
          <a:bodyPr/>
          <a:lstStyle/>
          <a:p>
            <a:r>
              <a:rPr lang="cs-CZ" b="1">
                <a:solidFill>
                  <a:srgbClr val="000000"/>
                </a:solidFill>
                <a:latin typeface="Comic Sans MS" pitchFamily="66" charset="0"/>
              </a:rPr>
              <a:t>Převeď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r>
              <a:rPr lang="cs-CZ" b="1">
                <a:solidFill>
                  <a:srgbClr val="FF9933"/>
                </a:solidFill>
                <a:latin typeface="Comic Sans MS" pitchFamily="66" charset="0"/>
              </a:rPr>
              <a:t>milimetry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br>
              <a:rPr lang="cs-CZ" b="1">
                <a:solidFill>
                  <a:srgbClr val="6666FF"/>
                </a:solidFill>
                <a:latin typeface="Comic Sans MS" pitchFamily="66" charset="0"/>
              </a:rPr>
            </a:br>
            <a:r>
              <a:rPr lang="cs-CZ" b="1">
                <a:solidFill>
                  <a:srgbClr val="000000"/>
                </a:solidFill>
                <a:latin typeface="Comic Sans MS" pitchFamily="66" charset="0"/>
              </a:rPr>
              <a:t>na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r>
              <a:rPr lang="cs-CZ" b="1">
                <a:solidFill>
                  <a:srgbClr val="FFFF00"/>
                </a:solidFill>
                <a:latin typeface="Comic Sans MS" pitchFamily="66" charset="0"/>
              </a:rPr>
              <a:t>centimetry</a:t>
            </a:r>
          </a:p>
        </p:txBody>
      </p:sp>
      <p:graphicFrame>
        <p:nvGraphicFramePr>
          <p:cNvPr id="4099" name="Group 3"/>
          <p:cNvGraphicFramePr>
            <a:graphicFrameLocks noGrp="1"/>
          </p:cNvGraphicFramePr>
          <p:nvPr/>
        </p:nvGraphicFramePr>
        <p:xfrm>
          <a:off x="1476375" y="1989138"/>
          <a:ext cx="7343775" cy="2679700"/>
        </p:xfrm>
        <a:graphic>
          <a:graphicData uri="http://schemas.openxmlformats.org/drawingml/2006/table">
            <a:tbl>
              <a:tblPr/>
              <a:tblGrid>
                <a:gridCol w="1468438"/>
                <a:gridCol w="1468437"/>
                <a:gridCol w="1470025"/>
                <a:gridCol w="1468438"/>
                <a:gridCol w="1468437"/>
              </a:tblGrid>
              <a:tr h="1339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60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120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50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</a:tr>
              <a:tr h="1339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119" name="Group 23"/>
          <p:cNvGraphicFramePr>
            <a:graphicFrameLocks noGrp="1"/>
          </p:cNvGraphicFramePr>
          <p:nvPr/>
        </p:nvGraphicFramePr>
        <p:xfrm>
          <a:off x="1476375" y="4941888"/>
          <a:ext cx="7343775" cy="1016000"/>
        </p:xfrm>
        <a:graphic>
          <a:graphicData uri="http://schemas.openxmlformats.org/drawingml/2006/table">
            <a:tbl>
              <a:tblPr/>
              <a:tblGrid>
                <a:gridCol w="1468438"/>
                <a:gridCol w="1468437"/>
                <a:gridCol w="1470025"/>
                <a:gridCol w="1468438"/>
                <a:gridCol w="1468437"/>
              </a:tblGrid>
              <a:tr h="1016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</a:tr>
            </a:tbl>
          </a:graphicData>
        </a:graphic>
      </p:graphicFrame>
      <p:sp>
        <p:nvSpPr>
          <p:cNvPr id="4133" name="AutoShape 37"/>
          <p:cNvSpPr>
            <a:spLocks noChangeArrowheads="1"/>
          </p:cNvSpPr>
          <p:nvPr/>
        </p:nvSpPr>
        <p:spPr bwMode="auto">
          <a:xfrm>
            <a:off x="250825" y="2276475"/>
            <a:ext cx="1152525" cy="2303463"/>
          </a:xfrm>
          <a:prstGeom prst="curvedRightArrow">
            <a:avLst>
              <a:gd name="adj1" fmla="val 39972"/>
              <a:gd name="adj2" fmla="val 79945"/>
              <a:gd name="adj3" fmla="val 33333"/>
            </a:avLst>
          </a:prstGeom>
          <a:gradFill rotWithShape="1">
            <a:gsLst>
              <a:gs pos="0">
                <a:schemeClr val="folHlink">
                  <a:alpha val="92000"/>
                </a:schemeClr>
              </a:gs>
              <a:gs pos="100000">
                <a:srgbClr val="9966FF"/>
              </a:gs>
            </a:gsLst>
            <a:lin ang="5400000" scaled="1"/>
          </a:gradFill>
          <a:ln w="9525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34" name="WordArt 38"/>
          <p:cNvSpPr>
            <a:spLocks noChangeArrowheads="1" noChangeShapeType="1" noTextEdit="1"/>
          </p:cNvSpPr>
          <p:nvPr/>
        </p:nvSpPr>
        <p:spPr bwMode="auto">
          <a:xfrm>
            <a:off x="250825" y="3789363"/>
            <a:ext cx="714375" cy="4857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2800" kern="10">
                <a:ln w="9525">
                  <a:solidFill>
                    <a:srgbClr val="003366"/>
                  </a:solidFill>
                  <a:round/>
                  <a:headEnd/>
                  <a:tailEnd/>
                </a:ln>
                <a:solidFill>
                  <a:srgbClr val="FFFF00"/>
                </a:solidFill>
                <a:latin typeface="Arial Black"/>
              </a:rPr>
              <a:t>cm</a:t>
            </a:r>
          </a:p>
        </p:txBody>
      </p:sp>
      <p:sp>
        <p:nvSpPr>
          <p:cNvPr id="4135" name="WordArt 39"/>
          <p:cNvSpPr>
            <a:spLocks noChangeArrowheads="1" noChangeShapeType="1" noTextEdit="1"/>
          </p:cNvSpPr>
          <p:nvPr/>
        </p:nvSpPr>
        <p:spPr bwMode="auto">
          <a:xfrm>
            <a:off x="539750" y="2060575"/>
            <a:ext cx="647700" cy="5032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2800" kern="10">
                <a:ln w="9525">
                  <a:solidFill>
                    <a:srgbClr val="003300"/>
                  </a:solidFill>
                  <a:round/>
                  <a:headEnd/>
                  <a:tailEnd/>
                </a:ln>
                <a:solidFill>
                  <a:srgbClr val="FF6600"/>
                </a:solidFill>
                <a:latin typeface="Arial Black"/>
              </a:rPr>
              <a:t>mm</a:t>
            </a:r>
          </a:p>
        </p:txBody>
      </p:sp>
      <p:sp>
        <p:nvSpPr>
          <p:cNvPr id="4136" name="WordArt 40"/>
          <p:cNvSpPr>
            <a:spLocks noChangeArrowheads="1" noChangeShapeType="1" noTextEdit="1"/>
          </p:cNvSpPr>
          <p:nvPr/>
        </p:nvSpPr>
        <p:spPr bwMode="auto">
          <a:xfrm>
            <a:off x="3649663" y="6021388"/>
            <a:ext cx="2867025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500"/>
                                        <p:tgtEl>
                                          <p:spTgt spid="4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500"/>
                                        <p:tgtEl>
                                          <p:spTgt spid="4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500"/>
                                        <p:tgtEl>
                                          <p:spTgt spid="4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6" dur="500"/>
                                        <p:tgtEl>
                                          <p:spTgt spid="4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autoUpdateAnimBg="0"/>
      <p:bldP spid="4133" grpId="0" animBg="1"/>
      <p:bldP spid="4134" grpId="0" animBg="1"/>
      <p:bldP spid="4135" grpId="0" animBg="1"/>
      <p:bldP spid="413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0"/>
            <a:ext cx="7772400" cy="1736725"/>
          </a:xfrm>
        </p:spPr>
        <p:txBody>
          <a:bodyPr/>
          <a:lstStyle/>
          <a:p>
            <a:r>
              <a:rPr lang="cs-CZ" b="1">
                <a:solidFill>
                  <a:srgbClr val="000000"/>
                </a:solidFill>
                <a:latin typeface="Comic Sans MS" pitchFamily="66" charset="0"/>
              </a:rPr>
              <a:t>Převeď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r>
              <a:rPr lang="cs-CZ" b="1">
                <a:solidFill>
                  <a:srgbClr val="FF9933"/>
                </a:solidFill>
                <a:latin typeface="Comic Sans MS" pitchFamily="66" charset="0"/>
              </a:rPr>
              <a:t>milimetry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br>
              <a:rPr lang="cs-CZ" b="1">
                <a:solidFill>
                  <a:srgbClr val="6666FF"/>
                </a:solidFill>
                <a:latin typeface="Comic Sans MS" pitchFamily="66" charset="0"/>
              </a:rPr>
            </a:br>
            <a:r>
              <a:rPr lang="cs-CZ" b="1">
                <a:solidFill>
                  <a:srgbClr val="000000"/>
                </a:solidFill>
                <a:latin typeface="Comic Sans MS" pitchFamily="66" charset="0"/>
              </a:rPr>
              <a:t>na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r>
              <a:rPr lang="cs-CZ" b="1">
                <a:solidFill>
                  <a:srgbClr val="FFFF00"/>
                </a:solidFill>
                <a:latin typeface="Comic Sans MS" pitchFamily="66" charset="0"/>
              </a:rPr>
              <a:t>centimetry</a:t>
            </a:r>
          </a:p>
        </p:txBody>
      </p:sp>
      <p:graphicFrame>
        <p:nvGraphicFramePr>
          <p:cNvPr id="11267" name="Group 3"/>
          <p:cNvGraphicFramePr>
            <a:graphicFrameLocks noGrp="1"/>
          </p:cNvGraphicFramePr>
          <p:nvPr/>
        </p:nvGraphicFramePr>
        <p:xfrm>
          <a:off x="1476375" y="1989138"/>
          <a:ext cx="7343775" cy="2679700"/>
        </p:xfrm>
        <a:graphic>
          <a:graphicData uri="http://schemas.openxmlformats.org/drawingml/2006/table">
            <a:tbl>
              <a:tblPr/>
              <a:tblGrid>
                <a:gridCol w="1468438"/>
                <a:gridCol w="1468437"/>
                <a:gridCol w="1470025"/>
                <a:gridCol w="1468438"/>
                <a:gridCol w="1468437"/>
              </a:tblGrid>
              <a:tr h="1339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10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70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180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520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</a:tr>
              <a:tr h="1339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287" name="Group 23"/>
          <p:cNvGraphicFramePr>
            <a:graphicFrameLocks noGrp="1"/>
          </p:cNvGraphicFramePr>
          <p:nvPr/>
        </p:nvGraphicFramePr>
        <p:xfrm>
          <a:off x="1476375" y="4941888"/>
          <a:ext cx="7343775" cy="1016000"/>
        </p:xfrm>
        <a:graphic>
          <a:graphicData uri="http://schemas.openxmlformats.org/drawingml/2006/table">
            <a:tbl>
              <a:tblPr/>
              <a:tblGrid>
                <a:gridCol w="1468438"/>
                <a:gridCol w="1468437"/>
                <a:gridCol w="1470025"/>
                <a:gridCol w="1468438"/>
                <a:gridCol w="1468437"/>
              </a:tblGrid>
              <a:tr h="1016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18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52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</a:tr>
            </a:tbl>
          </a:graphicData>
        </a:graphic>
      </p:graphicFrame>
      <p:sp>
        <p:nvSpPr>
          <p:cNvPr id="11301" name="AutoShape 37"/>
          <p:cNvSpPr>
            <a:spLocks noChangeArrowheads="1"/>
          </p:cNvSpPr>
          <p:nvPr/>
        </p:nvSpPr>
        <p:spPr bwMode="auto">
          <a:xfrm>
            <a:off x="250825" y="2276475"/>
            <a:ext cx="1152525" cy="2303463"/>
          </a:xfrm>
          <a:prstGeom prst="curvedRightArrow">
            <a:avLst>
              <a:gd name="adj1" fmla="val 39972"/>
              <a:gd name="adj2" fmla="val 79945"/>
              <a:gd name="adj3" fmla="val 33333"/>
            </a:avLst>
          </a:prstGeom>
          <a:gradFill rotWithShape="1">
            <a:gsLst>
              <a:gs pos="0">
                <a:schemeClr val="folHlink">
                  <a:alpha val="92000"/>
                </a:schemeClr>
              </a:gs>
              <a:gs pos="100000">
                <a:srgbClr val="9966FF"/>
              </a:gs>
            </a:gsLst>
            <a:lin ang="5400000" scaled="1"/>
          </a:gradFill>
          <a:ln w="9525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302" name="WordArt 38"/>
          <p:cNvSpPr>
            <a:spLocks noChangeArrowheads="1" noChangeShapeType="1" noTextEdit="1"/>
          </p:cNvSpPr>
          <p:nvPr/>
        </p:nvSpPr>
        <p:spPr bwMode="auto">
          <a:xfrm>
            <a:off x="250825" y="3789363"/>
            <a:ext cx="714375" cy="4857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2800" kern="10">
                <a:ln w="9525">
                  <a:solidFill>
                    <a:srgbClr val="003366"/>
                  </a:solidFill>
                  <a:round/>
                  <a:headEnd/>
                  <a:tailEnd/>
                </a:ln>
                <a:solidFill>
                  <a:srgbClr val="FFFF00"/>
                </a:solidFill>
                <a:latin typeface="Arial Black"/>
              </a:rPr>
              <a:t>cm</a:t>
            </a:r>
          </a:p>
        </p:txBody>
      </p:sp>
      <p:sp>
        <p:nvSpPr>
          <p:cNvPr id="11303" name="WordArt 39"/>
          <p:cNvSpPr>
            <a:spLocks noChangeArrowheads="1" noChangeShapeType="1" noTextEdit="1"/>
          </p:cNvSpPr>
          <p:nvPr/>
        </p:nvSpPr>
        <p:spPr bwMode="auto">
          <a:xfrm>
            <a:off x="539750" y="2060575"/>
            <a:ext cx="647700" cy="5032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2800" kern="10">
                <a:ln w="9525">
                  <a:solidFill>
                    <a:srgbClr val="003300"/>
                  </a:solidFill>
                  <a:round/>
                  <a:headEnd/>
                  <a:tailEnd/>
                </a:ln>
                <a:solidFill>
                  <a:srgbClr val="FF6600"/>
                </a:solidFill>
                <a:latin typeface="Arial Black"/>
              </a:rPr>
              <a:t>mm</a:t>
            </a:r>
          </a:p>
        </p:txBody>
      </p:sp>
      <p:sp>
        <p:nvSpPr>
          <p:cNvPr id="11304" name="WordArt 40"/>
          <p:cNvSpPr>
            <a:spLocks noChangeArrowheads="1" noChangeShapeType="1" noTextEdit="1"/>
          </p:cNvSpPr>
          <p:nvPr/>
        </p:nvSpPr>
        <p:spPr bwMode="auto">
          <a:xfrm>
            <a:off x="3649663" y="6021388"/>
            <a:ext cx="2867025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500"/>
                                        <p:tgtEl>
                                          <p:spTgt spid="11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500"/>
                                        <p:tgtEl>
                                          <p:spTgt spid="11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500"/>
                                        <p:tgtEl>
                                          <p:spTgt spid="11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6" dur="500"/>
                                        <p:tgtEl>
                                          <p:spTgt spid="11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autoUpdateAnimBg="0"/>
      <p:bldP spid="11301" grpId="0" animBg="1"/>
      <p:bldP spid="11302" grpId="0" animBg="1"/>
      <p:bldP spid="11303" grpId="0" animBg="1"/>
      <p:bldP spid="1130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0"/>
            <a:ext cx="7772400" cy="1736725"/>
          </a:xfrm>
        </p:spPr>
        <p:txBody>
          <a:bodyPr/>
          <a:lstStyle/>
          <a:p>
            <a:r>
              <a:rPr lang="cs-CZ" b="1">
                <a:solidFill>
                  <a:srgbClr val="000000"/>
                </a:solidFill>
                <a:latin typeface="Comic Sans MS" pitchFamily="66" charset="0"/>
              </a:rPr>
              <a:t>Převeď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r>
              <a:rPr lang="cs-CZ" b="1">
                <a:solidFill>
                  <a:srgbClr val="FF9933"/>
                </a:solidFill>
                <a:latin typeface="Comic Sans MS" pitchFamily="66" charset="0"/>
              </a:rPr>
              <a:t>milimetry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br>
              <a:rPr lang="cs-CZ" b="1">
                <a:solidFill>
                  <a:srgbClr val="6666FF"/>
                </a:solidFill>
                <a:latin typeface="Comic Sans MS" pitchFamily="66" charset="0"/>
              </a:rPr>
            </a:br>
            <a:r>
              <a:rPr lang="cs-CZ" b="1">
                <a:solidFill>
                  <a:srgbClr val="000000"/>
                </a:solidFill>
                <a:latin typeface="Comic Sans MS" pitchFamily="66" charset="0"/>
              </a:rPr>
              <a:t>na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r>
              <a:rPr lang="cs-CZ" b="1">
                <a:solidFill>
                  <a:srgbClr val="FFFF00"/>
                </a:solidFill>
                <a:latin typeface="Comic Sans MS" pitchFamily="66" charset="0"/>
              </a:rPr>
              <a:t>centimetry</a:t>
            </a:r>
          </a:p>
        </p:txBody>
      </p:sp>
      <p:graphicFrame>
        <p:nvGraphicFramePr>
          <p:cNvPr id="12291" name="Group 3"/>
          <p:cNvGraphicFramePr>
            <a:graphicFrameLocks noGrp="1"/>
          </p:cNvGraphicFramePr>
          <p:nvPr/>
        </p:nvGraphicFramePr>
        <p:xfrm>
          <a:off x="1476375" y="1989138"/>
          <a:ext cx="7343775" cy="2679700"/>
        </p:xfrm>
        <a:graphic>
          <a:graphicData uri="http://schemas.openxmlformats.org/drawingml/2006/table">
            <a:tbl>
              <a:tblPr/>
              <a:tblGrid>
                <a:gridCol w="1468438"/>
                <a:gridCol w="1468437"/>
                <a:gridCol w="1470025"/>
                <a:gridCol w="1468438"/>
                <a:gridCol w="1468437"/>
              </a:tblGrid>
              <a:tr h="1339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820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160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560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910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90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</a:tr>
              <a:tr h="1339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311" name="Group 23"/>
          <p:cNvGraphicFramePr>
            <a:graphicFrameLocks noGrp="1"/>
          </p:cNvGraphicFramePr>
          <p:nvPr/>
        </p:nvGraphicFramePr>
        <p:xfrm>
          <a:off x="1476375" y="4941888"/>
          <a:ext cx="7343775" cy="1016000"/>
        </p:xfrm>
        <a:graphic>
          <a:graphicData uri="http://schemas.openxmlformats.org/drawingml/2006/table">
            <a:tbl>
              <a:tblPr/>
              <a:tblGrid>
                <a:gridCol w="1468438"/>
                <a:gridCol w="1468437"/>
                <a:gridCol w="1470025"/>
                <a:gridCol w="1468438"/>
                <a:gridCol w="1468437"/>
              </a:tblGrid>
              <a:tr h="1016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82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16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56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91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</a:tr>
            </a:tbl>
          </a:graphicData>
        </a:graphic>
      </p:graphicFrame>
      <p:sp>
        <p:nvSpPr>
          <p:cNvPr id="12325" name="AutoShape 37"/>
          <p:cNvSpPr>
            <a:spLocks noChangeArrowheads="1"/>
          </p:cNvSpPr>
          <p:nvPr/>
        </p:nvSpPr>
        <p:spPr bwMode="auto">
          <a:xfrm>
            <a:off x="250825" y="2276475"/>
            <a:ext cx="1152525" cy="2303463"/>
          </a:xfrm>
          <a:prstGeom prst="curvedRightArrow">
            <a:avLst>
              <a:gd name="adj1" fmla="val 39972"/>
              <a:gd name="adj2" fmla="val 79945"/>
              <a:gd name="adj3" fmla="val 33333"/>
            </a:avLst>
          </a:prstGeom>
          <a:gradFill rotWithShape="1">
            <a:gsLst>
              <a:gs pos="0">
                <a:schemeClr val="folHlink">
                  <a:alpha val="92000"/>
                </a:schemeClr>
              </a:gs>
              <a:gs pos="100000">
                <a:srgbClr val="9966FF"/>
              </a:gs>
            </a:gsLst>
            <a:lin ang="5400000" scaled="1"/>
          </a:gradFill>
          <a:ln w="9525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26" name="WordArt 38"/>
          <p:cNvSpPr>
            <a:spLocks noChangeArrowheads="1" noChangeShapeType="1" noTextEdit="1"/>
          </p:cNvSpPr>
          <p:nvPr/>
        </p:nvSpPr>
        <p:spPr bwMode="auto">
          <a:xfrm>
            <a:off x="250825" y="3789363"/>
            <a:ext cx="714375" cy="4857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2800" kern="10">
                <a:ln w="9525">
                  <a:solidFill>
                    <a:srgbClr val="003366"/>
                  </a:solidFill>
                  <a:round/>
                  <a:headEnd/>
                  <a:tailEnd/>
                </a:ln>
                <a:solidFill>
                  <a:srgbClr val="FFFF00"/>
                </a:solidFill>
                <a:latin typeface="Arial Black"/>
              </a:rPr>
              <a:t>cm</a:t>
            </a:r>
          </a:p>
        </p:txBody>
      </p:sp>
      <p:sp>
        <p:nvSpPr>
          <p:cNvPr id="12327" name="WordArt 39"/>
          <p:cNvSpPr>
            <a:spLocks noChangeArrowheads="1" noChangeShapeType="1" noTextEdit="1"/>
          </p:cNvSpPr>
          <p:nvPr/>
        </p:nvSpPr>
        <p:spPr bwMode="auto">
          <a:xfrm>
            <a:off x="539750" y="2060575"/>
            <a:ext cx="647700" cy="5032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2800" kern="10">
                <a:ln w="9525">
                  <a:solidFill>
                    <a:srgbClr val="003300"/>
                  </a:solidFill>
                  <a:round/>
                  <a:headEnd/>
                  <a:tailEnd/>
                </a:ln>
                <a:solidFill>
                  <a:srgbClr val="FF6600"/>
                </a:solidFill>
                <a:latin typeface="Arial Black"/>
              </a:rPr>
              <a:t>mm</a:t>
            </a:r>
          </a:p>
        </p:txBody>
      </p:sp>
      <p:sp>
        <p:nvSpPr>
          <p:cNvPr id="12328" name="WordArt 40"/>
          <p:cNvSpPr>
            <a:spLocks noChangeArrowheads="1" noChangeShapeType="1" noTextEdit="1"/>
          </p:cNvSpPr>
          <p:nvPr/>
        </p:nvSpPr>
        <p:spPr bwMode="auto">
          <a:xfrm>
            <a:off x="3649663" y="6021388"/>
            <a:ext cx="2867025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500"/>
                                        <p:tgtEl>
                                          <p:spTgt spid="12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500"/>
                                        <p:tgtEl>
                                          <p:spTgt spid="12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500"/>
                                        <p:tgtEl>
                                          <p:spTgt spid="12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6" dur="500"/>
                                        <p:tgtEl>
                                          <p:spTgt spid="12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autoUpdateAnimBg="0"/>
      <p:bldP spid="12325" grpId="0" animBg="1"/>
      <p:bldP spid="12326" grpId="0" animBg="1"/>
      <p:bldP spid="12327" grpId="0" animBg="1"/>
      <p:bldP spid="123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0"/>
            <a:ext cx="7772400" cy="1736725"/>
          </a:xfrm>
        </p:spPr>
        <p:txBody>
          <a:bodyPr/>
          <a:lstStyle/>
          <a:p>
            <a:r>
              <a:rPr lang="cs-CZ" b="1">
                <a:solidFill>
                  <a:srgbClr val="000000"/>
                </a:solidFill>
                <a:latin typeface="Comic Sans MS" pitchFamily="66" charset="0"/>
              </a:rPr>
              <a:t>Převeď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r>
              <a:rPr lang="cs-CZ" b="1">
                <a:solidFill>
                  <a:srgbClr val="FF9933"/>
                </a:solidFill>
                <a:latin typeface="Comic Sans MS" pitchFamily="66" charset="0"/>
              </a:rPr>
              <a:t>milimetry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br>
              <a:rPr lang="cs-CZ" b="1">
                <a:solidFill>
                  <a:srgbClr val="6666FF"/>
                </a:solidFill>
                <a:latin typeface="Comic Sans MS" pitchFamily="66" charset="0"/>
              </a:rPr>
            </a:br>
            <a:r>
              <a:rPr lang="cs-CZ" b="1">
                <a:solidFill>
                  <a:srgbClr val="000000"/>
                </a:solidFill>
                <a:latin typeface="Comic Sans MS" pitchFamily="66" charset="0"/>
              </a:rPr>
              <a:t>na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r>
              <a:rPr lang="cs-CZ" b="1">
                <a:solidFill>
                  <a:srgbClr val="FFFF00"/>
                </a:solidFill>
                <a:latin typeface="Comic Sans MS" pitchFamily="66" charset="0"/>
              </a:rPr>
              <a:t>centimetry</a:t>
            </a:r>
          </a:p>
        </p:txBody>
      </p:sp>
      <p:graphicFrame>
        <p:nvGraphicFramePr>
          <p:cNvPr id="13315" name="Group 3"/>
          <p:cNvGraphicFramePr>
            <a:graphicFrameLocks noGrp="1"/>
          </p:cNvGraphicFramePr>
          <p:nvPr/>
        </p:nvGraphicFramePr>
        <p:xfrm>
          <a:off x="1476375" y="1989138"/>
          <a:ext cx="7343775" cy="2679700"/>
        </p:xfrm>
        <a:graphic>
          <a:graphicData uri="http://schemas.openxmlformats.org/drawingml/2006/table">
            <a:tbl>
              <a:tblPr/>
              <a:tblGrid>
                <a:gridCol w="1468438"/>
                <a:gridCol w="1468437"/>
                <a:gridCol w="1470025"/>
                <a:gridCol w="1468438"/>
                <a:gridCol w="1468437"/>
              </a:tblGrid>
              <a:tr h="1339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780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520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460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110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750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</a:tr>
              <a:tr h="1339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335" name="Group 23"/>
          <p:cNvGraphicFramePr>
            <a:graphicFrameLocks noGrp="1"/>
          </p:cNvGraphicFramePr>
          <p:nvPr/>
        </p:nvGraphicFramePr>
        <p:xfrm>
          <a:off x="1476375" y="4941888"/>
          <a:ext cx="7343775" cy="1016000"/>
        </p:xfrm>
        <a:graphic>
          <a:graphicData uri="http://schemas.openxmlformats.org/drawingml/2006/table">
            <a:tbl>
              <a:tblPr/>
              <a:tblGrid>
                <a:gridCol w="1468438"/>
                <a:gridCol w="1468437"/>
                <a:gridCol w="1470025"/>
                <a:gridCol w="1468438"/>
                <a:gridCol w="1468437"/>
              </a:tblGrid>
              <a:tr h="1016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78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52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46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75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</a:tr>
            </a:tbl>
          </a:graphicData>
        </a:graphic>
      </p:graphicFrame>
      <p:sp>
        <p:nvSpPr>
          <p:cNvPr id="13349" name="AutoShape 37"/>
          <p:cNvSpPr>
            <a:spLocks noChangeArrowheads="1"/>
          </p:cNvSpPr>
          <p:nvPr/>
        </p:nvSpPr>
        <p:spPr bwMode="auto">
          <a:xfrm>
            <a:off x="250825" y="2276475"/>
            <a:ext cx="1152525" cy="2303463"/>
          </a:xfrm>
          <a:prstGeom prst="curvedRightArrow">
            <a:avLst>
              <a:gd name="adj1" fmla="val 39972"/>
              <a:gd name="adj2" fmla="val 79945"/>
              <a:gd name="adj3" fmla="val 33333"/>
            </a:avLst>
          </a:prstGeom>
          <a:gradFill rotWithShape="1">
            <a:gsLst>
              <a:gs pos="0">
                <a:schemeClr val="folHlink">
                  <a:alpha val="92000"/>
                </a:schemeClr>
              </a:gs>
              <a:gs pos="100000">
                <a:srgbClr val="9966FF"/>
              </a:gs>
            </a:gsLst>
            <a:lin ang="5400000" scaled="1"/>
          </a:gradFill>
          <a:ln w="9525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3350" name="WordArt 38"/>
          <p:cNvSpPr>
            <a:spLocks noChangeArrowheads="1" noChangeShapeType="1" noTextEdit="1"/>
          </p:cNvSpPr>
          <p:nvPr/>
        </p:nvSpPr>
        <p:spPr bwMode="auto">
          <a:xfrm>
            <a:off x="250825" y="3789363"/>
            <a:ext cx="714375" cy="4857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2800" kern="10">
                <a:ln w="9525">
                  <a:solidFill>
                    <a:srgbClr val="003366"/>
                  </a:solidFill>
                  <a:round/>
                  <a:headEnd/>
                  <a:tailEnd/>
                </a:ln>
                <a:solidFill>
                  <a:srgbClr val="FFFF00"/>
                </a:solidFill>
                <a:latin typeface="Arial Black"/>
              </a:rPr>
              <a:t>cm</a:t>
            </a:r>
          </a:p>
        </p:txBody>
      </p:sp>
      <p:sp>
        <p:nvSpPr>
          <p:cNvPr id="13351" name="WordArt 39"/>
          <p:cNvSpPr>
            <a:spLocks noChangeArrowheads="1" noChangeShapeType="1" noTextEdit="1"/>
          </p:cNvSpPr>
          <p:nvPr/>
        </p:nvSpPr>
        <p:spPr bwMode="auto">
          <a:xfrm>
            <a:off x="539750" y="2060575"/>
            <a:ext cx="647700" cy="5032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2800" kern="10">
                <a:ln w="9525">
                  <a:solidFill>
                    <a:srgbClr val="003300"/>
                  </a:solidFill>
                  <a:round/>
                  <a:headEnd/>
                  <a:tailEnd/>
                </a:ln>
                <a:solidFill>
                  <a:srgbClr val="FF6600"/>
                </a:solidFill>
                <a:latin typeface="Arial Black"/>
              </a:rPr>
              <a:t>mm</a:t>
            </a:r>
          </a:p>
        </p:txBody>
      </p:sp>
      <p:sp>
        <p:nvSpPr>
          <p:cNvPr id="13352" name="WordArt 40"/>
          <p:cNvSpPr>
            <a:spLocks noChangeArrowheads="1" noChangeShapeType="1" noTextEdit="1"/>
          </p:cNvSpPr>
          <p:nvPr/>
        </p:nvSpPr>
        <p:spPr bwMode="auto">
          <a:xfrm>
            <a:off x="3649663" y="6021388"/>
            <a:ext cx="2867025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500"/>
                                        <p:tgtEl>
                                          <p:spTgt spid="13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500"/>
                                        <p:tgtEl>
                                          <p:spTgt spid="13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500"/>
                                        <p:tgtEl>
                                          <p:spTgt spid="13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6" dur="500"/>
                                        <p:tgtEl>
                                          <p:spTgt spid="13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autoUpdateAnimBg="0"/>
      <p:bldP spid="13349" grpId="0" animBg="1"/>
      <p:bldP spid="13350" grpId="0" animBg="1"/>
      <p:bldP spid="13351" grpId="0" animBg="1"/>
      <p:bldP spid="1335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0"/>
            <a:ext cx="7772400" cy="1736725"/>
          </a:xfrm>
        </p:spPr>
        <p:txBody>
          <a:bodyPr/>
          <a:lstStyle/>
          <a:p>
            <a:r>
              <a:rPr lang="cs-CZ" b="1">
                <a:solidFill>
                  <a:srgbClr val="000000"/>
                </a:solidFill>
                <a:latin typeface="Comic Sans MS" pitchFamily="66" charset="0"/>
              </a:rPr>
              <a:t>Převeď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r>
              <a:rPr lang="cs-CZ" b="1">
                <a:solidFill>
                  <a:srgbClr val="FF9933"/>
                </a:solidFill>
                <a:latin typeface="Comic Sans MS" pitchFamily="66" charset="0"/>
              </a:rPr>
              <a:t>milimetry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br>
              <a:rPr lang="cs-CZ" b="1">
                <a:solidFill>
                  <a:srgbClr val="6666FF"/>
                </a:solidFill>
                <a:latin typeface="Comic Sans MS" pitchFamily="66" charset="0"/>
              </a:rPr>
            </a:br>
            <a:r>
              <a:rPr lang="cs-CZ" b="1">
                <a:solidFill>
                  <a:srgbClr val="000000"/>
                </a:solidFill>
                <a:latin typeface="Comic Sans MS" pitchFamily="66" charset="0"/>
              </a:rPr>
              <a:t>na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r>
              <a:rPr lang="cs-CZ" b="1">
                <a:solidFill>
                  <a:srgbClr val="FFFF00"/>
                </a:solidFill>
                <a:latin typeface="Comic Sans MS" pitchFamily="66" charset="0"/>
              </a:rPr>
              <a:t>centimetry</a:t>
            </a:r>
          </a:p>
        </p:txBody>
      </p:sp>
      <p:graphicFrame>
        <p:nvGraphicFramePr>
          <p:cNvPr id="15363" name="Group 3"/>
          <p:cNvGraphicFramePr>
            <a:graphicFrameLocks noGrp="1"/>
          </p:cNvGraphicFramePr>
          <p:nvPr/>
        </p:nvGraphicFramePr>
        <p:xfrm>
          <a:off x="1476375" y="1989138"/>
          <a:ext cx="7343775" cy="2679700"/>
        </p:xfrm>
        <a:graphic>
          <a:graphicData uri="http://schemas.openxmlformats.org/drawingml/2006/table">
            <a:tbl>
              <a:tblPr/>
              <a:tblGrid>
                <a:gridCol w="1468438"/>
                <a:gridCol w="1468437"/>
                <a:gridCol w="1470025"/>
                <a:gridCol w="1468438"/>
                <a:gridCol w="1468437"/>
              </a:tblGrid>
              <a:tr h="1339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630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460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520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650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320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</a:tr>
              <a:tr h="1339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383" name="Group 23"/>
          <p:cNvGraphicFramePr>
            <a:graphicFrameLocks noGrp="1"/>
          </p:cNvGraphicFramePr>
          <p:nvPr/>
        </p:nvGraphicFramePr>
        <p:xfrm>
          <a:off x="1476375" y="4941888"/>
          <a:ext cx="7343775" cy="1016000"/>
        </p:xfrm>
        <a:graphic>
          <a:graphicData uri="http://schemas.openxmlformats.org/drawingml/2006/table">
            <a:tbl>
              <a:tblPr/>
              <a:tblGrid>
                <a:gridCol w="1468438"/>
                <a:gridCol w="1468437"/>
                <a:gridCol w="1470025"/>
                <a:gridCol w="1468438"/>
                <a:gridCol w="1468437"/>
              </a:tblGrid>
              <a:tr h="1016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46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52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65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32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</a:tr>
            </a:tbl>
          </a:graphicData>
        </a:graphic>
      </p:graphicFrame>
      <p:sp>
        <p:nvSpPr>
          <p:cNvPr id="15397" name="AutoShape 37"/>
          <p:cNvSpPr>
            <a:spLocks noChangeArrowheads="1"/>
          </p:cNvSpPr>
          <p:nvPr/>
        </p:nvSpPr>
        <p:spPr bwMode="auto">
          <a:xfrm>
            <a:off x="250825" y="2276475"/>
            <a:ext cx="1152525" cy="2303463"/>
          </a:xfrm>
          <a:prstGeom prst="curvedRightArrow">
            <a:avLst>
              <a:gd name="adj1" fmla="val 39972"/>
              <a:gd name="adj2" fmla="val 79945"/>
              <a:gd name="adj3" fmla="val 33333"/>
            </a:avLst>
          </a:prstGeom>
          <a:gradFill rotWithShape="1">
            <a:gsLst>
              <a:gs pos="0">
                <a:schemeClr val="folHlink">
                  <a:alpha val="92000"/>
                </a:schemeClr>
              </a:gs>
              <a:gs pos="100000">
                <a:srgbClr val="9966FF"/>
              </a:gs>
            </a:gsLst>
            <a:lin ang="5400000" scaled="1"/>
          </a:gradFill>
          <a:ln w="9525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5398" name="WordArt 38"/>
          <p:cNvSpPr>
            <a:spLocks noChangeArrowheads="1" noChangeShapeType="1" noTextEdit="1"/>
          </p:cNvSpPr>
          <p:nvPr/>
        </p:nvSpPr>
        <p:spPr bwMode="auto">
          <a:xfrm>
            <a:off x="250825" y="3789363"/>
            <a:ext cx="714375" cy="4857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2800" kern="10">
                <a:ln w="9525">
                  <a:solidFill>
                    <a:srgbClr val="003366"/>
                  </a:solidFill>
                  <a:round/>
                  <a:headEnd/>
                  <a:tailEnd/>
                </a:ln>
                <a:solidFill>
                  <a:srgbClr val="FFFF00"/>
                </a:solidFill>
                <a:latin typeface="Arial Black"/>
              </a:rPr>
              <a:t>cm</a:t>
            </a:r>
          </a:p>
        </p:txBody>
      </p:sp>
      <p:sp>
        <p:nvSpPr>
          <p:cNvPr id="15399" name="WordArt 39"/>
          <p:cNvSpPr>
            <a:spLocks noChangeArrowheads="1" noChangeShapeType="1" noTextEdit="1"/>
          </p:cNvSpPr>
          <p:nvPr/>
        </p:nvSpPr>
        <p:spPr bwMode="auto">
          <a:xfrm>
            <a:off x="539750" y="2060575"/>
            <a:ext cx="647700" cy="5032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2800" kern="10">
                <a:ln w="9525">
                  <a:solidFill>
                    <a:srgbClr val="003300"/>
                  </a:solidFill>
                  <a:round/>
                  <a:headEnd/>
                  <a:tailEnd/>
                </a:ln>
                <a:solidFill>
                  <a:srgbClr val="FF6600"/>
                </a:solidFill>
                <a:latin typeface="Arial Black"/>
              </a:rPr>
              <a:t>mm</a:t>
            </a:r>
          </a:p>
        </p:txBody>
      </p:sp>
      <p:sp>
        <p:nvSpPr>
          <p:cNvPr id="15400" name="WordArt 40"/>
          <p:cNvSpPr>
            <a:spLocks noChangeArrowheads="1" noChangeShapeType="1" noTextEdit="1"/>
          </p:cNvSpPr>
          <p:nvPr/>
        </p:nvSpPr>
        <p:spPr bwMode="auto">
          <a:xfrm>
            <a:off x="3649663" y="6021388"/>
            <a:ext cx="2867025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500"/>
                                        <p:tgtEl>
                                          <p:spTgt spid="15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500"/>
                                        <p:tgtEl>
                                          <p:spTgt spid="15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500"/>
                                        <p:tgtEl>
                                          <p:spTgt spid="15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6" dur="500"/>
                                        <p:tgtEl>
                                          <p:spTgt spid="15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 autoUpdateAnimBg="0"/>
      <p:bldP spid="15397" grpId="0" animBg="1"/>
      <p:bldP spid="15398" grpId="0" animBg="1"/>
      <p:bldP spid="15399" grpId="0" animBg="1"/>
      <p:bldP spid="1540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0"/>
            <a:ext cx="7772400" cy="1736725"/>
          </a:xfrm>
        </p:spPr>
        <p:txBody>
          <a:bodyPr/>
          <a:lstStyle/>
          <a:p>
            <a:r>
              <a:rPr lang="cs-CZ" b="1">
                <a:solidFill>
                  <a:srgbClr val="000000"/>
                </a:solidFill>
                <a:latin typeface="Comic Sans MS" pitchFamily="66" charset="0"/>
              </a:rPr>
              <a:t>Převeď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r>
              <a:rPr lang="cs-CZ" b="1">
                <a:solidFill>
                  <a:srgbClr val="FF9933"/>
                </a:solidFill>
                <a:latin typeface="Comic Sans MS" pitchFamily="66" charset="0"/>
              </a:rPr>
              <a:t>milimetry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br>
              <a:rPr lang="cs-CZ" b="1">
                <a:solidFill>
                  <a:srgbClr val="6666FF"/>
                </a:solidFill>
                <a:latin typeface="Comic Sans MS" pitchFamily="66" charset="0"/>
              </a:rPr>
            </a:br>
            <a:r>
              <a:rPr lang="cs-CZ" b="1">
                <a:solidFill>
                  <a:srgbClr val="000000"/>
                </a:solidFill>
                <a:latin typeface="Comic Sans MS" pitchFamily="66" charset="0"/>
              </a:rPr>
              <a:t>na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r>
              <a:rPr lang="cs-CZ" b="1">
                <a:solidFill>
                  <a:srgbClr val="FFFF00"/>
                </a:solidFill>
                <a:latin typeface="Comic Sans MS" pitchFamily="66" charset="0"/>
              </a:rPr>
              <a:t>centimetry</a:t>
            </a:r>
          </a:p>
        </p:txBody>
      </p:sp>
      <p:graphicFrame>
        <p:nvGraphicFramePr>
          <p:cNvPr id="14339" name="Group 3"/>
          <p:cNvGraphicFramePr>
            <a:graphicFrameLocks noGrp="1"/>
          </p:cNvGraphicFramePr>
          <p:nvPr/>
        </p:nvGraphicFramePr>
        <p:xfrm>
          <a:off x="1476375" y="1989138"/>
          <a:ext cx="7343775" cy="2679700"/>
        </p:xfrm>
        <a:graphic>
          <a:graphicData uri="http://schemas.openxmlformats.org/drawingml/2006/table">
            <a:tbl>
              <a:tblPr/>
              <a:tblGrid>
                <a:gridCol w="1468438"/>
                <a:gridCol w="1468437"/>
                <a:gridCol w="1470025"/>
                <a:gridCol w="1468438"/>
                <a:gridCol w="1468437"/>
              </a:tblGrid>
              <a:tr h="1339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56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86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78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200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65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</a:tr>
              <a:tr h="1339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359" name="Group 23"/>
          <p:cNvGraphicFramePr>
            <a:graphicFrameLocks noGrp="1"/>
          </p:cNvGraphicFramePr>
          <p:nvPr/>
        </p:nvGraphicFramePr>
        <p:xfrm>
          <a:off x="1476375" y="4941888"/>
          <a:ext cx="7343775" cy="1016000"/>
        </p:xfrm>
        <a:graphic>
          <a:graphicData uri="http://schemas.openxmlformats.org/drawingml/2006/table">
            <a:tbl>
              <a:tblPr/>
              <a:tblGrid>
                <a:gridCol w="1468438"/>
                <a:gridCol w="1468437"/>
                <a:gridCol w="1470025"/>
                <a:gridCol w="1468438"/>
                <a:gridCol w="1468437"/>
              </a:tblGrid>
              <a:tr h="1016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5,6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8,6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7,8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6,5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</a:tr>
            </a:tbl>
          </a:graphicData>
        </a:graphic>
      </p:graphicFrame>
      <p:sp>
        <p:nvSpPr>
          <p:cNvPr id="14373" name="AutoShape 37"/>
          <p:cNvSpPr>
            <a:spLocks noChangeArrowheads="1"/>
          </p:cNvSpPr>
          <p:nvPr/>
        </p:nvSpPr>
        <p:spPr bwMode="auto">
          <a:xfrm>
            <a:off x="250825" y="2276475"/>
            <a:ext cx="1152525" cy="2303463"/>
          </a:xfrm>
          <a:prstGeom prst="curvedRightArrow">
            <a:avLst>
              <a:gd name="adj1" fmla="val 39972"/>
              <a:gd name="adj2" fmla="val 79945"/>
              <a:gd name="adj3" fmla="val 33333"/>
            </a:avLst>
          </a:prstGeom>
          <a:gradFill rotWithShape="1">
            <a:gsLst>
              <a:gs pos="0">
                <a:schemeClr val="folHlink">
                  <a:alpha val="92000"/>
                </a:schemeClr>
              </a:gs>
              <a:gs pos="100000">
                <a:srgbClr val="9966FF"/>
              </a:gs>
            </a:gsLst>
            <a:lin ang="5400000" scaled="1"/>
          </a:gradFill>
          <a:ln w="9525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4374" name="WordArt 38"/>
          <p:cNvSpPr>
            <a:spLocks noChangeArrowheads="1" noChangeShapeType="1" noTextEdit="1"/>
          </p:cNvSpPr>
          <p:nvPr/>
        </p:nvSpPr>
        <p:spPr bwMode="auto">
          <a:xfrm>
            <a:off x="250825" y="3789363"/>
            <a:ext cx="714375" cy="4857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2800" kern="10">
                <a:ln w="9525">
                  <a:solidFill>
                    <a:srgbClr val="003366"/>
                  </a:solidFill>
                  <a:round/>
                  <a:headEnd/>
                  <a:tailEnd/>
                </a:ln>
                <a:solidFill>
                  <a:srgbClr val="FFFF00"/>
                </a:solidFill>
                <a:latin typeface="Arial Black"/>
              </a:rPr>
              <a:t>cm</a:t>
            </a:r>
          </a:p>
        </p:txBody>
      </p:sp>
      <p:sp>
        <p:nvSpPr>
          <p:cNvPr id="14375" name="WordArt 39"/>
          <p:cNvSpPr>
            <a:spLocks noChangeArrowheads="1" noChangeShapeType="1" noTextEdit="1"/>
          </p:cNvSpPr>
          <p:nvPr/>
        </p:nvSpPr>
        <p:spPr bwMode="auto">
          <a:xfrm>
            <a:off x="539750" y="2060575"/>
            <a:ext cx="647700" cy="5032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2800" kern="10">
                <a:ln w="9525">
                  <a:solidFill>
                    <a:srgbClr val="003300"/>
                  </a:solidFill>
                  <a:round/>
                  <a:headEnd/>
                  <a:tailEnd/>
                </a:ln>
                <a:solidFill>
                  <a:srgbClr val="FF6600"/>
                </a:solidFill>
                <a:latin typeface="Arial Black"/>
              </a:rPr>
              <a:t>mm</a:t>
            </a:r>
          </a:p>
        </p:txBody>
      </p:sp>
      <p:sp>
        <p:nvSpPr>
          <p:cNvPr id="14376" name="WordArt 40"/>
          <p:cNvSpPr>
            <a:spLocks noChangeArrowheads="1" noChangeShapeType="1" noTextEdit="1"/>
          </p:cNvSpPr>
          <p:nvPr/>
        </p:nvSpPr>
        <p:spPr bwMode="auto">
          <a:xfrm>
            <a:off x="3649663" y="6021388"/>
            <a:ext cx="2867025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500"/>
                                        <p:tgtEl>
                                          <p:spTgt spid="14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500"/>
                                        <p:tgtEl>
                                          <p:spTgt spid="14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500"/>
                                        <p:tgtEl>
                                          <p:spTgt spid="14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6" dur="500"/>
                                        <p:tgtEl>
                                          <p:spTgt spid="14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autoUpdateAnimBg="0"/>
      <p:bldP spid="14373" grpId="0" animBg="1"/>
      <p:bldP spid="14374" grpId="0" animBg="1"/>
      <p:bldP spid="14375" grpId="0" animBg="1"/>
      <p:bldP spid="1437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9966FF"/>
            </a:gs>
            <a:gs pos="100000">
              <a:srgbClr val="9966FF">
                <a:gamma/>
                <a:tint val="0"/>
                <a:invGamma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>
                <a:solidFill>
                  <a:srgbClr val="FFFF00"/>
                </a:solidFill>
                <a:latin typeface="Courier New" pitchFamily="49" charset="0"/>
              </a:rPr>
              <a:t>NAJDI CHYBU!</a:t>
            </a:r>
          </a:p>
        </p:txBody>
      </p:sp>
      <p:sp>
        <p:nvSpPr>
          <p:cNvPr id="2253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323850" y="1628775"/>
            <a:ext cx="6119813" cy="4525963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6000"/>
              <a:t>30 mm = 3 cm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6000"/>
              <a:t>19 mm= 19 cm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6000"/>
              <a:t>65 mm = 6,5 cm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6000"/>
              <a:t>70 mm= 0,07 cm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6000">
              <a:solidFill>
                <a:schemeClr val="bg1"/>
              </a:solidFill>
            </a:endParaRPr>
          </a:p>
        </p:txBody>
      </p:sp>
      <p:sp>
        <p:nvSpPr>
          <p:cNvPr id="22534" name="Rectangle 6"/>
          <p:cNvSpPr>
            <a:spLocks noChangeArrowheads="1"/>
          </p:cNvSpPr>
          <p:nvPr/>
        </p:nvSpPr>
        <p:spPr bwMode="auto">
          <a:xfrm>
            <a:off x="6588125" y="2636838"/>
            <a:ext cx="2016125" cy="720725"/>
          </a:xfrm>
          <a:prstGeom prst="rect">
            <a:avLst/>
          </a:prstGeom>
          <a:solidFill>
            <a:srgbClr val="FF9933"/>
          </a:solidFill>
          <a:ln w="9525">
            <a:solidFill>
              <a:srgbClr val="CC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/>
              <a:t>1,9 cm</a:t>
            </a:r>
          </a:p>
        </p:txBody>
      </p:sp>
      <p:sp>
        <p:nvSpPr>
          <p:cNvPr id="22535" name="Rectangle 7"/>
          <p:cNvSpPr>
            <a:spLocks noChangeArrowheads="1"/>
          </p:cNvSpPr>
          <p:nvPr/>
        </p:nvSpPr>
        <p:spPr bwMode="auto">
          <a:xfrm>
            <a:off x="6659563" y="4797425"/>
            <a:ext cx="2087562" cy="720725"/>
          </a:xfrm>
          <a:prstGeom prst="rect">
            <a:avLst/>
          </a:prstGeom>
          <a:solidFill>
            <a:srgbClr val="FF9933"/>
          </a:solidFill>
          <a:ln w="9525">
            <a:solidFill>
              <a:srgbClr val="CC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/>
              <a:t>7 cm</a:t>
            </a:r>
          </a:p>
        </p:txBody>
      </p:sp>
      <p:pic>
        <p:nvPicPr>
          <p:cNvPr id="22537" name="Picture 9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950" y="1268413"/>
            <a:ext cx="1296988" cy="1296987"/>
          </a:xfrm>
          <a:prstGeom prst="rect">
            <a:avLst/>
          </a:prstGeom>
          <a:noFill/>
        </p:spPr>
      </p:pic>
      <p:pic>
        <p:nvPicPr>
          <p:cNvPr id="22538" name="Picture 10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388" y="3429000"/>
            <a:ext cx="1296987" cy="12969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22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22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2" grpId="0" build="p"/>
      <p:bldP spid="22534" grpId="0" animBg="1"/>
      <p:bldP spid="2253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9966FF"/>
            </a:gs>
            <a:gs pos="100000">
              <a:srgbClr val="9966FF">
                <a:gamma/>
                <a:tint val="0"/>
                <a:invGamma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>
                <a:solidFill>
                  <a:srgbClr val="FFFF00"/>
                </a:solidFill>
                <a:latin typeface="Courier New" pitchFamily="49" charset="0"/>
              </a:rPr>
              <a:t>NAJDI CHYBU!</a:t>
            </a:r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250825" y="1341438"/>
            <a:ext cx="7345363" cy="4525962"/>
          </a:xfrm>
        </p:spPr>
        <p:txBody>
          <a:bodyPr/>
          <a:lstStyle/>
          <a:p>
            <a:pPr>
              <a:buFontTx/>
              <a:buNone/>
            </a:pPr>
            <a:r>
              <a:rPr lang="cs-CZ" sz="6000"/>
              <a:t>500 mm = 0,5 cm</a:t>
            </a:r>
          </a:p>
          <a:p>
            <a:pPr>
              <a:buFontTx/>
              <a:buNone/>
            </a:pPr>
            <a:r>
              <a:rPr lang="cs-CZ" sz="6000"/>
              <a:t>140 mm = 1,4 cm</a:t>
            </a:r>
          </a:p>
          <a:p>
            <a:pPr>
              <a:buFontTx/>
              <a:buNone/>
            </a:pPr>
            <a:r>
              <a:rPr lang="cs-CZ" sz="6000"/>
              <a:t>7 000 mm = 700 cm</a:t>
            </a:r>
          </a:p>
          <a:p>
            <a:pPr>
              <a:buFontTx/>
              <a:buNone/>
            </a:pPr>
            <a:r>
              <a:rPr lang="cs-CZ" sz="6000"/>
              <a:t>512 mm = 51,2 cm</a:t>
            </a:r>
          </a:p>
          <a:p>
            <a:pPr>
              <a:buFontTx/>
              <a:buNone/>
            </a:pPr>
            <a:endParaRPr lang="cs-CZ" sz="6000">
              <a:solidFill>
                <a:schemeClr val="bg1"/>
              </a:solidFill>
            </a:endParaRPr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6732588" y="2563813"/>
            <a:ext cx="2017712" cy="720725"/>
          </a:xfrm>
          <a:prstGeom prst="rect">
            <a:avLst/>
          </a:prstGeom>
          <a:solidFill>
            <a:srgbClr val="FF9933"/>
          </a:solidFill>
          <a:ln w="9525">
            <a:solidFill>
              <a:srgbClr val="CC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/>
              <a:t>14 cm</a:t>
            </a:r>
          </a:p>
        </p:txBody>
      </p:sp>
      <p:sp>
        <p:nvSpPr>
          <p:cNvPr id="23559" name="Rectangle 7"/>
          <p:cNvSpPr>
            <a:spLocks noChangeArrowheads="1"/>
          </p:cNvSpPr>
          <p:nvPr/>
        </p:nvSpPr>
        <p:spPr bwMode="auto">
          <a:xfrm>
            <a:off x="6732588" y="1627188"/>
            <a:ext cx="2017712" cy="720725"/>
          </a:xfrm>
          <a:prstGeom prst="rect">
            <a:avLst/>
          </a:prstGeom>
          <a:solidFill>
            <a:srgbClr val="FF9933"/>
          </a:solidFill>
          <a:ln w="9525">
            <a:solidFill>
              <a:srgbClr val="CC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/>
              <a:t>50 cm</a:t>
            </a:r>
          </a:p>
        </p:txBody>
      </p:sp>
      <p:pic>
        <p:nvPicPr>
          <p:cNvPr id="23561" name="Picture 9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5825" y="3429000"/>
            <a:ext cx="1296988" cy="1296988"/>
          </a:xfrm>
          <a:prstGeom prst="rect">
            <a:avLst/>
          </a:prstGeom>
          <a:noFill/>
        </p:spPr>
      </p:pic>
      <p:pic>
        <p:nvPicPr>
          <p:cNvPr id="23562" name="Picture 10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5825" y="4724400"/>
            <a:ext cx="1296988" cy="12969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23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23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235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20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9" dur="20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56" grpId="0" build="p"/>
      <p:bldP spid="23558" grpId="0" animBg="1"/>
      <p:bldP spid="2355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9966FF"/>
            </a:gs>
            <a:gs pos="100000">
              <a:srgbClr val="9966FF">
                <a:gamma/>
                <a:tint val="0"/>
                <a:invGamma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>
                <a:solidFill>
                  <a:srgbClr val="FFFF00"/>
                </a:solidFill>
                <a:latin typeface="Courier New" pitchFamily="49" charset="0"/>
              </a:rPr>
              <a:t>NAJDI CHYBU!</a:t>
            </a:r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323850" y="1412875"/>
            <a:ext cx="6769100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sz="6000"/>
              <a:t>10 mm = 1 cm</a:t>
            </a:r>
          </a:p>
          <a:p>
            <a:pPr>
              <a:buFontTx/>
              <a:buNone/>
            </a:pPr>
            <a:r>
              <a:rPr lang="cs-CZ" sz="6000"/>
              <a:t>68 mm = 6,8 cm</a:t>
            </a:r>
          </a:p>
          <a:p>
            <a:pPr>
              <a:buFontTx/>
              <a:buNone/>
            </a:pPr>
            <a:r>
              <a:rPr lang="cs-CZ" sz="6000"/>
              <a:t>100 mm = 11 cm</a:t>
            </a:r>
          </a:p>
          <a:p>
            <a:pPr>
              <a:buFontTx/>
              <a:buNone/>
            </a:pPr>
            <a:r>
              <a:rPr lang="cs-CZ" sz="6000"/>
              <a:t>20 mm = 2,2 cm</a:t>
            </a:r>
          </a:p>
          <a:p>
            <a:pPr>
              <a:buFontTx/>
              <a:buNone/>
            </a:pPr>
            <a:endParaRPr lang="cs-CZ" sz="6000">
              <a:solidFill>
                <a:schemeClr val="bg1"/>
              </a:solidFill>
            </a:endParaRPr>
          </a:p>
        </p:txBody>
      </p:sp>
      <p:sp>
        <p:nvSpPr>
          <p:cNvPr id="21511" name="Rectangle 7"/>
          <p:cNvSpPr>
            <a:spLocks noChangeArrowheads="1"/>
          </p:cNvSpPr>
          <p:nvPr/>
        </p:nvSpPr>
        <p:spPr bwMode="auto">
          <a:xfrm>
            <a:off x="7019925" y="3789363"/>
            <a:ext cx="1657350" cy="720725"/>
          </a:xfrm>
          <a:prstGeom prst="rect">
            <a:avLst/>
          </a:prstGeom>
          <a:solidFill>
            <a:srgbClr val="FF9933"/>
          </a:solidFill>
          <a:ln w="9525">
            <a:solidFill>
              <a:srgbClr val="CC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/>
              <a:t>10 cm</a:t>
            </a:r>
          </a:p>
        </p:txBody>
      </p:sp>
      <p:sp>
        <p:nvSpPr>
          <p:cNvPr id="21513" name="Rectangle 9"/>
          <p:cNvSpPr>
            <a:spLocks noChangeArrowheads="1"/>
          </p:cNvSpPr>
          <p:nvPr/>
        </p:nvSpPr>
        <p:spPr bwMode="auto">
          <a:xfrm>
            <a:off x="7092950" y="4941888"/>
            <a:ext cx="1657350" cy="720725"/>
          </a:xfrm>
          <a:prstGeom prst="rect">
            <a:avLst/>
          </a:prstGeom>
          <a:solidFill>
            <a:srgbClr val="FF9933"/>
          </a:solidFill>
          <a:ln w="9525">
            <a:solidFill>
              <a:srgbClr val="CC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/>
              <a:t>2 cm</a:t>
            </a:r>
          </a:p>
        </p:txBody>
      </p:sp>
      <p:pic>
        <p:nvPicPr>
          <p:cNvPr id="21515" name="Picture 11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388" y="1125538"/>
            <a:ext cx="1296987" cy="1296987"/>
          </a:xfrm>
          <a:prstGeom prst="rect">
            <a:avLst/>
          </a:prstGeom>
          <a:noFill/>
        </p:spPr>
      </p:pic>
      <p:pic>
        <p:nvPicPr>
          <p:cNvPr id="21516" name="Picture 1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388" y="2420938"/>
            <a:ext cx="1296987" cy="12969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4" dur="500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500"/>
                                        <p:tgtEl>
                                          <p:spTgt spid="21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4" dur="500"/>
                                        <p:tgtEl>
                                          <p:spTgt spid="21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9" dur="500"/>
                                        <p:tgtEl>
                                          <p:spTgt spid="21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21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8" grpId="0" build="p"/>
      <p:bldP spid="21511" grpId="0" animBg="1"/>
      <p:bldP spid="215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0"/>
            <a:ext cx="7772400" cy="1736725"/>
          </a:xfrm>
        </p:spPr>
        <p:txBody>
          <a:bodyPr/>
          <a:lstStyle/>
          <a:p>
            <a:r>
              <a:rPr lang="cs-CZ" b="1">
                <a:solidFill>
                  <a:srgbClr val="000000"/>
                </a:solidFill>
                <a:latin typeface="Comic Sans MS" pitchFamily="66" charset="0"/>
              </a:rPr>
              <a:t>Převeď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r>
              <a:rPr lang="cs-CZ" b="1">
                <a:solidFill>
                  <a:srgbClr val="FF9933"/>
                </a:solidFill>
                <a:latin typeface="Comic Sans MS" pitchFamily="66" charset="0"/>
              </a:rPr>
              <a:t>milimetry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br>
              <a:rPr lang="cs-CZ" b="1">
                <a:solidFill>
                  <a:srgbClr val="6666FF"/>
                </a:solidFill>
                <a:latin typeface="Comic Sans MS" pitchFamily="66" charset="0"/>
              </a:rPr>
            </a:br>
            <a:r>
              <a:rPr lang="cs-CZ" b="1">
                <a:solidFill>
                  <a:srgbClr val="000000"/>
                </a:solidFill>
                <a:latin typeface="Comic Sans MS" pitchFamily="66" charset="0"/>
              </a:rPr>
              <a:t>na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r>
              <a:rPr lang="cs-CZ" b="1">
                <a:solidFill>
                  <a:srgbClr val="FFFF00"/>
                </a:solidFill>
                <a:latin typeface="Comic Sans MS" pitchFamily="66" charset="0"/>
              </a:rPr>
              <a:t>centimetry</a:t>
            </a:r>
          </a:p>
        </p:txBody>
      </p:sp>
      <p:graphicFrame>
        <p:nvGraphicFramePr>
          <p:cNvPr id="18435" name="Group 3"/>
          <p:cNvGraphicFramePr>
            <a:graphicFrameLocks noGrp="1"/>
          </p:cNvGraphicFramePr>
          <p:nvPr/>
        </p:nvGraphicFramePr>
        <p:xfrm>
          <a:off x="1476375" y="1989138"/>
          <a:ext cx="7343775" cy="2679700"/>
        </p:xfrm>
        <a:graphic>
          <a:graphicData uri="http://schemas.openxmlformats.org/drawingml/2006/table">
            <a:tbl>
              <a:tblPr/>
              <a:tblGrid>
                <a:gridCol w="1468438"/>
                <a:gridCol w="1468437"/>
                <a:gridCol w="1470025"/>
                <a:gridCol w="1468438"/>
                <a:gridCol w="1468437"/>
              </a:tblGrid>
              <a:tr h="1339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580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720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430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170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550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</a:tr>
              <a:tr h="1339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455" name="Group 23"/>
          <p:cNvGraphicFramePr>
            <a:graphicFrameLocks noGrp="1"/>
          </p:cNvGraphicFramePr>
          <p:nvPr/>
        </p:nvGraphicFramePr>
        <p:xfrm>
          <a:off x="1476375" y="4941888"/>
          <a:ext cx="7343775" cy="1016000"/>
        </p:xfrm>
        <a:graphic>
          <a:graphicData uri="http://schemas.openxmlformats.org/drawingml/2006/table">
            <a:tbl>
              <a:tblPr/>
              <a:tblGrid>
                <a:gridCol w="1468438"/>
                <a:gridCol w="1468437"/>
                <a:gridCol w="1470025"/>
                <a:gridCol w="1468438"/>
                <a:gridCol w="1468437"/>
              </a:tblGrid>
              <a:tr h="1016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58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72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43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17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55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</a:tr>
            </a:tbl>
          </a:graphicData>
        </a:graphic>
      </p:graphicFrame>
      <p:sp>
        <p:nvSpPr>
          <p:cNvPr id="18469" name="AutoShape 37"/>
          <p:cNvSpPr>
            <a:spLocks noChangeArrowheads="1"/>
          </p:cNvSpPr>
          <p:nvPr/>
        </p:nvSpPr>
        <p:spPr bwMode="auto">
          <a:xfrm>
            <a:off x="250825" y="2276475"/>
            <a:ext cx="1152525" cy="2303463"/>
          </a:xfrm>
          <a:prstGeom prst="curvedRightArrow">
            <a:avLst>
              <a:gd name="adj1" fmla="val 39972"/>
              <a:gd name="adj2" fmla="val 79945"/>
              <a:gd name="adj3" fmla="val 33333"/>
            </a:avLst>
          </a:prstGeom>
          <a:gradFill rotWithShape="1">
            <a:gsLst>
              <a:gs pos="0">
                <a:schemeClr val="folHlink">
                  <a:alpha val="92000"/>
                </a:schemeClr>
              </a:gs>
              <a:gs pos="100000">
                <a:srgbClr val="9966FF"/>
              </a:gs>
            </a:gsLst>
            <a:lin ang="5400000" scaled="1"/>
          </a:gradFill>
          <a:ln w="9525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8470" name="WordArt 38"/>
          <p:cNvSpPr>
            <a:spLocks noChangeArrowheads="1" noChangeShapeType="1" noTextEdit="1"/>
          </p:cNvSpPr>
          <p:nvPr/>
        </p:nvSpPr>
        <p:spPr bwMode="auto">
          <a:xfrm>
            <a:off x="250825" y="3789363"/>
            <a:ext cx="714375" cy="4857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2800" kern="10">
                <a:ln w="9525">
                  <a:solidFill>
                    <a:srgbClr val="003366"/>
                  </a:solidFill>
                  <a:round/>
                  <a:headEnd/>
                  <a:tailEnd/>
                </a:ln>
                <a:solidFill>
                  <a:srgbClr val="FFFF00"/>
                </a:solidFill>
                <a:latin typeface="Arial Black"/>
              </a:rPr>
              <a:t>cm</a:t>
            </a:r>
          </a:p>
        </p:txBody>
      </p:sp>
      <p:sp>
        <p:nvSpPr>
          <p:cNvPr id="18471" name="WordArt 39"/>
          <p:cNvSpPr>
            <a:spLocks noChangeArrowheads="1" noChangeShapeType="1" noTextEdit="1"/>
          </p:cNvSpPr>
          <p:nvPr/>
        </p:nvSpPr>
        <p:spPr bwMode="auto">
          <a:xfrm>
            <a:off x="539750" y="2060575"/>
            <a:ext cx="647700" cy="5032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2800" kern="10">
                <a:ln w="9525">
                  <a:solidFill>
                    <a:srgbClr val="003300"/>
                  </a:solidFill>
                  <a:round/>
                  <a:headEnd/>
                  <a:tailEnd/>
                </a:ln>
                <a:solidFill>
                  <a:srgbClr val="FF6600"/>
                </a:solidFill>
                <a:latin typeface="Arial Black"/>
              </a:rPr>
              <a:t>mm</a:t>
            </a:r>
          </a:p>
        </p:txBody>
      </p:sp>
      <p:sp>
        <p:nvSpPr>
          <p:cNvPr id="18472" name="WordArt 40"/>
          <p:cNvSpPr>
            <a:spLocks noChangeArrowheads="1" noChangeShapeType="1" noTextEdit="1"/>
          </p:cNvSpPr>
          <p:nvPr/>
        </p:nvSpPr>
        <p:spPr bwMode="auto">
          <a:xfrm>
            <a:off x="3649663" y="6021388"/>
            <a:ext cx="2867025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500"/>
                                        <p:tgtEl>
                                          <p:spTgt spid="18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500"/>
                                        <p:tgtEl>
                                          <p:spTgt spid="18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500"/>
                                        <p:tgtEl>
                                          <p:spTgt spid="18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6" dur="500"/>
                                        <p:tgtEl>
                                          <p:spTgt spid="18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 autoUpdateAnimBg="0"/>
      <p:bldP spid="18469" grpId="0" animBg="1"/>
      <p:bldP spid="18470" grpId="0" animBg="1"/>
      <p:bldP spid="18471" grpId="0" animBg="1"/>
      <p:bldP spid="1847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0"/>
            <a:ext cx="7772400" cy="1736725"/>
          </a:xfrm>
        </p:spPr>
        <p:txBody>
          <a:bodyPr/>
          <a:lstStyle/>
          <a:p>
            <a:r>
              <a:rPr lang="cs-CZ" b="1">
                <a:solidFill>
                  <a:srgbClr val="000000"/>
                </a:solidFill>
                <a:latin typeface="Comic Sans MS" pitchFamily="66" charset="0"/>
              </a:rPr>
              <a:t>Převeď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r>
              <a:rPr lang="cs-CZ" b="1">
                <a:solidFill>
                  <a:srgbClr val="FF9933"/>
                </a:solidFill>
                <a:latin typeface="Comic Sans MS" pitchFamily="66" charset="0"/>
              </a:rPr>
              <a:t>milimetry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br>
              <a:rPr lang="cs-CZ" b="1">
                <a:solidFill>
                  <a:srgbClr val="6666FF"/>
                </a:solidFill>
                <a:latin typeface="Comic Sans MS" pitchFamily="66" charset="0"/>
              </a:rPr>
            </a:br>
            <a:r>
              <a:rPr lang="cs-CZ" b="1">
                <a:solidFill>
                  <a:srgbClr val="000000"/>
                </a:solidFill>
                <a:latin typeface="Comic Sans MS" pitchFamily="66" charset="0"/>
              </a:rPr>
              <a:t>na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r>
              <a:rPr lang="cs-CZ" b="1">
                <a:solidFill>
                  <a:srgbClr val="FFFF00"/>
                </a:solidFill>
                <a:latin typeface="Comic Sans MS" pitchFamily="66" charset="0"/>
              </a:rPr>
              <a:t>centimetry</a:t>
            </a:r>
          </a:p>
        </p:txBody>
      </p:sp>
      <p:graphicFrame>
        <p:nvGraphicFramePr>
          <p:cNvPr id="19498" name="Group 42"/>
          <p:cNvGraphicFramePr>
            <a:graphicFrameLocks noGrp="1"/>
          </p:cNvGraphicFramePr>
          <p:nvPr/>
        </p:nvGraphicFramePr>
        <p:xfrm>
          <a:off x="1476375" y="1989138"/>
          <a:ext cx="7343775" cy="2679700"/>
        </p:xfrm>
        <a:graphic>
          <a:graphicData uri="http://schemas.openxmlformats.org/drawingml/2006/table">
            <a:tbl>
              <a:tblPr/>
              <a:tblGrid>
                <a:gridCol w="1468438"/>
                <a:gridCol w="1468437"/>
                <a:gridCol w="1470025"/>
                <a:gridCol w="1468438"/>
                <a:gridCol w="1468437"/>
              </a:tblGrid>
              <a:tr h="1339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360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640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250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520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230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</a:tr>
              <a:tr h="1339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479" name="Group 23"/>
          <p:cNvGraphicFramePr>
            <a:graphicFrameLocks noGrp="1"/>
          </p:cNvGraphicFramePr>
          <p:nvPr/>
        </p:nvGraphicFramePr>
        <p:xfrm>
          <a:off x="1476375" y="4941888"/>
          <a:ext cx="7343775" cy="1016000"/>
        </p:xfrm>
        <a:graphic>
          <a:graphicData uri="http://schemas.openxmlformats.org/drawingml/2006/table">
            <a:tbl>
              <a:tblPr/>
              <a:tblGrid>
                <a:gridCol w="1468438"/>
                <a:gridCol w="1468437"/>
                <a:gridCol w="1470025"/>
                <a:gridCol w="1468438"/>
                <a:gridCol w="1468437"/>
              </a:tblGrid>
              <a:tr h="1016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36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64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25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52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23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</a:tr>
            </a:tbl>
          </a:graphicData>
        </a:graphic>
      </p:graphicFrame>
      <p:sp>
        <p:nvSpPr>
          <p:cNvPr id="19493" name="AutoShape 37"/>
          <p:cNvSpPr>
            <a:spLocks noChangeArrowheads="1"/>
          </p:cNvSpPr>
          <p:nvPr/>
        </p:nvSpPr>
        <p:spPr bwMode="auto">
          <a:xfrm>
            <a:off x="250825" y="2276475"/>
            <a:ext cx="1152525" cy="2303463"/>
          </a:xfrm>
          <a:prstGeom prst="curvedRightArrow">
            <a:avLst>
              <a:gd name="adj1" fmla="val 39972"/>
              <a:gd name="adj2" fmla="val 79945"/>
              <a:gd name="adj3" fmla="val 33333"/>
            </a:avLst>
          </a:prstGeom>
          <a:gradFill rotWithShape="1">
            <a:gsLst>
              <a:gs pos="0">
                <a:schemeClr val="folHlink">
                  <a:alpha val="92000"/>
                </a:schemeClr>
              </a:gs>
              <a:gs pos="100000">
                <a:srgbClr val="9966FF"/>
              </a:gs>
            </a:gsLst>
            <a:lin ang="5400000" scaled="1"/>
          </a:gradFill>
          <a:ln w="9525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9494" name="WordArt 38"/>
          <p:cNvSpPr>
            <a:spLocks noChangeArrowheads="1" noChangeShapeType="1" noTextEdit="1"/>
          </p:cNvSpPr>
          <p:nvPr/>
        </p:nvSpPr>
        <p:spPr bwMode="auto">
          <a:xfrm>
            <a:off x="250825" y="3789363"/>
            <a:ext cx="714375" cy="4857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2800" kern="10">
                <a:ln w="9525">
                  <a:solidFill>
                    <a:srgbClr val="003366"/>
                  </a:solidFill>
                  <a:round/>
                  <a:headEnd/>
                  <a:tailEnd/>
                </a:ln>
                <a:solidFill>
                  <a:srgbClr val="FFFF00"/>
                </a:solidFill>
                <a:latin typeface="Arial Black"/>
              </a:rPr>
              <a:t>cm</a:t>
            </a:r>
          </a:p>
        </p:txBody>
      </p:sp>
      <p:sp>
        <p:nvSpPr>
          <p:cNvPr id="19495" name="WordArt 39"/>
          <p:cNvSpPr>
            <a:spLocks noChangeArrowheads="1" noChangeShapeType="1" noTextEdit="1"/>
          </p:cNvSpPr>
          <p:nvPr/>
        </p:nvSpPr>
        <p:spPr bwMode="auto">
          <a:xfrm>
            <a:off x="539750" y="2060575"/>
            <a:ext cx="647700" cy="5032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2800" kern="10">
                <a:ln w="9525">
                  <a:solidFill>
                    <a:srgbClr val="003300"/>
                  </a:solidFill>
                  <a:round/>
                  <a:headEnd/>
                  <a:tailEnd/>
                </a:ln>
                <a:solidFill>
                  <a:srgbClr val="FF6600"/>
                </a:solidFill>
                <a:latin typeface="Arial Black"/>
              </a:rPr>
              <a:t>mm</a:t>
            </a:r>
          </a:p>
        </p:txBody>
      </p:sp>
      <p:sp>
        <p:nvSpPr>
          <p:cNvPr id="19496" name="WordArt 40"/>
          <p:cNvSpPr>
            <a:spLocks noChangeArrowheads="1" noChangeShapeType="1" noTextEdit="1"/>
          </p:cNvSpPr>
          <p:nvPr/>
        </p:nvSpPr>
        <p:spPr bwMode="auto">
          <a:xfrm>
            <a:off x="3649663" y="6021388"/>
            <a:ext cx="2867025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500"/>
                                        <p:tgtEl>
                                          <p:spTgt spid="19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500"/>
                                        <p:tgtEl>
                                          <p:spTgt spid="19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500"/>
                                        <p:tgtEl>
                                          <p:spTgt spid="19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 autoUpdateAnimBg="0"/>
      <p:bldP spid="19493" grpId="0" animBg="1"/>
      <p:bldP spid="19494" grpId="0" animBg="1"/>
      <p:bldP spid="1949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0"/>
            <a:ext cx="7772400" cy="1736725"/>
          </a:xfrm>
        </p:spPr>
        <p:txBody>
          <a:bodyPr/>
          <a:lstStyle/>
          <a:p>
            <a:r>
              <a:rPr lang="cs-CZ" b="1">
                <a:solidFill>
                  <a:srgbClr val="000000"/>
                </a:solidFill>
                <a:latin typeface="Comic Sans MS" pitchFamily="66" charset="0"/>
              </a:rPr>
              <a:t>Převeď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r>
              <a:rPr lang="cs-CZ" b="1">
                <a:solidFill>
                  <a:srgbClr val="FF9933"/>
                </a:solidFill>
                <a:latin typeface="Comic Sans MS" pitchFamily="66" charset="0"/>
              </a:rPr>
              <a:t>milimetry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br>
              <a:rPr lang="cs-CZ" b="1">
                <a:solidFill>
                  <a:srgbClr val="6666FF"/>
                </a:solidFill>
                <a:latin typeface="Comic Sans MS" pitchFamily="66" charset="0"/>
              </a:rPr>
            </a:br>
            <a:r>
              <a:rPr lang="cs-CZ" b="1">
                <a:solidFill>
                  <a:srgbClr val="000000"/>
                </a:solidFill>
                <a:latin typeface="Comic Sans MS" pitchFamily="66" charset="0"/>
              </a:rPr>
              <a:t>na</a:t>
            </a:r>
            <a:r>
              <a:rPr lang="cs-CZ" b="1">
                <a:solidFill>
                  <a:srgbClr val="6666FF"/>
                </a:solidFill>
                <a:latin typeface="Comic Sans MS" pitchFamily="66" charset="0"/>
              </a:rPr>
              <a:t> </a:t>
            </a:r>
            <a:r>
              <a:rPr lang="cs-CZ" b="1">
                <a:solidFill>
                  <a:srgbClr val="FFFF00"/>
                </a:solidFill>
                <a:latin typeface="Comic Sans MS" pitchFamily="66" charset="0"/>
              </a:rPr>
              <a:t>centimetry</a:t>
            </a:r>
          </a:p>
        </p:txBody>
      </p:sp>
      <p:graphicFrame>
        <p:nvGraphicFramePr>
          <p:cNvPr id="20522" name="Group 42"/>
          <p:cNvGraphicFramePr>
            <a:graphicFrameLocks noGrp="1"/>
          </p:cNvGraphicFramePr>
          <p:nvPr/>
        </p:nvGraphicFramePr>
        <p:xfrm>
          <a:off x="1476375" y="1989138"/>
          <a:ext cx="7343775" cy="2679700"/>
        </p:xfrm>
        <a:graphic>
          <a:graphicData uri="http://schemas.openxmlformats.org/drawingml/2006/table">
            <a:tbl>
              <a:tblPr/>
              <a:tblGrid>
                <a:gridCol w="1468438"/>
                <a:gridCol w="1468437"/>
                <a:gridCol w="1470025"/>
                <a:gridCol w="1468438"/>
                <a:gridCol w="1468437"/>
              </a:tblGrid>
              <a:tr h="13398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66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22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33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55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5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urier New" pitchFamily="49" charset="0"/>
                        </a:rPr>
                        <a:t>88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66"/>
                    </a:solidFill>
                  </a:tcPr>
                </a:tc>
              </a:tr>
              <a:tr h="1339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503" name="Group 23"/>
          <p:cNvGraphicFramePr>
            <a:graphicFrameLocks noGrp="1"/>
          </p:cNvGraphicFramePr>
          <p:nvPr/>
        </p:nvGraphicFramePr>
        <p:xfrm>
          <a:off x="1476375" y="4941888"/>
          <a:ext cx="7343775" cy="1016000"/>
        </p:xfrm>
        <a:graphic>
          <a:graphicData uri="http://schemas.openxmlformats.org/drawingml/2006/table">
            <a:tbl>
              <a:tblPr/>
              <a:tblGrid>
                <a:gridCol w="1468438"/>
                <a:gridCol w="1468437"/>
                <a:gridCol w="1470025"/>
                <a:gridCol w="1468438"/>
                <a:gridCol w="1468437"/>
              </a:tblGrid>
              <a:tr h="1016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6,6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2,2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3,3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5,5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4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urier New" pitchFamily="49" charset="0"/>
                        </a:rPr>
                        <a:t>8,8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900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</a:tr>
            </a:tbl>
          </a:graphicData>
        </a:graphic>
      </p:graphicFrame>
      <p:sp>
        <p:nvSpPr>
          <p:cNvPr id="20517" name="AutoShape 37"/>
          <p:cNvSpPr>
            <a:spLocks noChangeArrowheads="1"/>
          </p:cNvSpPr>
          <p:nvPr/>
        </p:nvSpPr>
        <p:spPr bwMode="auto">
          <a:xfrm>
            <a:off x="250825" y="2276475"/>
            <a:ext cx="1152525" cy="2303463"/>
          </a:xfrm>
          <a:prstGeom prst="curvedRightArrow">
            <a:avLst>
              <a:gd name="adj1" fmla="val 39972"/>
              <a:gd name="adj2" fmla="val 79945"/>
              <a:gd name="adj3" fmla="val 33333"/>
            </a:avLst>
          </a:prstGeom>
          <a:gradFill rotWithShape="1">
            <a:gsLst>
              <a:gs pos="0">
                <a:schemeClr val="folHlink">
                  <a:alpha val="92000"/>
                </a:schemeClr>
              </a:gs>
              <a:gs pos="100000">
                <a:srgbClr val="9966FF"/>
              </a:gs>
            </a:gsLst>
            <a:lin ang="5400000" scaled="1"/>
          </a:gradFill>
          <a:ln w="9525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18" name="WordArt 38"/>
          <p:cNvSpPr>
            <a:spLocks noChangeArrowheads="1" noChangeShapeType="1" noTextEdit="1"/>
          </p:cNvSpPr>
          <p:nvPr/>
        </p:nvSpPr>
        <p:spPr bwMode="auto">
          <a:xfrm>
            <a:off x="250825" y="3789363"/>
            <a:ext cx="714375" cy="4857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2800" kern="10">
                <a:ln w="9525">
                  <a:solidFill>
                    <a:srgbClr val="003366"/>
                  </a:solidFill>
                  <a:round/>
                  <a:headEnd/>
                  <a:tailEnd/>
                </a:ln>
                <a:solidFill>
                  <a:srgbClr val="FFFF00"/>
                </a:solidFill>
                <a:latin typeface="Arial Black"/>
              </a:rPr>
              <a:t>cm</a:t>
            </a:r>
          </a:p>
        </p:txBody>
      </p:sp>
      <p:sp>
        <p:nvSpPr>
          <p:cNvPr id="20519" name="WordArt 39"/>
          <p:cNvSpPr>
            <a:spLocks noChangeArrowheads="1" noChangeShapeType="1" noTextEdit="1"/>
          </p:cNvSpPr>
          <p:nvPr/>
        </p:nvSpPr>
        <p:spPr bwMode="auto">
          <a:xfrm>
            <a:off x="539750" y="2060575"/>
            <a:ext cx="647700" cy="5032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2800" kern="10">
                <a:ln w="9525">
                  <a:solidFill>
                    <a:srgbClr val="003300"/>
                  </a:solidFill>
                  <a:round/>
                  <a:headEnd/>
                  <a:tailEnd/>
                </a:ln>
                <a:solidFill>
                  <a:srgbClr val="FF6600"/>
                </a:solidFill>
                <a:latin typeface="Arial Black"/>
              </a:rPr>
              <a:t>mm</a:t>
            </a:r>
          </a:p>
        </p:txBody>
      </p:sp>
      <p:sp>
        <p:nvSpPr>
          <p:cNvPr id="20520" name="WordArt 40"/>
          <p:cNvSpPr>
            <a:spLocks noChangeArrowheads="1" noChangeShapeType="1" noTextEdit="1"/>
          </p:cNvSpPr>
          <p:nvPr/>
        </p:nvSpPr>
        <p:spPr bwMode="auto">
          <a:xfrm>
            <a:off x="3649663" y="6021388"/>
            <a:ext cx="2867025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500"/>
                                        <p:tgtEl>
                                          <p:spTgt spid="20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500"/>
                                        <p:tgtEl>
                                          <p:spTgt spid="20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500"/>
                                        <p:tgtEl>
                                          <p:spTgt spid="20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 autoUpdateAnimBg="0"/>
      <p:bldP spid="20517" grpId="0" animBg="1"/>
      <p:bldP spid="20518" grpId="0" animBg="1"/>
      <p:bldP spid="2051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9966FF"/>
            </a:gs>
            <a:gs pos="100000">
              <a:srgbClr val="9966FF">
                <a:gamma/>
                <a:tint val="0"/>
                <a:invGamma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>
                <a:solidFill>
                  <a:srgbClr val="FFFF00"/>
                </a:solidFill>
                <a:latin typeface="Courier New" pitchFamily="49" charset="0"/>
              </a:rPr>
              <a:t>NAJDI CHYBU!</a:t>
            </a:r>
          </a:p>
        </p:txBody>
      </p:sp>
      <p:sp>
        <p:nvSpPr>
          <p:cNvPr id="2458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323850" y="1412875"/>
            <a:ext cx="6624638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sz="6000"/>
              <a:t>80 mm = 8 cm</a:t>
            </a:r>
          </a:p>
          <a:p>
            <a:pPr>
              <a:buFontTx/>
              <a:buNone/>
            </a:pPr>
            <a:r>
              <a:rPr lang="cs-CZ" sz="6000"/>
              <a:t>53 mm = 5,3 cm</a:t>
            </a:r>
          </a:p>
          <a:p>
            <a:pPr>
              <a:buFontTx/>
              <a:buNone/>
            </a:pPr>
            <a:r>
              <a:rPr lang="cs-CZ" sz="6000"/>
              <a:t>360 mm = 3,6 cm</a:t>
            </a:r>
          </a:p>
          <a:p>
            <a:pPr>
              <a:buFontTx/>
              <a:buNone/>
            </a:pPr>
            <a:r>
              <a:rPr lang="cs-CZ" sz="6000"/>
              <a:t>540 mm = 5,4 cm</a:t>
            </a:r>
          </a:p>
          <a:p>
            <a:pPr>
              <a:buFontTx/>
              <a:buNone/>
            </a:pPr>
            <a:endParaRPr lang="cs-CZ" sz="6000">
              <a:solidFill>
                <a:schemeClr val="bg1"/>
              </a:solidFill>
            </a:endParaRPr>
          </a:p>
        </p:txBody>
      </p:sp>
      <p:sp>
        <p:nvSpPr>
          <p:cNvPr id="24583" name="Rectangle 7"/>
          <p:cNvSpPr>
            <a:spLocks noChangeArrowheads="1"/>
          </p:cNvSpPr>
          <p:nvPr/>
        </p:nvSpPr>
        <p:spPr bwMode="auto">
          <a:xfrm>
            <a:off x="7019925" y="3789363"/>
            <a:ext cx="1657350" cy="720725"/>
          </a:xfrm>
          <a:prstGeom prst="rect">
            <a:avLst/>
          </a:prstGeom>
          <a:solidFill>
            <a:srgbClr val="FF9933"/>
          </a:solidFill>
          <a:ln w="9525">
            <a:solidFill>
              <a:srgbClr val="CC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/>
              <a:t>36 cm</a:t>
            </a:r>
          </a:p>
        </p:txBody>
      </p:sp>
      <p:sp>
        <p:nvSpPr>
          <p:cNvPr id="24585" name="Rectangle 9"/>
          <p:cNvSpPr>
            <a:spLocks noChangeArrowheads="1"/>
          </p:cNvSpPr>
          <p:nvPr/>
        </p:nvSpPr>
        <p:spPr bwMode="auto">
          <a:xfrm>
            <a:off x="7092950" y="4941888"/>
            <a:ext cx="1657350" cy="720725"/>
          </a:xfrm>
          <a:prstGeom prst="rect">
            <a:avLst/>
          </a:prstGeom>
          <a:solidFill>
            <a:srgbClr val="FF9933"/>
          </a:solidFill>
          <a:ln w="9525">
            <a:solidFill>
              <a:srgbClr val="CC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/>
              <a:t>54 cm</a:t>
            </a:r>
          </a:p>
        </p:txBody>
      </p:sp>
      <p:pic>
        <p:nvPicPr>
          <p:cNvPr id="24587" name="Picture 11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388" y="1125538"/>
            <a:ext cx="1296987" cy="1296987"/>
          </a:xfrm>
          <a:prstGeom prst="rect">
            <a:avLst/>
          </a:prstGeom>
          <a:noFill/>
        </p:spPr>
      </p:pic>
      <p:pic>
        <p:nvPicPr>
          <p:cNvPr id="24588" name="Picture 1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388" y="2420938"/>
            <a:ext cx="1296987" cy="12969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4" dur="500"/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500"/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4" dur="500"/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9" dur="500"/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24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24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5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45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24580" grpId="0" build="p"/>
      <p:bldP spid="24583" grpId="0" animBg="1"/>
      <p:bldP spid="2458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9966FF"/>
            </a:gs>
            <a:gs pos="100000">
              <a:srgbClr val="9966FF">
                <a:gamma/>
                <a:tint val="0"/>
                <a:invGamma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>
                <a:solidFill>
                  <a:srgbClr val="FFFF00"/>
                </a:solidFill>
                <a:latin typeface="Courier New" pitchFamily="49" charset="0"/>
              </a:rPr>
              <a:t>NAJDI CHYBU!</a:t>
            </a:r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323850" y="1412875"/>
            <a:ext cx="6553200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sz="6000"/>
              <a:t>30 mm = 3 cm</a:t>
            </a:r>
          </a:p>
          <a:p>
            <a:pPr>
              <a:buFontTx/>
              <a:buNone/>
            </a:pPr>
            <a:r>
              <a:rPr lang="cs-CZ" sz="6000"/>
              <a:t>19 mm = 19 cm</a:t>
            </a:r>
          </a:p>
          <a:p>
            <a:pPr>
              <a:buFontTx/>
              <a:buNone/>
            </a:pPr>
            <a:r>
              <a:rPr lang="cs-CZ" sz="6000"/>
              <a:t>65 mm = 0,65 cm</a:t>
            </a:r>
          </a:p>
          <a:p>
            <a:pPr>
              <a:buFontTx/>
              <a:buNone/>
            </a:pPr>
            <a:r>
              <a:rPr lang="cs-CZ" sz="6000"/>
              <a:t>70 mm = 7 cm</a:t>
            </a:r>
          </a:p>
          <a:p>
            <a:pPr>
              <a:buFontTx/>
              <a:buNone/>
            </a:pPr>
            <a:endParaRPr lang="cs-CZ" sz="6000">
              <a:solidFill>
                <a:schemeClr val="bg1"/>
              </a:solidFill>
            </a:endParaRPr>
          </a:p>
        </p:txBody>
      </p:sp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6804025" y="2708275"/>
            <a:ext cx="1944688" cy="720725"/>
          </a:xfrm>
          <a:prstGeom prst="rect">
            <a:avLst/>
          </a:prstGeom>
          <a:solidFill>
            <a:srgbClr val="FF9933"/>
          </a:solidFill>
          <a:ln w="9525">
            <a:solidFill>
              <a:srgbClr val="CC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/>
              <a:t>1,9 cm</a:t>
            </a:r>
          </a:p>
        </p:txBody>
      </p:sp>
      <p:sp>
        <p:nvSpPr>
          <p:cNvPr id="25607" name="Rectangle 7"/>
          <p:cNvSpPr>
            <a:spLocks noChangeArrowheads="1"/>
          </p:cNvSpPr>
          <p:nvPr/>
        </p:nvSpPr>
        <p:spPr bwMode="auto">
          <a:xfrm>
            <a:off x="6732588" y="3716338"/>
            <a:ext cx="2087562" cy="720725"/>
          </a:xfrm>
          <a:prstGeom prst="rect">
            <a:avLst/>
          </a:prstGeom>
          <a:solidFill>
            <a:srgbClr val="FF9933"/>
          </a:solidFill>
          <a:ln w="9525">
            <a:solidFill>
              <a:srgbClr val="CC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/>
              <a:t>6,5 cm</a:t>
            </a:r>
          </a:p>
        </p:txBody>
      </p:sp>
      <p:pic>
        <p:nvPicPr>
          <p:cNvPr id="25609" name="Picture 9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950" y="1268413"/>
            <a:ext cx="1296988" cy="1296987"/>
          </a:xfrm>
          <a:prstGeom prst="rect">
            <a:avLst/>
          </a:prstGeom>
          <a:noFill/>
        </p:spPr>
      </p:pic>
      <p:pic>
        <p:nvPicPr>
          <p:cNvPr id="25610" name="Picture 10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9925" y="4797425"/>
            <a:ext cx="1296988" cy="12969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25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25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25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9" dur="20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25604" grpId="0" build="p"/>
      <p:bldP spid="25606" grpId="0" animBg="1"/>
      <p:bldP spid="2560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9966FF"/>
            </a:gs>
            <a:gs pos="100000">
              <a:srgbClr val="9966FF">
                <a:gamma/>
                <a:tint val="0"/>
                <a:invGamma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>
                <a:solidFill>
                  <a:srgbClr val="FFFF00"/>
                </a:solidFill>
                <a:latin typeface="Courier New" pitchFamily="49" charset="0"/>
              </a:rPr>
              <a:t>NAJDI CHYBU!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250825" y="1341438"/>
            <a:ext cx="6626225" cy="4525962"/>
          </a:xfrm>
        </p:spPr>
        <p:txBody>
          <a:bodyPr/>
          <a:lstStyle/>
          <a:p>
            <a:pPr>
              <a:buFontTx/>
              <a:buNone/>
            </a:pPr>
            <a:r>
              <a:rPr lang="cs-CZ" sz="6000"/>
              <a:t>500 mm = 5 cm</a:t>
            </a:r>
          </a:p>
          <a:p>
            <a:pPr>
              <a:buFontTx/>
              <a:buNone/>
            </a:pPr>
            <a:r>
              <a:rPr lang="cs-CZ" sz="6000"/>
              <a:t>260 mm = 26 cm</a:t>
            </a:r>
          </a:p>
          <a:p>
            <a:pPr>
              <a:buFontTx/>
              <a:buNone/>
            </a:pPr>
            <a:r>
              <a:rPr lang="cs-CZ" sz="6000"/>
              <a:t>5 000 mm = 5 cm</a:t>
            </a:r>
          </a:p>
          <a:p>
            <a:pPr>
              <a:buFontTx/>
              <a:buNone/>
            </a:pPr>
            <a:r>
              <a:rPr lang="cs-CZ" sz="6000"/>
              <a:t>952 mm= 95,2 cm</a:t>
            </a:r>
          </a:p>
          <a:p>
            <a:pPr>
              <a:buFontTx/>
              <a:buNone/>
            </a:pPr>
            <a:endParaRPr lang="cs-CZ" sz="6000">
              <a:solidFill>
                <a:schemeClr val="bg1"/>
              </a:solidFill>
            </a:endParaRPr>
          </a:p>
        </p:txBody>
      </p:sp>
      <p:sp>
        <p:nvSpPr>
          <p:cNvPr id="26630" name="Rectangle 6"/>
          <p:cNvSpPr>
            <a:spLocks noChangeArrowheads="1"/>
          </p:cNvSpPr>
          <p:nvPr/>
        </p:nvSpPr>
        <p:spPr bwMode="auto">
          <a:xfrm>
            <a:off x="6804025" y="3789363"/>
            <a:ext cx="2089150" cy="720725"/>
          </a:xfrm>
          <a:prstGeom prst="rect">
            <a:avLst/>
          </a:prstGeom>
          <a:solidFill>
            <a:srgbClr val="FF9933"/>
          </a:solidFill>
          <a:ln w="9525">
            <a:solidFill>
              <a:srgbClr val="CC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/>
              <a:t>500 cm</a:t>
            </a:r>
          </a:p>
        </p:txBody>
      </p:sp>
      <p:sp>
        <p:nvSpPr>
          <p:cNvPr id="26631" name="Rectangle 7"/>
          <p:cNvSpPr>
            <a:spLocks noChangeArrowheads="1"/>
          </p:cNvSpPr>
          <p:nvPr/>
        </p:nvSpPr>
        <p:spPr bwMode="auto">
          <a:xfrm>
            <a:off x="6661150" y="1484313"/>
            <a:ext cx="2089150" cy="720725"/>
          </a:xfrm>
          <a:prstGeom prst="rect">
            <a:avLst/>
          </a:prstGeom>
          <a:solidFill>
            <a:srgbClr val="FF9933"/>
          </a:solidFill>
          <a:ln w="9525">
            <a:solidFill>
              <a:srgbClr val="CC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/>
              <a:t>50 cm</a:t>
            </a:r>
          </a:p>
        </p:txBody>
      </p:sp>
      <p:pic>
        <p:nvPicPr>
          <p:cNvPr id="26633" name="Picture 9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950" y="2349500"/>
            <a:ext cx="1296988" cy="1296988"/>
          </a:xfrm>
          <a:prstGeom prst="rect">
            <a:avLst/>
          </a:prstGeom>
          <a:noFill/>
        </p:spPr>
      </p:pic>
      <p:pic>
        <p:nvPicPr>
          <p:cNvPr id="26634" name="Picture 10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950" y="4652963"/>
            <a:ext cx="1296988" cy="12969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266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266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266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9" dur="20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6628" grpId="0" build="p"/>
      <p:bldP spid="26630" grpId="0" animBg="1"/>
      <p:bldP spid="2663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  <a:p>
            <a:endParaRPr lang="cs-CZ"/>
          </a:p>
          <a:p>
            <a:r>
              <a:rPr lang="cs-CZ"/>
              <a:t>Prezentace slouží k opakování látky převody jednotek délky z milimetru na centimetr. Po kliknutí se zobrazí správný výsledek.</a:t>
            </a:r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23850" y="17732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3200" b="1">
                <a:solidFill>
                  <a:srgbClr val="31859C"/>
                </a:solidFill>
              </a:rPr>
              <a:t>METODICKÝ POPIS</a:t>
            </a:r>
          </a:p>
        </p:txBody>
      </p:sp>
      <p:pic>
        <p:nvPicPr>
          <p:cNvPr id="2765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8600" y="2603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Tabulky dle návrhu autorky</a:t>
            </a:r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95288" y="17732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3200" b="1">
                <a:solidFill>
                  <a:srgbClr val="31859C"/>
                </a:solidFill>
              </a:rPr>
              <a:t>POUŽITÉ ZDROJE </a:t>
            </a:r>
          </a:p>
        </p:txBody>
      </p:sp>
      <p:pic>
        <p:nvPicPr>
          <p:cNvPr id="1741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477</Words>
  <Application>Microsoft Office PowerPoint</Application>
  <PresentationFormat>Předvádění na obrazovce (4:3)</PresentationFormat>
  <Paragraphs>227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3" baseType="lpstr">
      <vt:lpstr>Arial</vt:lpstr>
      <vt:lpstr>Comic Sans MS</vt:lpstr>
      <vt:lpstr>Courier New</vt:lpstr>
      <vt:lpstr>Výchozí návrh</vt:lpstr>
      <vt:lpstr>Snímek 1</vt:lpstr>
      <vt:lpstr>JAK MĚŘÍME</vt:lpstr>
      <vt:lpstr>Převeď milimetry  na centimetry</vt:lpstr>
      <vt:lpstr>Převeď milimetry  na centimetry</vt:lpstr>
      <vt:lpstr>Převeď milimetry  na centimetry</vt:lpstr>
      <vt:lpstr>Převeď milimetry  na centimetry</vt:lpstr>
      <vt:lpstr>Převeď milimetry  na centimetry</vt:lpstr>
      <vt:lpstr>Převeď milimetry  na centimetry</vt:lpstr>
      <vt:lpstr>NAJDI CHYBU!</vt:lpstr>
      <vt:lpstr>NAJDI CHYBU!</vt:lpstr>
      <vt:lpstr>NAJDI CHYBU!</vt:lpstr>
      <vt:lpstr>Převeď milimetry  na centimetry</vt:lpstr>
      <vt:lpstr>Převeď milimetry  na centimetry</vt:lpstr>
      <vt:lpstr>Převeď milimetry  na centimetry</vt:lpstr>
      <vt:lpstr>NAJDI CHYBU!</vt:lpstr>
      <vt:lpstr>NAJDI CHYBU!</vt:lpstr>
      <vt:lpstr>NAJDI CHYBU!</vt:lpstr>
      <vt:lpstr>Snímek 18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Pajkrt</dc:creator>
  <cp:lastModifiedBy>Dum</cp:lastModifiedBy>
  <cp:revision>15</cp:revision>
  <dcterms:created xsi:type="dcterms:W3CDTF">2013-10-06T08:40:00Z</dcterms:created>
  <dcterms:modified xsi:type="dcterms:W3CDTF">2014-09-17T15:40:04Z</dcterms:modified>
</cp:coreProperties>
</file>