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56" r:id="rId3"/>
    <p:sldId id="258" r:id="rId4"/>
    <p:sldId id="260" r:id="rId5"/>
    <p:sldId id="259" r:id="rId6"/>
    <p:sldId id="262" r:id="rId7"/>
    <p:sldId id="261" r:id="rId8"/>
    <p:sldId id="264" r:id="rId9"/>
    <p:sldId id="263" r:id="rId10"/>
    <p:sldId id="266" r:id="rId11"/>
    <p:sldId id="265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5" r:id="rId20"/>
    <p:sldId id="278" r:id="rId21"/>
    <p:sldId id="279" r:id="rId22"/>
    <p:sldId id="257" r:id="rId23"/>
    <p:sldId id="274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D4313-BB59-4683-8014-DEDF68F379BC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5E2D6C-F970-4CBE-B1BA-0F6A75E4910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D4313-BB59-4683-8014-DEDF68F379BC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5E2D6C-F970-4CBE-B1BA-0F6A75E491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D4313-BB59-4683-8014-DEDF68F379BC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5E2D6C-F970-4CBE-B1BA-0F6A75E4910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D4313-BB59-4683-8014-DEDF68F379BC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5E2D6C-F970-4CBE-B1BA-0F6A75E491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D4313-BB59-4683-8014-DEDF68F379BC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5E2D6C-F970-4CBE-B1BA-0F6A75E4910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D4313-BB59-4683-8014-DEDF68F379BC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5E2D6C-F970-4CBE-B1BA-0F6A75E491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D4313-BB59-4683-8014-DEDF68F379BC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5E2D6C-F970-4CBE-B1BA-0F6A75E491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D4313-BB59-4683-8014-DEDF68F379BC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5E2D6C-F970-4CBE-B1BA-0F6A75E491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F65D4313-BB59-4683-8014-DEDF68F379BC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A85E2D6C-F970-4CBE-B1BA-0F6A75E491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D4313-BB59-4683-8014-DEDF68F379BC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5E2D6C-F970-4CBE-B1BA-0F6A75E491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D4313-BB59-4683-8014-DEDF68F379BC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5E2D6C-F970-4CBE-B1BA-0F6A75E491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65D4313-BB59-4683-8014-DEDF68F379BC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A85E2D6C-F970-4CBE-B1BA-0F6A75E491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cs.wikipedia.org/wiki/Radho%C5%A1%C5%A5" TargetMode="Externa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Zl%C3%ADnsk%C3%BD_kraj" TargetMode="External"/><Relationship Id="rId13" Type="http://schemas.openxmlformats.org/officeDocument/2006/relationships/hyperlink" Target="https://cs.wikipedia.org/wiki/Luha%C4%8Dovick%C3%A1_p%C5%99ehrada" TargetMode="External"/><Relationship Id="rId3" Type="http://schemas.openxmlformats.org/officeDocument/2006/relationships/hyperlink" Target="https://cs.wikipedia.org/wiki/Podz%C3%A1meck%C3%A1_zahrada" TargetMode="External"/><Relationship Id="rId7" Type="http://schemas.openxmlformats.org/officeDocument/2006/relationships/hyperlink" Target="https://cs.wikipedia.org/wiki/Leo%C5%A1_Jan%C3%A1%C4%8Dek" TargetMode="External"/><Relationship Id="rId12" Type="http://schemas.openxmlformats.org/officeDocument/2006/relationships/hyperlink" Target="https://cs.wikipedia.org/wiki/Luha%C4%8Dovice" TargetMode="External"/><Relationship Id="rId2" Type="http://schemas.openxmlformats.org/officeDocument/2006/relationships/hyperlink" Target="https://cs.wikipedia.org/wiki/Vala%C5%A1sk%C3%A9_muzeum_v_p%C5%99%C3%ADrod%C4%9B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s.wikipedia.org/wiki/Pneumatika" TargetMode="External"/><Relationship Id="rId11" Type="http://schemas.openxmlformats.org/officeDocument/2006/relationships/hyperlink" Target="https://cs.wikipedia.org/wiki/R%C3%A9va_vinn%C3%A1" TargetMode="External"/><Relationship Id="rId5" Type="http://schemas.openxmlformats.org/officeDocument/2006/relationships/hyperlink" Target="https://cs.wikipedia.org/wiki/Ba%C5%A5a" TargetMode="External"/><Relationship Id="rId10" Type="http://schemas.openxmlformats.org/officeDocument/2006/relationships/hyperlink" Target="https://cs.wikipedia.org/wiki/B%C3%ADl%C3%A9_Karpaty" TargetMode="External"/><Relationship Id="rId4" Type="http://schemas.openxmlformats.org/officeDocument/2006/relationships/hyperlink" Target="https://cs.wikipedia.org/wiki/Buchlov" TargetMode="External"/><Relationship Id="rId9" Type="http://schemas.openxmlformats.org/officeDocument/2006/relationships/hyperlink" Target="https://cs.wikipedia.org/wiki/V%C3%BDroba_skl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9710280"/>
              </p:ext>
            </p:extLst>
          </p:nvPr>
        </p:nvGraphicFramePr>
        <p:xfrm>
          <a:off x="539552" y="1691774"/>
          <a:ext cx="8064896" cy="516529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Člověk</a:t>
                      </a:r>
                      <a:r>
                        <a:rPr lang="cs-CZ" sz="1400" b="1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VY_12_INOVACE_266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7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Gregorová Vladana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Zlínský kraj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Seznámení žáků se</a:t>
                      </a:r>
                      <a:r>
                        <a:rPr lang="cs-CZ" sz="1400" b="1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Zlínským krajem </a:t>
                      </a:r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jako celku ( povrch, vodstvo, zemědělství,..)</a:t>
                      </a:r>
                      <a:r>
                        <a:rPr lang="cs-CZ" sz="1400" b="1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+ doplňující zajímavosti o přírodních a historických památkách. Doporučená práce s mapou, rozvíjená čtenářská gramotnost.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18.3.2013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3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85720" y="1000108"/>
            <a:ext cx="4384535" cy="11079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cs-CZ" sz="6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Zlínský kraj</a:t>
            </a:r>
            <a:endParaRPr lang="cs-CZ" sz="6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22530" name="Picture 2" descr="https://upload.wikimedia.org/wikipedia/commons/thumb/7/7c/Kromeriz04.JPG/1280px-Kromeriz0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1714488"/>
            <a:ext cx="6215074" cy="466130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3538" y="285728"/>
            <a:ext cx="7496924" cy="184665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Pojmy na mapě:</a:t>
            </a:r>
          </a:p>
          <a:p>
            <a:r>
              <a:rPr lang="cs-CZ" sz="2400" b="1" u="sng" dirty="0">
                <a:solidFill>
                  <a:srgbClr val="FF0000"/>
                </a:solidFill>
              </a:rPr>
              <a:t>m</a:t>
            </a:r>
            <a:r>
              <a:rPr lang="cs-CZ" sz="2400" b="1" u="sng" dirty="0" smtClean="0">
                <a:solidFill>
                  <a:srgbClr val="FF0000"/>
                </a:solidFill>
              </a:rPr>
              <a:t>ěsta: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Zlín, Uherské Hradiště,Kroměříž, Vsetín, </a:t>
            </a:r>
          </a:p>
          <a:p>
            <a:r>
              <a:rPr lang="cs-CZ" sz="2400" b="1" u="sng" dirty="0">
                <a:solidFill>
                  <a:srgbClr val="FF0000"/>
                </a:solidFill>
              </a:rPr>
              <a:t>p</a:t>
            </a:r>
            <a:r>
              <a:rPr lang="cs-CZ" sz="2400" b="1" u="sng" dirty="0" smtClean="0">
                <a:solidFill>
                  <a:srgbClr val="FF0000"/>
                </a:solidFill>
              </a:rPr>
              <a:t>ovrch: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Moravskoslezské Beskydy, Javorníky, Bílé Karpaty</a:t>
            </a:r>
          </a:p>
          <a:p>
            <a:r>
              <a:rPr lang="cs-CZ" sz="2400" b="1" u="sng" dirty="0">
                <a:solidFill>
                  <a:srgbClr val="FF0000"/>
                </a:solidFill>
              </a:rPr>
              <a:t>v</a:t>
            </a:r>
            <a:r>
              <a:rPr lang="cs-CZ" sz="2400" b="1" u="sng" dirty="0" smtClean="0">
                <a:solidFill>
                  <a:srgbClr val="FF0000"/>
                </a:solidFill>
              </a:rPr>
              <a:t>odstvo: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Morava, Bečva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428992" y="2357430"/>
            <a:ext cx="2055371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Zlín</a:t>
            </a:r>
            <a:endParaRPr lang="cs-CZ" sz="8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71802" y="3643314"/>
            <a:ext cx="592935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v letech 1949 -1990 město jmenovalo Gottwaldov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velký rozkvět za Tomáše Baťi – král obuvi- nechal postavit 77,5 m vysoký mrakodrap,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který se stal sídlem firmy Baťa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9458" name="Picture 2" descr="http://www.vychodni-morava.cz/en/photo/2104/download/preview32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2357430"/>
            <a:ext cx="3048000" cy="429577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7158" y="4057233"/>
            <a:ext cx="864399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Chřiby, Dolnomoravský úval, 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Bílé Karpaty, 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Javorníky, Moravskoslezské Beskydy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20482" name="Picture 2" descr="https://upload.wikimedia.org/wikipedia/commons/thumb/2/2a/Vr%C5%A1ateck%C3%A1_bradl%C3%A11.jpg/1280px-Vr%C5%A1ateck%C3%A1_bradl%C3%A1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0"/>
            <a:ext cx="5895938" cy="4143380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2" name="Obdélník 1"/>
          <p:cNvSpPr/>
          <p:nvPr/>
        </p:nvSpPr>
        <p:spPr>
          <a:xfrm>
            <a:off x="5929322" y="1928802"/>
            <a:ext cx="3000396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cs-CZ" sz="8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Povrch</a:t>
            </a:r>
            <a:endParaRPr lang="cs-CZ" sz="8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www.czechsoccernet.cz/obrazky/UHsize800x450/rekaMorava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0"/>
            <a:ext cx="6929486" cy="5286388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2" name="Obdélník 1"/>
          <p:cNvSpPr/>
          <p:nvPr/>
        </p:nvSpPr>
        <p:spPr>
          <a:xfrm>
            <a:off x="4714876" y="1714488"/>
            <a:ext cx="4178965" cy="144655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cs-CZ" sz="88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Vodstvo</a:t>
            </a:r>
            <a:endParaRPr lang="cs-CZ" sz="8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85852" y="5572140"/>
            <a:ext cx="62039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Morava, Bečva, Olšava</a:t>
            </a:r>
            <a:endParaRPr lang="cs-CZ" sz="4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785794"/>
            <a:ext cx="6715172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cs-CZ" sz="88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Zemědělství</a:t>
            </a:r>
            <a:endParaRPr lang="cs-CZ" sz="8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50381" y="4786322"/>
            <a:ext cx="644323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  brambory, len, oves,</a:t>
            </a: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Moravské Slovácko – vinná réva</a:t>
            </a: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pastevectví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3" name="Picture 2" descr="https://upload.wikimedia.org/wikipedia/commons/thumb/b/bd/BOB_MARTINEZ_SPRAYING_GRAPE_VINES_-_NARA_-_542534.jpg/1280px-BOB_MARTINEZ_SPRAYING_GRAPE_VINES_-_NARA_-_54253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714356"/>
            <a:ext cx="5119638" cy="4455888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928670"/>
            <a:ext cx="4177747" cy="144655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cs-CZ" sz="88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Průmysl</a:t>
            </a:r>
            <a:endParaRPr lang="cs-CZ" sz="8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00562" y="2000240"/>
            <a:ext cx="431419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Valašské Meziříčí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  sklárna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7410" name="Picture 2" descr="https://upload.wikimedia.org/wikipedia/commons/a/a3/Hot_Sho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3071810"/>
            <a:ext cx="4800573" cy="330039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500174"/>
            <a:ext cx="546495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Gumárenský průmysl 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pneumatiky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14942" y="4357694"/>
            <a:ext cx="27146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Zlín </a:t>
            </a:r>
          </a:p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obuv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16386" name="Picture 2" descr="https://upload.wikimedia.org/wikipedia/commons/thumb/0/03/Praha_Vaclavske_nam_Bata_DSCN1175.JPG/640px-Praha_Vaclavske_nam_Bata_DSCN117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2928934"/>
            <a:ext cx="2608268" cy="37004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6388" name="Picture 4" descr="https://upload.wikimedia.org/wikipedia/commons/thumb/9/95/Studless_tire_2.jpg/1280px-Studless_tire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500042"/>
            <a:ext cx="3280782" cy="24605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00042"/>
            <a:ext cx="885828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ložiska stavebního materiálů – štěrkopísky</a:t>
            </a:r>
          </a:p>
          <a:p>
            <a:pPr algn="ctr"/>
            <a:endParaRPr lang="cs-CZ" sz="32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3200" b="1" dirty="0">
                <a:solidFill>
                  <a:srgbClr val="FF0000"/>
                </a:solidFill>
              </a:rPr>
              <a:t>n</a:t>
            </a:r>
            <a:r>
              <a:rPr lang="cs-CZ" sz="3200" b="1" dirty="0" smtClean="0">
                <a:solidFill>
                  <a:srgbClr val="FF0000"/>
                </a:solidFill>
              </a:rPr>
              <a:t>aleziště stavebního kamene, vápence, 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cihlářské hlíny</a:t>
            </a:r>
          </a:p>
          <a:p>
            <a:pPr algn="ctr"/>
            <a:endParaRPr lang="cs-CZ" sz="32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</a:rPr>
              <a:t>trojírenský průmysl – výroba letadel</a:t>
            </a:r>
          </a:p>
          <a:p>
            <a:pPr algn="ctr"/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>
                <a:solidFill>
                  <a:srgbClr val="FF0000"/>
                </a:solidFill>
              </a:rPr>
              <a:t>d</a:t>
            </a:r>
            <a:r>
              <a:rPr lang="cs-CZ" sz="3200" b="1" dirty="0" smtClean="0">
                <a:solidFill>
                  <a:srgbClr val="FF0000"/>
                </a:solidFill>
              </a:rPr>
              <a:t>řevozpracující průmysl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        potravinářský průmysl</a:t>
            </a:r>
          </a:p>
        </p:txBody>
      </p:sp>
      <p:pic>
        <p:nvPicPr>
          <p:cNvPr id="15362" name="Picture 2" descr="https://upload.wikimedia.org/wikipedia/commons/thumb/d/d0/Zlin42m_PICT0069.JPG/1280px-Zlin42m_PICT006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4000504"/>
            <a:ext cx="3929090" cy="2251043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000108"/>
            <a:ext cx="9207970" cy="1200329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cs-CZ" sz="72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Památky a zajímavosti</a:t>
            </a:r>
            <a:endParaRPr lang="cs-CZ" sz="72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00364" y="1928802"/>
            <a:ext cx="25827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Buchlov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15140" y="3714752"/>
            <a:ext cx="22876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Nebyl nikdy dobyt.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4338" name="Picture 2" descr="https://upload.wikimedia.org/wikipedia/commons/thumb/2/20/The_Buchlov_Castle.jpg/1280px-The_Buchlov_Castl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071678"/>
            <a:ext cx="5357850" cy="4572032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857488" y="142852"/>
            <a:ext cx="29290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Kroměříž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84544" y="4643446"/>
            <a:ext cx="7174913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arokní zámek s rozsáhlými zahradami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UNESCO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velká obrazárna - kolem 500 děl klasických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světových mistrů</a:t>
            </a:r>
          </a:p>
          <a:p>
            <a:endParaRPr lang="cs-CZ" dirty="0"/>
          </a:p>
        </p:txBody>
      </p:sp>
      <p:pic>
        <p:nvPicPr>
          <p:cNvPr id="13314" name="Picture 2" descr="https://upload.wikimedia.org/wikipedia/commons/thumb/d/d6/Podzamecka_zahrada.JPG/1280px-Podzamecka_zahrad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500042"/>
            <a:ext cx="5278444" cy="4009407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www.treking.cz/regiony/luhacovice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-428652"/>
            <a:ext cx="4857784" cy="3651434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24582" name="Picture 6" descr="http://upload.wikimedia.org/wikipedia/commons/e/e1/L%C3%A1ze%C5%88sk%C3%BD_d%C5%AFm_Jest%C5%99ab%C3%AD_%28Luha%C4%8Dovice%29,_Leo%C5%A1e_Jan%C3%A1%C4%8Dka_238,_Luha%C4%8Dovice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2643182"/>
            <a:ext cx="5293058" cy="4214818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5" name="Obdélník 4"/>
          <p:cNvSpPr/>
          <p:nvPr/>
        </p:nvSpPr>
        <p:spPr>
          <a:xfrm>
            <a:off x="1857356" y="2357430"/>
            <a:ext cx="515237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Luhačovice</a:t>
            </a:r>
            <a:endParaRPr lang="cs-CZ" sz="80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24584" name="Picture 8" descr="http://www.duhatour.cz/wp-content/uploads/fotogalerie/Luhacovice/luha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285728"/>
            <a:ext cx="2857488" cy="2285992"/>
          </a:xfrm>
          <a:prstGeom prst="rect">
            <a:avLst/>
          </a:prstGeom>
          <a:noFill/>
          <a:effectLst>
            <a:softEdge rad="127000"/>
          </a:effectLst>
        </p:spPr>
      </p:pic>
      <p:pic>
        <p:nvPicPr>
          <p:cNvPr id="12290" name="Picture 2" descr="https://upload.wikimedia.org/wikipedia/commons/d/d1/Luha%C4%8Dovick%C3%A1_p%C5%99ehrada_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282" y="3357562"/>
            <a:ext cx="3694100" cy="2842013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1" y="571480"/>
            <a:ext cx="557216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choroby zažívacího ústrojí</a:t>
            </a: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 a dýchacích cest</a:t>
            </a:r>
          </a:p>
          <a:p>
            <a:pPr algn="ctr"/>
            <a:endParaRPr lang="cs-CZ" sz="36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největší moravské lázně</a:t>
            </a:r>
          </a:p>
          <a:p>
            <a:pPr algn="ctr"/>
            <a:endParaRPr lang="cs-CZ" sz="36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šest přírodních pramenů</a:t>
            </a: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 – nejznámější Vincentka</a:t>
            </a:r>
          </a:p>
          <a:p>
            <a:pPr algn="ctr"/>
            <a:endParaRPr lang="cs-CZ" sz="36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pobýval zde známý skladatel Leoš Janáček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1268" name="Picture 4" descr="https://upload.wikimedia.org/wikipedia/commons/7/75/Leos_Janacek_relief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35299" y="1500174"/>
            <a:ext cx="2826136" cy="29289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44" y="214290"/>
            <a:ext cx="349563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Rožnov</a:t>
            </a:r>
            <a:endParaRPr lang="cs-CZ" sz="8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42910" y="1643050"/>
            <a:ext cx="188865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pod</a:t>
            </a:r>
            <a:endParaRPr lang="cs-CZ" sz="8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10242" name="Picture 2" descr="https://upload.wikimedia.org/wikipedia/commons/thumb/d/d8/Vala%C5%A1sk%C3%A9_m%C4%9Bste%C4%8Dko%2C_kostel.jpg/1280px-Vala%C5%A1sk%C3%A9_m%C4%9Bste%C4%8Dko%2C_koste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0"/>
            <a:ext cx="4731949" cy="3431735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10244" name="Picture 4" descr="https://upload.wikimedia.org/wikipedia/commons/thumb/7/7c/Vala%C5%A1sk%C3%A9_muzeum_v_p%C5%99%C3%ADrod%C4%9B%2C_Bill%C5%AFv_m%C4%9B%C5%A1%C5%A5ansk%C3%BD_d%C5%AFm.JPG/1280px-Vala%C5%A1sk%C3%A9_muzeum_v_p%C5%99%C3%ADrod%C4%9B%2C_Bill%C5%AFv_m%C4%9B%C5%A1%C5%A5ansk%C3%BD_d%C5%AFm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2540025"/>
            <a:ext cx="5214974" cy="4317975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6" name="Obdélník 5"/>
          <p:cNvSpPr/>
          <p:nvPr/>
        </p:nvSpPr>
        <p:spPr>
          <a:xfrm>
            <a:off x="3850563" y="4000504"/>
            <a:ext cx="529343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Radhoštěm</a:t>
            </a:r>
            <a:endParaRPr lang="cs-CZ" sz="8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571480"/>
            <a:ext cx="785818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               skanzen</a:t>
            </a:r>
          </a:p>
          <a:p>
            <a:endParaRPr lang="cs-CZ" sz="3600" b="1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     muzeum lidových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dřevěných staveb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    a řemesel v přírodě</a:t>
            </a:r>
          </a:p>
          <a:p>
            <a:pPr algn="ctr"/>
            <a:endParaRPr lang="cs-CZ" sz="36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poznáte Valašsko takové, jaké bylo </a:t>
            </a: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v době před sto a více lety</a:t>
            </a:r>
          </a:p>
          <a:p>
            <a:pPr algn="ctr"/>
            <a:endParaRPr lang="cs-CZ" sz="36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natočeno mnoho filmů a pohádek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9218" name="Picture 2" descr="https://upload.wikimedia.org/wikipedia/commons/thumb/3/3e/Muzeum_-_skanzen_%28Ro%C5%BEnov_pod_Radho%C5%A1t%C4%9Bm%293.JPG/1280px-Muzeum_-_skanzen_%28Ro%C5%BEnov_pod_Radho%C5%A1t%C4%9Bm%29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571480"/>
            <a:ext cx="3715403" cy="24875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8" name="Picture 6" descr="https://upload.wikimedia.org/wikipedia/commons/thumb/d/d7/Radho%C5%A1%C5%A5_od_Velk%C3%A9_Polany.jpg/1280px-Radho%C5%A1%C5%A5_od_Velk%C3%A9_Polan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4810" y="500042"/>
            <a:ext cx="4709113" cy="29431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9698" name="Picture 2" descr="http://upload.wikimedia.org/wikipedia/commons/thumb/f/f8/Radho%C5%A1%C5%A5,_kaple.jpg/250px-Radho%C5%A1%C5%A5,_kapl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85728"/>
            <a:ext cx="3429024" cy="31432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194" name="Picture 2" descr="https://upload.wikimedia.org/wikipedia/commons/d/dc/Socha_Radegasta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3571876"/>
            <a:ext cx="2428892" cy="301410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196" name="Picture 4" descr="https://upload.wikimedia.org/wikipedia/commons/thumb/a/aa/Statue_of_SS_Cyril_and_Methodius_on_Radhost_%281%29.JPG/1280px-Statue_of_SS_Cyril_and_Methodius_on_Radhost_%281%29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14744" y="3643314"/>
            <a:ext cx="4592995" cy="30608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Obdélník 5"/>
          <p:cNvSpPr/>
          <p:nvPr/>
        </p:nvSpPr>
        <p:spPr>
          <a:xfrm>
            <a:off x="2428860" y="2714620"/>
            <a:ext cx="389401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Radhošť</a:t>
            </a:r>
            <a:endParaRPr lang="cs-CZ" sz="8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29000"/>
            <a:ext cx="571497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pochází z konce 19. století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je zasvěcena sv. Cyrilu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 a Metodějovi</a:t>
            </a:r>
          </a:p>
          <a:p>
            <a:pPr algn="ctr"/>
            <a:endParaRPr lang="cs-CZ" sz="32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 podle pověsti stál na tomto místě již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 v 9. století první kříž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43570" y="1142984"/>
            <a:ext cx="26336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KAPLE 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SV. CYRILA 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  METODĚJE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8676" name="Picture 4" descr="http://t1.gstatic.com/images?q=tbn:ANd9GcTk5MNJjKLYpDH5cn0Vh7eD2j6dL8w-USL8dbnAlUGZ82qs1jB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3357562"/>
            <a:ext cx="3571900" cy="3143272"/>
          </a:xfrm>
          <a:prstGeom prst="rect">
            <a:avLst/>
          </a:prstGeom>
          <a:noFill/>
          <a:effectLst>
            <a:softEdge rad="127000"/>
          </a:effectLst>
        </p:spPr>
      </p:pic>
      <p:pic>
        <p:nvPicPr>
          <p:cNvPr id="7170" name="Picture 2" descr="https://upload.wikimedia.org/wikipedia/commons/3/39/Radho%C5%A1%C5%A5-kap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142852"/>
            <a:ext cx="4286280" cy="32147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000496" y="1500174"/>
            <a:ext cx="499367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Socha s</a:t>
            </a:r>
            <a:r>
              <a:rPr lang="en-US" sz="3600" b="1" dirty="0" smtClean="0">
                <a:solidFill>
                  <a:srgbClr val="FF0000"/>
                </a:solidFill>
              </a:rPr>
              <a:t>lovanského </a:t>
            </a:r>
            <a:endParaRPr lang="cs-CZ" sz="3600" b="1" dirty="0" smtClean="0">
              <a:solidFill>
                <a:srgbClr val="FF0000"/>
              </a:solidFill>
            </a:endParaRPr>
          </a:p>
          <a:p>
            <a:pPr algn="ctr"/>
            <a:r>
              <a:rPr lang="en-US" sz="3600" b="1" dirty="0" smtClean="0">
                <a:solidFill>
                  <a:srgbClr val="FF0000"/>
                </a:solidFill>
              </a:rPr>
              <a:t>pohanského boha </a:t>
            </a:r>
            <a:endParaRPr lang="cs-CZ" sz="3600" b="1" dirty="0" smtClean="0">
              <a:solidFill>
                <a:srgbClr val="FF0000"/>
              </a:solidFill>
            </a:endParaRPr>
          </a:p>
          <a:p>
            <a:pPr algn="ctr"/>
            <a:r>
              <a:rPr lang="en-US" sz="3600" b="1" dirty="0" smtClean="0">
                <a:solidFill>
                  <a:srgbClr val="FF0000"/>
                </a:solidFill>
              </a:rPr>
              <a:t>slunce, hojnosti a úrody</a:t>
            </a:r>
            <a:r>
              <a:rPr lang="en-US" sz="3200" b="1" dirty="0" smtClean="0">
                <a:solidFill>
                  <a:srgbClr val="FF0000"/>
                </a:solidFill>
              </a:rPr>
              <a:t> 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6146" name="Picture 2" descr="https://upload.wikimedia.org/wikipedia/commons/d/dc/Socha_Radegast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500042"/>
            <a:ext cx="3786214" cy="57340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642918"/>
            <a:ext cx="231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 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1"/>
            <a:ext cx="9144000" cy="67403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FF0000"/>
                </a:solidFill>
              </a:rPr>
              <a:t>   Původní socha Radegasta z betonu a kameninové drti byla na svém místě instalována v roce 1931. Měřila 320 cm a vážila 1,4 tuny. Byla financována americkými krajany, kteří sochu věnovali své rodné vlasti. Materiál sochy však poměrně špatně snášel drsné klimatické podmínky, které na Radhošti panují. Sochu bylo nutno demontovat a restaurovat. Stalo se tak v roce 1980. Socha byla na své původní místo navrácena 11.6.1982.</a:t>
            </a:r>
          </a:p>
          <a:p>
            <a:pPr algn="just"/>
            <a:r>
              <a:rPr lang="cs-CZ" sz="2400" b="1" dirty="0" smtClean="0">
                <a:solidFill>
                  <a:srgbClr val="FF0000"/>
                </a:solidFill>
              </a:rPr>
              <a:t>    I přes nákladnou opravu, materiál sochy degradoval dál. Proto byla v roce 1996 socha Radegasta z Radhoště odvezena opět a spočinula po zrestaurování ve vstupní hale frenštátské radnice. </a:t>
            </a:r>
          </a:p>
          <a:p>
            <a:pPr algn="just"/>
            <a:r>
              <a:rPr lang="cs-CZ" sz="2400" b="1" dirty="0" smtClean="0">
                <a:solidFill>
                  <a:srgbClr val="FF0000"/>
                </a:solidFill>
              </a:rPr>
              <a:t>    Na úbočí Radhoště byl Radegast, respektive jeho kopie, vrácen 4.7.1998.Replika Radegasta je vytesána z přírodního materiálu - žuly. Žula totiž mnohem lépe odolává drsným klimatickým podmínkám. Měří 328 m a její hmotnost činí 3,2 tuny (některé zdroje uvádějí 7 tun).</a:t>
            </a:r>
          </a:p>
          <a:p>
            <a:pPr algn="just"/>
            <a:r>
              <a:rPr lang="cs-CZ" sz="2400" b="1" dirty="0" smtClean="0">
                <a:solidFill>
                  <a:srgbClr val="FF0000"/>
                </a:solidFill>
              </a:rPr>
              <a:t>    Radegast má mužské tělo, tvář má podobu lva. Na hlavě spočívá přilbice ve tvaru býčí hlavy s mohutnými rohy. V pravé ruce drží roh hojnosti a v ruce levé sekeru.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642918"/>
            <a:ext cx="231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 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" y="214290"/>
            <a:ext cx="9286907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 OPAKOVÁNÍ UČIVA</a:t>
            </a:r>
          </a:p>
          <a:p>
            <a:r>
              <a:rPr lang="cs-CZ" sz="2800" b="1" smtClean="0">
                <a:solidFill>
                  <a:srgbClr val="FF0000"/>
                </a:solidFill>
              </a:rPr>
              <a:t>Úkol : </a:t>
            </a:r>
            <a:r>
              <a:rPr lang="cs-CZ" sz="2800" b="1" dirty="0" smtClean="0">
                <a:solidFill>
                  <a:srgbClr val="FF0000"/>
                </a:solidFill>
              </a:rPr>
              <a:t>Zjisti, zda následující tvrzení jsou pravdivá či nikoliv.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rgbClr val="FF0000"/>
                </a:solidFill>
              </a:rPr>
              <a:t>Původní socha Radegasta z betonu a kameninové drti byla na svém místě instalována v roce 1931. Měřila 150 cm a vážila 10,4 tuny. 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rgbClr val="FF0000"/>
                </a:solidFill>
              </a:rPr>
              <a:t> Kroměříž je hradební komplex s největší hradní studní.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rgbClr val="FF0000"/>
                </a:solidFill>
              </a:rPr>
              <a:t> V Luhačovicích pobýval skladatel Leoš Janáček.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rgbClr val="FF0000"/>
                </a:solidFill>
              </a:rPr>
              <a:t> Zlín je městem obuvi.</a:t>
            </a:r>
          </a:p>
          <a:p>
            <a:pPr marL="514350" indent="-514350">
              <a:buAutoNum type="arabicPeriod"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642918"/>
            <a:ext cx="231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 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2844" y="1142984"/>
            <a:ext cx="9286907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 OPAKOVÁNÍ UČIVA: ŘEŠENÍ</a:t>
            </a:r>
          </a:p>
          <a:p>
            <a:endParaRPr lang="cs-CZ" sz="3600" b="1" dirty="0" smtClean="0">
              <a:solidFill>
                <a:srgbClr val="FF0000"/>
              </a:solidFill>
            </a:endParaRPr>
          </a:p>
          <a:p>
            <a:endParaRPr lang="cs-CZ" sz="3600" b="1" dirty="0" smtClean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</a:rPr>
              <a:t>NE</a:t>
            </a:r>
          </a:p>
          <a:p>
            <a:pPr marL="514350" indent="-514350"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</a:rPr>
              <a:t> NE</a:t>
            </a:r>
          </a:p>
          <a:p>
            <a:pPr marL="514350" indent="-514350"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</a:rPr>
              <a:t> ANO</a:t>
            </a:r>
          </a:p>
          <a:p>
            <a:pPr marL="514350" indent="-514350"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</a:rPr>
              <a:t> ANO</a:t>
            </a:r>
          </a:p>
          <a:p>
            <a:pPr marL="514350" indent="-514350"/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976" y="857232"/>
            <a:ext cx="6572296" cy="560153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hlinkClick r:id="rId2"/>
              </a:rPr>
              <a:t>https://cs.wikipedia.org/wiki/Radho%C5%A1%C5%A5#mediaviewer/File:Radho%C5%A1%C5%A5,_</a:t>
            </a:r>
            <a:r>
              <a:rPr lang="cs-CZ" sz="2000" b="1" dirty="0" smtClean="0">
                <a:solidFill>
                  <a:srgbClr val="FF0000"/>
                </a:solidFill>
                <a:hlinkClick r:id="rId2"/>
              </a:rPr>
              <a:t>kaple.jpg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000" b="1" dirty="0" smtClean="0">
                <a:solidFill>
                  <a:srgbClr val="FF0000"/>
                </a:solidFill>
                <a:hlinkClick r:id="rId2"/>
              </a:rPr>
              <a:t>https://</a:t>
            </a:r>
            <a:r>
              <a:rPr lang="cs-CZ" sz="2000" b="1" dirty="0" smtClean="0">
                <a:solidFill>
                  <a:srgbClr val="FF0000"/>
                </a:solidFill>
                <a:hlinkClick r:id="rId2"/>
              </a:rPr>
              <a:t>cs.wikipedia.org/wiki/Radho%C5%A1%C5%A5#mediaviewer/File:Socha_Radegasta.jpg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000" b="1" dirty="0" smtClean="0">
                <a:solidFill>
                  <a:srgbClr val="FF0000"/>
                </a:solidFill>
                <a:hlinkClick r:id="rId2"/>
              </a:rPr>
              <a:t>https://cs.wikipedia.org/wiki/Radho%C5%A1%C5%A5#mediaviewer/File:Statue_of_SS_Cyril_and_Methodius_on_Radhost_(1).</a:t>
            </a:r>
            <a:r>
              <a:rPr lang="cs-CZ" sz="2000" b="1" dirty="0" smtClean="0">
                <a:solidFill>
                  <a:srgbClr val="FF0000"/>
                </a:solidFill>
                <a:hlinkClick r:id="rId2"/>
              </a:rPr>
              <a:t>JPG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000" b="1" dirty="0" smtClean="0">
                <a:solidFill>
                  <a:srgbClr val="FF0000"/>
                </a:solidFill>
                <a:hlinkClick r:id="rId2"/>
              </a:rPr>
              <a:t>https://</a:t>
            </a:r>
            <a:r>
              <a:rPr lang="cs-CZ" sz="2000" b="1" dirty="0" smtClean="0">
                <a:solidFill>
                  <a:srgbClr val="FF0000"/>
                </a:solidFill>
                <a:hlinkClick r:id="rId2"/>
              </a:rPr>
              <a:t>cs.wikipedia.org/wiki/Radho%C5%A1%C5%A5#mediaviewer/File:Radho%C5%A1%C5%A5_od_Velk%C3%A9_Polany.jpg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000" b="1" dirty="0" smtClean="0">
                <a:solidFill>
                  <a:srgbClr val="FF0000"/>
                </a:solidFill>
                <a:hlinkClick r:id="rId2"/>
              </a:rPr>
              <a:t>https://</a:t>
            </a:r>
            <a:r>
              <a:rPr lang="cs-CZ" sz="2000" b="1" dirty="0" smtClean="0">
                <a:solidFill>
                  <a:srgbClr val="FF0000"/>
                </a:solidFill>
                <a:hlinkClick r:id="rId2"/>
              </a:rPr>
              <a:t>cs.wikipedia.org/wiki/Radho%C5%A1%C5%A5#mediaviewer/File:Radho%C5%A1%C5%A5-kaple.jpg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https://cs.wikipedia.org/wiki/Vala%C5%A1sk%C3%A9_muzeum_v_p%C5%99%C3%ADrod%C4%9B#mediaviewer/File:Vala%C5%A1sk%C3%A9_m%C4%9Bste%C4%8Dko,_kostel.jpg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 algn="ctr"/>
            <a:endParaRPr lang="cs-CZ" sz="2000" b="1" dirty="0" smtClean="0">
              <a:solidFill>
                <a:srgbClr val="FF0000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28926" y="0"/>
            <a:ext cx="33514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Použité odkazy: obrázky:</a:t>
            </a:r>
            <a:endParaRPr lang="cs-CZ" sz="24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4480" y="571480"/>
            <a:ext cx="5000660" cy="600164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rgbClr val="FF0000"/>
                </a:solidFill>
                <a:hlinkClick r:id="rId2"/>
              </a:rPr>
              <a:t>https://cs.wikipedia.org/wiki/Vala%C5%A1sk%C3%A9_muzeum_v_p%C5%99%C3%ADrod%C4%9B#mediaviewer/File:Vala%C5%A1sk%C3%A9_muzeum_v_p%C5%99%C3%ADrod%C4%9B,_</a:t>
            </a:r>
            <a:r>
              <a:rPr lang="cs-CZ" sz="1200" dirty="0" smtClean="0">
                <a:solidFill>
                  <a:srgbClr val="FF0000"/>
                </a:solidFill>
                <a:hlinkClick r:id="rId2"/>
              </a:rPr>
              <a:t>Bill%C5%AFv_m%C4%9B%C5%A1%C5%A5ansk%C3%BD_d%C5%AFm.JPG</a:t>
            </a:r>
            <a:endParaRPr lang="cs-CZ" sz="1200" dirty="0" smtClean="0">
              <a:solidFill>
                <a:srgbClr val="FF0000"/>
              </a:solidFill>
            </a:endParaRPr>
          </a:p>
          <a:p>
            <a:pPr algn="ctr"/>
            <a:r>
              <a:rPr lang="cs-CZ" sz="1200" dirty="0" smtClean="0">
                <a:solidFill>
                  <a:srgbClr val="FF0000"/>
                </a:solidFill>
                <a:hlinkClick r:id="rId2"/>
              </a:rPr>
              <a:t>https://cs.wikipedia.org/wiki/Vala%C5%A1sk%C3%A9_muzeum_v_p%C5%99%C3%ADrod%C4%9B#mediaviewer/File:Muzeum_-_skanzen_(</a:t>
            </a:r>
            <a:r>
              <a:rPr lang="cs-CZ" sz="1200" dirty="0" smtClean="0">
                <a:solidFill>
                  <a:srgbClr val="FF0000"/>
                </a:solidFill>
                <a:hlinkClick r:id="rId2"/>
              </a:rPr>
              <a:t>Ro%C5%BEnov_pod_Radho%C5%A1t%C4%9Bm)3.JPG</a:t>
            </a:r>
            <a:endParaRPr lang="cs-CZ" sz="1200" dirty="0" smtClean="0">
              <a:solidFill>
                <a:srgbClr val="FF0000"/>
              </a:solidFill>
            </a:endParaRPr>
          </a:p>
          <a:p>
            <a:pPr algn="ctr"/>
            <a:r>
              <a:rPr lang="cs-CZ" sz="1200" dirty="0" smtClean="0">
                <a:solidFill>
                  <a:srgbClr val="FF0000"/>
                </a:solidFill>
                <a:hlinkClick r:id="rId3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3"/>
              </a:rPr>
              <a:t>cs.wikipedia.org/wiki/Podz%C3%A1meck%C3%A1_zahrada#mediaviewer/File:Podzamecka_zahrada.JPG</a:t>
            </a:r>
            <a:endParaRPr lang="cs-CZ" sz="1200" dirty="0" smtClean="0">
              <a:solidFill>
                <a:srgbClr val="FF0000"/>
              </a:solidFill>
            </a:endParaRPr>
          </a:p>
          <a:p>
            <a:pPr algn="ctr"/>
            <a:r>
              <a:rPr lang="cs-CZ" sz="1200" dirty="0" smtClean="0">
                <a:solidFill>
                  <a:srgbClr val="FF0000"/>
                </a:solidFill>
                <a:hlinkClick r:id="rId4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4"/>
              </a:rPr>
              <a:t>cs.wikipedia.org/wiki/Buchlov#mediaviewer/File:The_Buchlov_Castle.jpg</a:t>
            </a:r>
            <a:endParaRPr lang="cs-CZ" sz="1200" dirty="0" smtClean="0">
              <a:solidFill>
                <a:srgbClr val="FF0000"/>
              </a:solidFill>
            </a:endParaRPr>
          </a:p>
          <a:p>
            <a:pPr algn="ctr"/>
            <a:r>
              <a:rPr lang="cs-CZ" sz="1200" dirty="0" smtClean="0">
                <a:solidFill>
                  <a:srgbClr val="FF0000"/>
                </a:solidFill>
                <a:hlinkClick r:id="rId5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5"/>
              </a:rPr>
              <a:t>cs.wikipedia.org/wiki/Ba%C5%A5a#mediaviewer/File:Praha_Vaclavske_nam_Bata_DSCN1175.JPG</a:t>
            </a:r>
            <a:endParaRPr lang="cs-CZ" sz="1200" dirty="0" smtClean="0">
              <a:solidFill>
                <a:srgbClr val="FF0000"/>
              </a:solidFill>
            </a:endParaRPr>
          </a:p>
          <a:p>
            <a:pPr algn="ctr"/>
            <a:r>
              <a:rPr lang="cs-CZ" sz="1200" dirty="0" smtClean="0">
                <a:solidFill>
                  <a:srgbClr val="FF0000"/>
                </a:solidFill>
                <a:hlinkClick r:id="rId6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6"/>
              </a:rPr>
              <a:t>cs.wikipedia.org/wiki/Pneumatika#mediaviewer/File:Studless_tire_2.jpg</a:t>
            </a:r>
            <a:endParaRPr lang="cs-CZ" sz="1200" dirty="0" smtClean="0">
              <a:solidFill>
                <a:srgbClr val="FF0000"/>
              </a:solidFill>
            </a:endParaRPr>
          </a:p>
          <a:p>
            <a:pPr algn="ctr"/>
            <a:r>
              <a:rPr lang="cs-CZ" sz="1200" dirty="0" smtClean="0">
                <a:solidFill>
                  <a:srgbClr val="FF0000"/>
                </a:solidFill>
                <a:hlinkClick r:id="rId7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7"/>
              </a:rPr>
              <a:t>cs.wikipedia.org/wiki/Leo%C5%A1_Jan%C3%A1%C4%8Dek#mediaviewer/File:Leos_Janacek_relief.jpg</a:t>
            </a:r>
            <a:endParaRPr lang="cs-CZ" sz="1200" dirty="0" smtClean="0">
              <a:solidFill>
                <a:srgbClr val="FF0000"/>
              </a:solidFill>
            </a:endParaRPr>
          </a:p>
          <a:p>
            <a:pPr algn="ctr"/>
            <a:r>
              <a:rPr lang="cs-CZ" sz="1200" dirty="0" smtClean="0">
                <a:solidFill>
                  <a:srgbClr val="FF0000"/>
                </a:solidFill>
                <a:hlinkClick r:id="rId8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cs.wikipedia.org/wiki/Zl%C3%ADnsk%C3%BD_kraj#mediaviewer/File:Kromeriz04.JPG</a:t>
            </a:r>
            <a:endParaRPr lang="cs-CZ" sz="1200" dirty="0" smtClean="0">
              <a:solidFill>
                <a:srgbClr val="FF0000"/>
              </a:solidFill>
            </a:endParaRPr>
          </a:p>
          <a:p>
            <a:pPr algn="ctr"/>
            <a:r>
              <a:rPr lang="cs-CZ" sz="1200" dirty="0" smtClean="0">
                <a:solidFill>
                  <a:srgbClr val="FF0000"/>
                </a:solidFill>
                <a:hlinkClick r:id="rId9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cs.wikipedia.org/wiki/V%C3%BDroba_skla#mediaviewer/File:Hot_Shop.jpg</a:t>
            </a:r>
            <a:endParaRPr lang="cs-CZ" sz="1200" dirty="0" smtClean="0">
              <a:solidFill>
                <a:srgbClr val="FF0000"/>
              </a:solidFill>
            </a:endParaRPr>
          </a:p>
          <a:p>
            <a:pPr algn="ctr"/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cs.wikipedia.org/wiki/B%C3%ADl%C3%A9_Karpaty#mediaviewer/File:Vr%C5%A1ateck%C3%A1_bradl%C3%A11.jpg</a:t>
            </a:r>
            <a:endParaRPr lang="cs-CZ" sz="1200" dirty="0" smtClean="0">
              <a:solidFill>
                <a:srgbClr val="FF0000"/>
              </a:solidFill>
            </a:endParaRPr>
          </a:p>
          <a:p>
            <a:pPr algn="ctr"/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https://cs.wikipedia.org/wiki/R%C3%A9va_vinn%C3%A1#mediaviewer/File:BOB_MARTINEZ_SPRAYING_GRAPE_VINES_-_NARA_-_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542534.jpg</a:t>
            </a:r>
            <a:endParaRPr lang="cs-CZ" sz="1200" dirty="0" smtClean="0">
              <a:solidFill>
                <a:srgbClr val="FF0000"/>
              </a:solidFill>
            </a:endParaRPr>
          </a:p>
          <a:p>
            <a:pPr algn="ctr"/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cs.wikipedia.org/wiki/Luha%C4%8Dovice#mediaviewer/File:Luhacovice2.JPG</a:t>
            </a:r>
            <a:endParaRPr lang="cs-CZ" sz="1200" dirty="0" smtClean="0">
              <a:solidFill>
                <a:srgbClr val="FF0000"/>
              </a:solidFill>
            </a:endParaRPr>
          </a:p>
          <a:p>
            <a:pPr algn="ctr"/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cs.wikipedia.org/wiki/Luha%C4%8Dovick%C3%A1_p%C5%99ehrada#mediaviewer/File:Luha%C4%8Dovick%C3%A1_p%C5%99ehrada_2.jpg</a:t>
            </a:r>
            <a:endParaRPr lang="cs-CZ" sz="1200" dirty="0" smtClean="0">
              <a:solidFill>
                <a:srgbClr val="FF0000"/>
              </a:solidFill>
            </a:endParaRPr>
          </a:p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https://cs.wikipedia.org/wiki/ZLIN_Aircraft#mediaviewer/File:Zlin42m_PICT0069.JPG</a:t>
            </a:r>
            <a:endParaRPr lang="cs-CZ" sz="1200" dirty="0" smtClean="0">
              <a:solidFill>
                <a:srgbClr val="FF0000"/>
              </a:solidFill>
            </a:endParaRPr>
          </a:p>
          <a:p>
            <a:pPr algn="ctr"/>
            <a:endParaRPr lang="cs-CZ" sz="12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16">
      <a:dk1>
        <a:srgbClr val="CCCCFF"/>
      </a:dk1>
      <a:lt1>
        <a:srgbClr val="CCCCFF"/>
      </a:lt1>
      <a:dk2>
        <a:srgbClr val="CCCCFF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782</TotalTime>
  <Words>712</Words>
  <Application>Microsoft Office PowerPoint</Application>
  <PresentationFormat>Předvádění na obrazovce (4:3)</PresentationFormat>
  <Paragraphs>149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Metro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Vladka</cp:lastModifiedBy>
  <cp:revision>79</cp:revision>
  <dcterms:created xsi:type="dcterms:W3CDTF">2013-02-08T07:27:49Z</dcterms:created>
  <dcterms:modified xsi:type="dcterms:W3CDTF">2014-09-17T16:22:35Z</dcterms:modified>
</cp:coreProperties>
</file>