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69" r:id="rId2"/>
    <p:sldId id="271" r:id="rId3"/>
    <p:sldId id="262" r:id="rId4"/>
    <p:sldId id="267" r:id="rId5"/>
    <p:sldId id="261" r:id="rId6"/>
    <p:sldId id="259" r:id="rId7"/>
    <p:sldId id="265" r:id="rId8"/>
    <p:sldId id="264" r:id="rId9"/>
    <p:sldId id="260" r:id="rId10"/>
    <p:sldId id="272" r:id="rId11"/>
    <p:sldId id="273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17" autoAdjust="0"/>
  </p:normalViewPr>
  <p:slideViewPr>
    <p:cSldViewPr>
      <p:cViewPr varScale="1">
        <p:scale>
          <a:sx n="100" d="100"/>
          <a:sy n="100" d="100"/>
        </p:scale>
        <p:origin x="-21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2EE069-9944-4104-858F-66ADF5ED09E2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0BABB-4BE9-48F9-94E7-FFC0363826D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2EE069-9944-4104-858F-66ADF5ED09E2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0BABB-4BE9-48F9-94E7-FFC0363826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2EE069-9944-4104-858F-66ADF5ED09E2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0BABB-4BE9-48F9-94E7-FFC0363826D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2EE069-9944-4104-858F-66ADF5ED09E2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0BABB-4BE9-48F9-94E7-FFC0363826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2EE069-9944-4104-858F-66ADF5ED09E2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0BABB-4BE9-48F9-94E7-FFC0363826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2EE069-9944-4104-858F-66ADF5ED09E2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0BABB-4BE9-48F9-94E7-FFC0363826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2EE069-9944-4104-858F-66ADF5ED09E2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0BABB-4BE9-48F9-94E7-FFC0363826D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2EE069-9944-4104-858F-66ADF5ED09E2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0BABB-4BE9-48F9-94E7-FFC0363826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2EE069-9944-4104-858F-66ADF5ED09E2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0BABB-4BE9-48F9-94E7-FFC0363826D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2EE069-9944-4104-858F-66ADF5ED09E2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0BABB-4BE9-48F9-94E7-FFC0363826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2EE069-9944-4104-858F-66ADF5ED09E2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0BABB-4BE9-48F9-94E7-FFC0363826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F2EE069-9944-4104-858F-66ADF5ED09E2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C60BABB-4BE9-48F9-94E7-FFC0363826D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Lennonova_ze%C4%8F" TargetMode="External"/><Relationship Id="rId7" Type="http://schemas.openxmlformats.org/officeDocument/2006/relationships/hyperlink" Target="https://cs.wikipedia.org/wiki/%C4%8Certovka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s.wikipedia.org/wiki/Kampa" TargetMode="External"/><Relationship Id="rId5" Type="http://schemas.openxmlformats.org/officeDocument/2006/relationships/hyperlink" Target="https://cs.wikipedia.org/wiki/Karl%C5%AFv_most" TargetMode="External"/><Relationship Id="rId4" Type="http://schemas.openxmlformats.org/officeDocument/2006/relationships/hyperlink" Target="https://cs.wikipedia.org/wiki/John_Lenn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5918" y="0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24353564"/>
              </p:ext>
            </p:extLst>
          </p:nvPr>
        </p:nvGraphicFramePr>
        <p:xfrm>
          <a:off x="500034" y="1357298"/>
          <a:ext cx="8064896" cy="53766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Člověk a jeho svět</a:t>
                      </a:r>
                      <a:endParaRPr lang="cs-CZ" sz="16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VY_12_INOVACE_274</a:t>
                      </a:r>
                      <a:endParaRPr lang="cs-CZ" sz="16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Mgr. Gregorová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Vladana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Kampa a Karlův most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 prezentaci se žáci dozvídají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 pražské čtvrti Kampa, o jejím založení, památkách, které zde najdeme a dalších zajímavostech. Dalším tématem prezentace je Karlův most, žáci si v bodech připomínají základní informace o této stavbě + pověsti, mystiky, zajímavosti. Články</a:t>
                      </a:r>
                    </a:p>
                    <a:p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 podpoře čtenářské gramotnosti.</a:t>
                      </a:r>
                      <a:endParaRPr lang="cs-CZ" sz="1400" b="1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15.4.2013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50017" y="857232"/>
            <a:ext cx="8643966" cy="1857388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Kampa a Karlův</a:t>
            </a:r>
            <a:endParaRPr lang="cs-CZ" sz="96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14744" y="1071546"/>
            <a:ext cx="18357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most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pic>
        <p:nvPicPr>
          <p:cNvPr id="11266" name="Picture 2" descr="https://upload.wikimedia.org/wikipedia/commons/thumb/6/6e/Karl%C5%AFv_most-2.jpg/1280px-Karl%C5%AFv_most-2.jpg"/>
          <p:cNvPicPr>
            <a:picLocks noChangeAspect="1" noChangeArrowheads="1"/>
          </p:cNvPicPr>
          <p:nvPr/>
        </p:nvPicPr>
        <p:blipFill>
          <a:blip r:embed="rId3" cstate="print">
            <a:grayscl/>
          </a:blip>
          <a:srcRect/>
          <a:stretch>
            <a:fillRect/>
          </a:stretch>
        </p:blipFill>
        <p:spPr bwMode="auto">
          <a:xfrm>
            <a:off x="571472" y="2143116"/>
            <a:ext cx="7704136" cy="41289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142852"/>
            <a:ext cx="3286116" cy="1280544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Wave2">
              <a:avLst/>
            </a:prstTxWarp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66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Kampa</a:t>
            </a:r>
            <a:endParaRPr lang="cs-CZ" sz="166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http://data6.superhry.cz/TSO_40e1f8z/1600/009/9290-16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0496" y="2285992"/>
            <a:ext cx="4929222" cy="314327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TextovéPole 3"/>
          <p:cNvSpPr txBox="1"/>
          <p:nvPr/>
        </p:nvSpPr>
        <p:spPr>
          <a:xfrm>
            <a:off x="4143372" y="714356"/>
            <a:ext cx="417133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součástí Malé Strany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ostrov uprostřed města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4282" y="1857364"/>
            <a:ext cx="357190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vznikla vytvořením umělého vodního náhonu zvaného Čertovka </a:t>
            </a:r>
          </a:p>
          <a:p>
            <a:pPr algn="ctr">
              <a:buFont typeface="Arial" pitchFamily="34" charset="0"/>
              <a:buChar char="•"/>
            </a:pPr>
            <a:r>
              <a: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dříve bažinaté území</a:t>
            </a:r>
          </a:p>
          <a:p>
            <a:pPr algn="ctr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najdeme zde staré mlýny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928662" y="214290"/>
            <a:ext cx="71437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Ostrov vznikl po požáru r.1541, kdy na levém břehu Vltavy udělaly sutě a naplaveniny vyvýšené místo. Lidé poté na této vyvýšenině začali stavět. Nejprve se z ostrova dostávali přes žebříky, lávky, později vznikly schody.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https://upload.wikimedia.org/wikipedia/commons/thumb/3/36/Kampa5.jpg/1280px-Kampa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7356" y="2643182"/>
            <a:ext cx="5328673" cy="399650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500042"/>
            <a:ext cx="7834069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Wave1">
              <a:avLst/>
            </a:prstTxWarp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Kampa : Lennonova zeď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071678"/>
            <a:ext cx="67866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symbolický hrob Johna Lennona</a:t>
            </a:r>
          </a:p>
          <a:p>
            <a:r>
              <a: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– symbol svobody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dnes na zdi vzkazy v různých jazycích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https://upload.wikimedia.org/wikipedia/commons/thumb/a/a1/PrahaJohnLennon1993.jpg/1280px-PrahaJohnLennon199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38" y="3929066"/>
            <a:ext cx="6346814" cy="248823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196" name="Picture 4" descr="https://upload.wikimedia.org/wikipedia/commons/9/90/John_Lennon_portrai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72330" y="1285860"/>
            <a:ext cx="1850641" cy="2405834"/>
          </a:xfrm>
          <a:prstGeom prst="rect">
            <a:avLst/>
          </a:prstGeom>
          <a:noFill/>
          <a:effectLst>
            <a:softEdge rad="1270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img9.rajce.idnes.cz/d0902/1/1990/1990163_ffa8948193cead709223b81fa5d428c2/images/Karluv_most_z_lodi.jpg1.jpg"/>
          <p:cNvPicPr>
            <a:picLocks noChangeAspect="1" noChangeArrowheads="1"/>
          </p:cNvPicPr>
          <p:nvPr/>
        </p:nvPicPr>
        <p:blipFill>
          <a:blip r:embed="rId3" cstate="print">
            <a:lum bright="20000" contrast="40000"/>
          </a:blip>
          <a:srcRect/>
          <a:stretch>
            <a:fillRect/>
          </a:stretch>
        </p:blipFill>
        <p:spPr bwMode="auto">
          <a:xfrm>
            <a:off x="3929058" y="2571744"/>
            <a:ext cx="2693467" cy="11620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Obdélník 1"/>
          <p:cNvSpPr/>
          <p:nvPr/>
        </p:nvSpPr>
        <p:spPr>
          <a:xfrm>
            <a:off x="142844" y="357166"/>
            <a:ext cx="4148893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Wave1">
              <a:avLst/>
            </a:prstTxWarp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Karlův most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14877" y="428604"/>
            <a:ext cx="44291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stavitel Petr Parléř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2. nejstarší most v ČR    	(první místo Písek)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928802"/>
            <a:ext cx="8812028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před Karlovým mostem Juditin most – r.1342 </a:t>
            </a:r>
          </a:p>
          <a:p>
            <a:r>
              <a: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stržen při tání ledovců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spojuje Malou Stranu                            Staré Město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33681" y="4000504"/>
            <a:ext cx="4910319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516m.dlouhý - 9,5m široký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postupně 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30 soch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sousoší</a:t>
            </a:r>
          </a:p>
          <a:p>
            <a:r>
              <a: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a 16 oblouků</a:t>
            </a:r>
          </a:p>
          <a:p>
            <a:endParaRPr lang="cs-CZ" dirty="0"/>
          </a:p>
        </p:txBody>
      </p:sp>
      <p:pic>
        <p:nvPicPr>
          <p:cNvPr id="7170" name="Picture 2" descr="https://upload.wikimedia.org/wikipedia/commons/thumb/4/4b/KM_od_J_z_Mostu_legii_DSCN0711.JPG/1280px-KM_od_J_z_Mostu_legii_DSCN071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3643314"/>
            <a:ext cx="3495097" cy="262132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www.pragueout.cz/ManualThemes/NewPragueOut/img/events/karluv-most-2010_a_image_63409434711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857496"/>
            <a:ext cx="2343150" cy="157162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071538" y="0"/>
            <a:ext cx="7063087" cy="1754326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/>
            </a:prstTxWarp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Karlův most </a:t>
            </a:r>
          </a:p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mystika a zajímavosti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857365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za Karla IV. se dalo na magii, a tak byl dle výpočtu </a:t>
            </a:r>
          </a:p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základní kámen postaven v přesnou dobu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1357 dne 9.7. v 5h. 31min.</a:t>
            </a:r>
          </a:p>
          <a:p>
            <a:pPr marL="514350" indent="-514350" algn="ctr"/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1. 3. 5. 7. 9. 7. 5. 3. 1.</a:t>
            </a:r>
          </a:p>
          <a:p>
            <a:pPr algn="ctr"/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44" y="4000504"/>
            <a:ext cx="8598829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     Pořádány rytířské turnaje.</a:t>
            </a:r>
          </a:p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Vedla přes něj královská cesta.</a:t>
            </a:r>
          </a:p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Studenou lázní zde procházeli nepoctiví pekaři.</a:t>
            </a:r>
          </a:p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1784 odolal první 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povodni.</a:t>
            </a:r>
            <a:endParaRPr lang="cs-CZ" sz="3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1890 povodeň pobořila 2 pilíře a 3 oblouky.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 povodni v roce 1784</a:t>
            </a:r>
          </a:p>
          <a:p>
            <a:pPr algn="just"/>
            <a:r>
              <a:rPr lang="cs-CZ" sz="28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Toho roku byla v </a:t>
            </a:r>
            <a:r>
              <a:rPr lang="cs-CZ" sz="2800" b="1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28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echách krutá zima. V okolí Prahy napadlo přes metr sněhu a více než metr tlustý led sevřel Vltavu. Koncem února však přišla náhlá obleva, která se stala pohromou. Led pukal, voda stoupala a 28.února stálo na Staroměstském náměstí 30cm. </a:t>
            </a:r>
            <a:r>
              <a:rPr lang="cs-CZ" sz="2800" b="1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ody. </a:t>
            </a:r>
          </a:p>
          <a:p>
            <a:pPr algn="just"/>
            <a:r>
              <a:rPr lang="cs-CZ" sz="2800" b="1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Prudký proud unášel ledové kry, strhával skládky dříví, mlýnská kola i celé domy. Mezi tím jako zázrakem plula postel s matkou a dítětem, několik lidí v kočáře, tito nešťastníci byli zachraňováni z Karlova mostu po žebřících. Útěkem se dostávali i lidé z Kampy, která byla zcela odtrhnuta od Malé Strany. Na několika místech museli lidé přečkat noc v korunách stromů. Druhý den začala voda klesat, ale pilíře Karlova mostu byly tak kry porušené, že začaly padat. O život přišlo několik vojáků, 114 ulic a 785 domů bylo zaplaveno = 100letá voda.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4414" y="1214422"/>
            <a:ext cx="792958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" name="Picture 2" descr="https://upload.wikimedia.org/wikipedia/commons/9/9b/FFridrich%2C_Karluv_most%2C_Praha%2C_povoden_187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123" y="342070"/>
            <a:ext cx="8633755" cy="617386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4414" y="1214422"/>
            <a:ext cx="792958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428604"/>
            <a:ext cx="9144000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Opakování učiva:</a:t>
            </a:r>
          </a:p>
          <a:p>
            <a:pPr algn="ctr"/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Úkol: Zodpověz následující otázky.</a:t>
            </a:r>
          </a:p>
          <a:p>
            <a:pPr algn="ctr"/>
            <a:endParaRPr lang="cs-CZ" sz="3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514350" indent="-514350" algn="ctr">
              <a:buAutoNum type="arabicPeriod"/>
            </a:pP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Který most stál na místě dnešního Karlova mostu?</a:t>
            </a:r>
          </a:p>
          <a:p>
            <a:pPr marL="514350" indent="-514350" algn="ctr">
              <a:buAutoNum type="arabicPeriod"/>
            </a:pP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Jak vznikla Kampa?</a:t>
            </a:r>
          </a:p>
          <a:p>
            <a:pPr marL="514350" indent="-514350" algn="ctr">
              <a:buAutoNum type="arabicPeriod"/>
            </a:pP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Kdy byl postaven Karlův most – rok?</a:t>
            </a:r>
          </a:p>
          <a:p>
            <a:pPr marL="514350" indent="-514350" algn="ctr">
              <a:buAutoNum type="arabicPeriod"/>
            </a:pP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Kolik soch zdobí Karlův most?</a:t>
            </a:r>
          </a:p>
          <a:p>
            <a:pPr marL="514350" indent="-514350">
              <a:buAutoNum type="arabicPeriod"/>
            </a:pP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514350" indent="-514350">
              <a:buAutoNum type="arabicPeriod"/>
            </a:pP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514350" indent="-514350">
              <a:buAutoNum type="arabicPeriod"/>
            </a:pP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4414" y="1214422"/>
            <a:ext cx="792958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428604"/>
            <a:ext cx="9144000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Opakování učiva: ŘEŠENÍ</a:t>
            </a:r>
          </a:p>
          <a:p>
            <a:pPr algn="ctr"/>
            <a:endParaRPr lang="cs-CZ" sz="3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algn="ctr"/>
            <a:endParaRPr lang="cs-CZ" sz="3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742950" indent="-742950" algn="ctr">
              <a:buAutoNum type="arabicPeriod"/>
            </a:pP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Juditin most</a:t>
            </a:r>
          </a:p>
          <a:p>
            <a:pPr marL="742950" indent="-742950" algn="ctr">
              <a:buFontTx/>
              <a:buAutoNum type="arabicPeriod"/>
            </a:pPr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vznikla vytvořením umělého vodního náhonu zvaného </a:t>
            </a:r>
            <a:r>
              <a:rPr lang="cs-CZ" sz="3600" b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Čertovka</a:t>
            </a:r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742950" indent="-742950" algn="ctr">
              <a:buAutoNum type="arabicPeriod"/>
            </a:pP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1357</a:t>
            </a:r>
          </a:p>
          <a:p>
            <a:pPr marL="742950" indent="-742950" algn="ctr">
              <a:buAutoNum type="arabicPeriod"/>
            </a:pP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30 soch </a:t>
            </a:r>
          </a:p>
          <a:p>
            <a:pPr marL="514350" indent="-514350">
              <a:buAutoNum type="arabicPeriod"/>
            </a:pP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514350" indent="-514350">
              <a:buAutoNum type="arabicPeriod"/>
            </a:pP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514350" indent="-514350">
              <a:buAutoNum type="arabicPeriod"/>
            </a:pP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142984"/>
            <a:ext cx="8143900" cy="424731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https://cs.wikipedia.org/wiki/Lennonova_ze%C4%8F#mediaviewer/File:PrahaJohnLennon1993.jpg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https://cs.wikipedia.org/wiki/John_Lennon#mediaviewer/File:John_Lennon_portrait.jpg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https://cs.wikipedia.org/wiki/Karl%C5%AFv_most#mediaviewer/File:Karl%C5%AFv_most-2.jpg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https://cs.wikipedia.org/wiki/Karl%C5%AFv_most#mediaviewer/File:KM_od_J_z_Mostu_legii_DSCN0711.JPG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https://cs.wikipedia.org/wiki/Karl%C5%AFv_most#mediaviewer/File:FFridrich,_Karluv_most,_Praha,_povoden_1872.jpg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https://cs.wikipedia.org/wiki/Kampa#mediaviewer/File:Kampa5.jpg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https://cs.wikipedia.org/wiki/%C4%8Certovka#mediaviewer/File:%C4%8Certovka_-_Velkop%C5%99evorsk%C3%BD_ml%C3%BDn.jpg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214290"/>
            <a:ext cx="24457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Použité odkazy:</a:t>
            </a:r>
          </a:p>
          <a:p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obrázky:</a:t>
            </a:r>
            <a:endParaRPr lang="cs-CZ" sz="24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143</TotalTime>
  <Words>620</Words>
  <Application>Microsoft Office PowerPoint</Application>
  <PresentationFormat>Předvádění na obrazovce (4:3)</PresentationFormat>
  <Paragraphs>99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Dum</cp:lastModifiedBy>
  <cp:revision>22</cp:revision>
  <dcterms:created xsi:type="dcterms:W3CDTF">2012-11-23T10:13:54Z</dcterms:created>
  <dcterms:modified xsi:type="dcterms:W3CDTF">2014-09-17T17:56:26Z</dcterms:modified>
</cp:coreProperties>
</file>