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71" r:id="rId6"/>
    <p:sldId id="270" r:id="rId7"/>
    <p:sldId id="272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III-2-06-04_Linearni-funkce-1.ppt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III-2-06-05_Linearni-funkce-2.pptx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" Target="slide3.xml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slide" Target="slide4.xml"/><Relationship Id="rId7" Type="http://schemas.openxmlformats.org/officeDocument/2006/relationships/image" Target="../media/image1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70.png"/><Relationship Id="rId4" Type="http://schemas.openxmlformats.org/officeDocument/2006/relationships/image" Target="../media/image6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15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 funkce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Příklady 1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III-2-06-06_Linearni-funkce-Priklady-1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leden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6977" y="188640"/>
            <a:ext cx="8377808" cy="144016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LINEÁRNÍ  FUNKCE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 1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66977" y="188640"/>
            <a:ext cx="8377808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LINEÁRNÍ  FUNKCE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 1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3316" y="5480791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Teorie lineární funkce  viz.:</a:t>
            </a:r>
            <a:endParaRPr lang="cs-CZ" b="1" dirty="0"/>
          </a:p>
        </p:txBody>
      </p:sp>
      <p:sp>
        <p:nvSpPr>
          <p:cNvPr id="21" name="Zaoblený obdélník 20">
            <a:hlinkClick r:id="rId2" action="ppaction://hlinkpres?slideindex=1&amp;slidetitle="/>
          </p:cNvPr>
          <p:cNvSpPr/>
          <p:nvPr/>
        </p:nvSpPr>
        <p:spPr>
          <a:xfrm>
            <a:off x="1459022" y="5927669"/>
            <a:ext cx="2952328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LINEÁRNÍ  FUNKCE 1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03316" y="3949014"/>
                <a:ext cx="8345148" cy="137651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Lineární funkce je funkce, kterou lze vyjádřit ve tvaru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</a:rPr>
                      <m:t>𝑎𝑥</m:t>
                    </m:r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 kde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        </m:t>
                    </m:r>
                    <m:r>
                      <a:rPr lang="cs-CZ" sz="2000" b="1" i="1">
                        <a:latin typeface="Cambria Math"/>
                      </a:rPr>
                      <m:t>𝒂𝒙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…………lineární člen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</a:rPr>
                      <m:t>𝒃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…………..absolutní člen</a:t>
                </a: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316" y="3949014"/>
                <a:ext cx="8345148" cy="1376513"/>
              </a:xfrm>
              <a:prstGeom prst="rect">
                <a:avLst/>
              </a:prstGeom>
              <a:blipFill rotWithShape="1">
                <a:blip r:embed="rId3"/>
                <a:stretch>
                  <a:fillRect b="-344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03316" y="1799092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03316" y="2726390"/>
                <a:ext cx="8345148" cy="69940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/>
                  <a:t>        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Grafem lineární  funkce  je přímka nebo její část, která není rovnoběžná s osou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Proto k sestrojení stačí dva body.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316" y="2726390"/>
                <a:ext cx="8345148" cy="699404"/>
              </a:xfrm>
              <a:prstGeom prst="rect">
                <a:avLst/>
              </a:prstGeom>
              <a:blipFill rotWithShape="1">
                <a:blip r:embed="rId4"/>
                <a:stretch>
                  <a:fillRect b="-661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ovéPole 28"/>
          <p:cNvSpPr txBox="1"/>
          <p:nvPr/>
        </p:nvSpPr>
        <p:spPr>
          <a:xfrm>
            <a:off x="403316" y="22031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3316" y="342579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59945" y="2280114"/>
            <a:ext cx="7788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 bodů potřebujeme k sestrojení grafu?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35500" y="3502738"/>
            <a:ext cx="7812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Pojmenujte jednotlivé členy lineární funkce?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Zaoblený obdélník 33">
            <a:hlinkClick r:id="rId5" action="ppaction://hlinkpres?slideindex=1&amp;slidetitle="/>
          </p:cNvPr>
          <p:cNvSpPr/>
          <p:nvPr/>
        </p:nvSpPr>
        <p:spPr>
          <a:xfrm>
            <a:off x="4854203" y="5927669"/>
            <a:ext cx="2952328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LINEÁRNÍ  FUNKCE 2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 animBg="1"/>
      <p:bldP spid="26" grpId="0" animBg="1"/>
      <p:bldP spid="28" grpId="0" animBg="1"/>
      <p:bldP spid="32" grpId="0"/>
      <p:bldP spid="33" grpId="0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00746" y="262507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zda dané body leží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na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nad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či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pod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přímkou danou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fcí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2,5;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; B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1,5;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4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; C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1;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1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D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2; 3</a:t>
                </a:r>
                <a:r>
                  <a:rPr lang="en-US" b="1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46" y="262507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1081610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−2,5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=−6         −3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&gt;−6     =&gt;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   bod A leží nad přímkou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081610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22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98180"/>
            <a:ext cx="3542048" cy="3413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50767" y="1603342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−1,5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=−4         −4=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−4     =&gt;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   bod B leží na přímce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67" y="1603342"/>
                <a:ext cx="820891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22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35434" y="2124833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   = 1            −1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&lt;−1     =&gt;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   bod C leží pod přímkou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434" y="2124833"/>
                <a:ext cx="820891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4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0767" y="2699628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   =3                  3=3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 =&gt;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   bod D leží na přímce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67" y="2699628"/>
                <a:ext cx="8208912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23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17220" y="401007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lineárních funkcí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220" y="401007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1908" y="980728"/>
                <a:ext cx="82089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Grafy obou funkcí (přímá úměrnost) prochází počátkem .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Dále platí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3;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908" y="980728"/>
                <a:ext cx="820891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9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76444" y="1653933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rostoucí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444" y="1653933"/>
                <a:ext cx="3384376" cy="1754326"/>
              </a:xfrm>
              <a:prstGeom prst="rect">
                <a:avLst/>
              </a:prstGeom>
              <a:blipFill rotWithShape="1">
                <a:blip r:embed="rId5"/>
                <a:stretch>
                  <a:fillRect l="-16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92080" y="3588883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588883"/>
                <a:ext cx="3384376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218" y="1653933"/>
            <a:ext cx="4005086" cy="385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17220" y="5586336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Jakou další vlastnost mají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220" y="5586336"/>
                <a:ext cx="7543600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64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50767" y="550939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6041964"/>
            <a:ext cx="6768752" cy="69940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72000" bIns="72000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půlí I. a III. kvadrant, přímka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půlí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IV. kvadrant Kartézské soustavy souřadnic.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16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0" grpId="0"/>
      <p:bldP spid="11" grpId="0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21381" y="343940"/>
                <a:ext cx="7543600" cy="483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lineárních funkcí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381" y="343940"/>
                <a:ext cx="7543600" cy="483466"/>
              </a:xfrm>
              <a:prstGeom prst="rect">
                <a:avLst/>
              </a:prstGeom>
              <a:blipFill rotWithShape="1">
                <a:blip r:embed="rId2"/>
                <a:stretch>
                  <a:fillRect l="-728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1080490"/>
                <a:ext cx="82089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Grafy obou funkcí (přímá úměrnost) prochází počátkem .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Dále platí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6;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080490"/>
                <a:ext cx="820891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69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76444" y="1824633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rostoucí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444" y="1824633"/>
                <a:ext cx="3384376" cy="1754326"/>
              </a:xfrm>
              <a:prstGeom prst="rect">
                <a:avLst/>
              </a:prstGeom>
              <a:blipFill rotWithShape="1">
                <a:blip r:embed="rId5"/>
                <a:stretch>
                  <a:fillRect l="-16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92080" y="3736798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736798"/>
                <a:ext cx="3384376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977" y="1785938"/>
            <a:ext cx="4015671" cy="3891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66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21381" y="343940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lineárních funkcí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381" y="343940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1080490"/>
                <a:ext cx="82089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Graf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protíná osu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bodě A = 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0; 1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a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graf </a:t>
                </a:r>
                <a:r>
                  <a:rPr lang="cs-CZ" dirty="0" err="1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g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protíná osu </a:t>
                </a:r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v bodě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 = 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0;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Dále platí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−3;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080490"/>
                <a:ext cx="820891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69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76444" y="1824633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444" y="1824633"/>
                <a:ext cx="3384376" cy="1754326"/>
              </a:xfrm>
              <a:prstGeom prst="rect">
                <a:avLst/>
              </a:prstGeom>
              <a:blipFill rotWithShape="1">
                <a:blip r:embed="rId5"/>
                <a:stretch>
                  <a:fillRect l="-16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92080" y="3736798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klesající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736798"/>
                <a:ext cx="3384376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4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63" y="1843214"/>
            <a:ext cx="4005086" cy="383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296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lineárních funkcí. 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sestrojování grafů lineárních funkcí. Určují vlastnosti lineárních funkcí.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1073</TotalTime>
  <Words>608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LINEÁRNÍ  FUNKCE Příklady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94</cp:revision>
  <dcterms:created xsi:type="dcterms:W3CDTF">2013-01-11T17:11:37Z</dcterms:created>
  <dcterms:modified xsi:type="dcterms:W3CDTF">2013-11-26T17:22:25Z</dcterms:modified>
</cp:coreProperties>
</file>