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79" r:id="rId5"/>
    <p:sldId id="280" r:id="rId6"/>
    <p:sldId id="281" r:id="rId7"/>
    <p:sldId id="282" r:id="rId8"/>
    <p:sldId id="283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hyperlink" Target="III-2-06-05_Linearni-funkce-2.pptx" TargetMode="External"/><Relationship Id="rId5" Type="http://schemas.openxmlformats.org/officeDocument/2006/relationships/hyperlink" Target="III-2-06-04_Linearni-funkce-1.pptx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" Target="slide7.xml"/><Relationship Id="rId7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4607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Lineární  funkce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800" b="1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Příklady 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III-2-06-07_Linearni-funkce-Priklady-2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leden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14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6977" y="188640"/>
            <a:ext cx="8377808" cy="14401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LINEÁRNÍ  FUNKCE</a:t>
            </a:r>
            <a:br>
              <a:rPr lang="cs-CZ" b="1" dirty="0" smtClean="0">
                <a:latin typeface="Arial Black" pitchFamily="34" charset="0"/>
              </a:rPr>
            </a:br>
            <a:r>
              <a:rPr lang="cs-CZ" sz="3200" b="1" dirty="0" smtClean="0">
                <a:latin typeface="Arial Black" pitchFamily="34" charset="0"/>
              </a:rPr>
              <a:t>Příklady 2</a:t>
            </a:r>
            <a:endParaRPr lang="cs-CZ" sz="3200" b="1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3316" y="1799092"/>
            <a:ext cx="1885948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03316" y="3672015"/>
                <a:ext cx="8345148" cy="976403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72000" bIns="72000" rtlCol="0">
                <a:spAutoFit/>
              </a:bodyPr>
              <a:lstStyle/>
              <a:p>
                <a:r>
                  <a:rPr lang="cs-CZ" b="1" dirty="0" smtClean="0"/>
                  <a:t>	NE	</a:t>
                </a: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Grafem lineární  funkce  je přímka nebo její část,</a:t>
                </a: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která není rovnoběžná s osou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16" y="3672015"/>
                <a:ext cx="8345148" cy="976403"/>
              </a:xfrm>
              <a:prstGeom prst="rect">
                <a:avLst/>
              </a:prstGeom>
              <a:blipFill rotWithShape="1">
                <a:blip r:embed="rId2"/>
                <a:stretch>
                  <a:fillRect b="-419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03316" y="2726390"/>
                <a:ext cx="8345148" cy="42240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72000" bIns="72000" rtlCol="0">
                <a:spAutoFit/>
              </a:bodyPr>
              <a:lstStyle/>
              <a:p>
                <a:r>
                  <a:rPr lang="cs-CZ" b="1" dirty="0" smtClean="0"/>
                  <a:t>	Funkce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𝒚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𝒂𝒙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se nazývá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přímá úměrnost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16" y="2726390"/>
                <a:ext cx="8345148" cy="422405"/>
              </a:xfrm>
              <a:prstGeom prst="rect">
                <a:avLst/>
              </a:prstGeom>
              <a:blipFill rotWithShape="1">
                <a:blip r:embed="rId3"/>
                <a:stretch>
                  <a:fillRect b="-10526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403316" y="220317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3316" y="314879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59945" y="2280114"/>
            <a:ext cx="7788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Co je přímá úměrnost?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950251" y="3225739"/>
                <a:ext cx="78134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Může být přímka lineární funkce rovnoběžná s osou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?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0251" y="3225739"/>
                <a:ext cx="7813400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70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414906" y="5214859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Teorie lineární funkce  viz.:</a:t>
            </a:r>
            <a:endParaRPr lang="cs-CZ" b="1" dirty="0"/>
          </a:p>
        </p:txBody>
      </p:sp>
      <p:sp>
        <p:nvSpPr>
          <p:cNvPr id="26" name="Zaoblený obdélník 25">
            <a:hlinkClick r:id="rId5" action="ppaction://hlinkpres?slideindex=1&amp;slidetitle="/>
          </p:cNvPr>
          <p:cNvSpPr/>
          <p:nvPr/>
        </p:nvSpPr>
        <p:spPr>
          <a:xfrm>
            <a:off x="1470612" y="5661737"/>
            <a:ext cx="2952328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LINEÁRNÍ  FUNKCE 1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Zaoblený obdélník 26">
            <a:hlinkClick r:id="rId6" action="ppaction://hlinkpres?slideindex=1&amp;slidetitle="/>
          </p:cNvPr>
          <p:cNvSpPr/>
          <p:nvPr/>
        </p:nvSpPr>
        <p:spPr>
          <a:xfrm>
            <a:off x="4865793" y="5661737"/>
            <a:ext cx="2952328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LINEÁRNÍ  FUNKCE 2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/>
      <p:bldP spid="23" grpId="0"/>
      <p:bldP spid="25" grpId="0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21381" y="401007"/>
                <a:ext cx="7543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+9=0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401007"/>
                <a:ext cx="7543600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728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1912900"/>
                <a:ext cx="8169015" cy="4848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+3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3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3; 4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912900"/>
                <a:ext cx="8169015" cy="484876"/>
              </a:xfrm>
              <a:prstGeom prst="rect">
                <a:avLst/>
              </a:prstGeom>
              <a:blipFill rotWithShape="1">
                <a:blip r:embed="rId4"/>
                <a:stretch>
                  <a:fillRect l="-672" b="-7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1381" y="863293"/>
                <a:ext cx="7515178" cy="1062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+9=0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                                            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−9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              </a:t>
                </a:r>
                <a:r>
                  <a:rPr lang="cs-CZ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515178" cy="1062535"/>
              </a:xfrm>
              <a:prstGeom prst="rect">
                <a:avLst/>
              </a:prstGeom>
              <a:blipFill rotWithShape="1">
                <a:blip r:embed="rId6"/>
                <a:stretch>
                  <a:fillRect l="-730" t="-28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03" y="2383435"/>
            <a:ext cx="4017375" cy="3822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610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21381" y="401007"/>
                <a:ext cx="7543600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−2−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401007"/>
                <a:ext cx="7543600" cy="484043"/>
              </a:xfrm>
              <a:prstGeom prst="rect">
                <a:avLst/>
              </a:prstGeom>
              <a:blipFill rotWithShape="1">
                <a:blip r:embed="rId2"/>
                <a:stretch>
                  <a:fillRect l="-728" b="-7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5537" y="1906071"/>
                <a:ext cx="8496944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3;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7" y="1906071"/>
                <a:ext cx="8496944" cy="484043"/>
              </a:xfrm>
              <a:prstGeom prst="rect">
                <a:avLst/>
              </a:prstGeom>
              <a:blipFill rotWithShape="1">
                <a:blip r:embed="rId4"/>
                <a:stretch>
                  <a:fillRect l="-646" r="-215" b="-75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klesající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1381" y="863293"/>
                <a:ext cx="7515178" cy="761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		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−4−3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515178" cy="761042"/>
              </a:xfrm>
              <a:prstGeom prst="rect">
                <a:avLst/>
              </a:prstGeom>
              <a:blipFill rotWithShape="1">
                <a:blip r:embed="rId6"/>
                <a:stretch>
                  <a:fillRect l="-730" t="-4032" b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71" y="2396503"/>
            <a:ext cx="3989909" cy="379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02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21381" y="401007"/>
                <a:ext cx="7543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+3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+14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401007"/>
                <a:ext cx="7543600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728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38516" y="1906071"/>
                <a:ext cx="82264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−5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5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1; 1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516" y="1906071"/>
                <a:ext cx="8226465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67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2183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6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1381" y="863293"/>
                <a:ext cx="7543600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cs-CZ" sz="1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+3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d>
                      <m:d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+1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</m:d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+9−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−14=6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−5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543600" cy="800219"/>
              </a:xfrm>
              <a:prstGeom prst="rect">
                <a:avLst/>
              </a:prstGeom>
              <a:blipFill rotWithShape="1">
                <a:blip r:embed="rId6"/>
                <a:stretch>
                  <a:fillRect l="-728" t="-3817" b="-3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357" y="2373216"/>
            <a:ext cx="4025823" cy="3843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58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257903" y="324063"/>
                <a:ext cx="7543600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 funkce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0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+4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903" y="324063"/>
                <a:ext cx="7543600" cy="572401"/>
              </a:xfrm>
              <a:prstGeom prst="rect">
                <a:avLst/>
              </a:prstGeom>
              <a:blipFill rotWithShape="1">
                <a:blip r:embed="rId2"/>
                <a:stretch>
                  <a:fillRect l="-646" b="-31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67061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?*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50766" y="1906071"/>
                <a:ext cx="83697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Graf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≠2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A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prochází bodem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						              B = 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4; 2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6" y="1906071"/>
                <a:ext cx="8369705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55" t="-4717" r="-218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225837" y="4294928"/>
                <a:ext cx="338437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d>
                      <m:dPr>
                        <m:begChr m:val="{"/>
                        <m:endChr m:val="}"/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endParaRPr lang="cs-CZ" b="1" i="1" dirty="0">
                  <a:latin typeface="Cambria Math"/>
                </a:endParaRPr>
              </a:p>
              <a:p>
                <a:r>
                  <a:rPr lang="cs-CZ" b="1" i="1" dirty="0" smtClean="0">
                    <a:latin typeface="Cambria Math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𝑹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d>
                      <m:dPr>
                        <m:begChr m:val="{"/>
                        <m:endChr m:val="}"/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𝟎</m:t>
                        </m:r>
                      </m:e>
                    </m:d>
                  </m:oMath>
                </a14:m>
                <a:endParaRPr lang="cs-CZ" b="1" i="1" dirty="0" smtClean="0">
                  <a:latin typeface="Cambria Math"/>
                </a:endParaRPr>
              </a:p>
              <a:p>
                <a:r>
                  <a:rPr lang="cs-CZ" b="1" dirty="0" smtClean="0"/>
                  <a:t>			     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𝒇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/>
                  <a:t>je rostoucí na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</m:oMath>
                </a14:m>
                <a:r>
                  <a:rPr lang="cs-CZ" b="1" dirty="0" smtClean="0"/>
                  <a:t>	</a:t>
                </a:r>
                <a:r>
                  <a:rPr lang="cs-CZ" b="1" dirty="0"/>
                  <a:t> 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837" y="4294928"/>
                <a:ext cx="3384376" cy="1754326"/>
              </a:xfrm>
              <a:prstGeom prst="rect">
                <a:avLst/>
              </a:prstGeom>
              <a:blipFill rotWithShape="1">
                <a:blip r:embed="rId5"/>
                <a:stretch>
                  <a:fillRect l="-1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21381" y="863293"/>
                <a:ext cx="7488832" cy="8494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Upravíme rovnici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	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00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+4</m:t>
                        </m:r>
                      </m:num>
                      <m:den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00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2000" i="1" smtClean="0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sz="2000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𝑥</m:t>
                                </m:r>
                                <m:r>
                                  <a:rPr lang="cs-CZ" sz="2000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−2</m:t>
                                </m:r>
                              </m:e>
                            </m:d>
                          </m:e>
                          <m:sup>
                            <m:r>
                              <a:rPr lang="cs-CZ" sz="200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≠2</m:t>
                    </m:r>
                  </m:oMath>
                </a14:m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1381" y="863293"/>
                <a:ext cx="7488832" cy="849400"/>
              </a:xfrm>
              <a:prstGeom prst="rect">
                <a:avLst/>
              </a:prstGeom>
              <a:blipFill rotWithShape="1">
                <a:blip r:embed="rId6"/>
                <a:stretch>
                  <a:fillRect t="-3597" b="-43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70" y="2421461"/>
            <a:ext cx="3989909" cy="3746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225837" y="3039343"/>
            <a:ext cx="3575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POZOR!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není v bodě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2; 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definována.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5225837" y="3685674"/>
            <a:ext cx="338437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923928" y="3685674"/>
            <a:ext cx="1301910" cy="457200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44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32856" y="342946"/>
                <a:ext cx="7543600" cy="4854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průsečíky přímky lineární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s osami souřadnic.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856" y="342946"/>
                <a:ext cx="7543600" cy="485454"/>
              </a:xfrm>
              <a:prstGeom prst="rect">
                <a:avLst/>
              </a:prstGeom>
              <a:blipFill rotWithShape="1">
                <a:blip r:embed="rId2"/>
                <a:stretch>
                  <a:fillRect l="-728"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50767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928511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Přímka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A = 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0;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−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928511"/>
                <a:ext cx="820891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56069" y="1297843"/>
                <a:ext cx="8208912" cy="1316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Průsečík s osou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vypočítáme dosazením 0 za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0=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                                                         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            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6=2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069" y="1297843"/>
                <a:ext cx="8208912" cy="1316451"/>
              </a:xfrm>
              <a:prstGeom prst="rect">
                <a:avLst/>
              </a:prstGeom>
              <a:blipFill rotWithShape="1">
                <a:blip r:embed="rId5"/>
                <a:stretch>
                  <a:fillRect l="-6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67544" y="2614294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Přímka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fce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protíná osu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 bodě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B = 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3; 0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614294"/>
                <a:ext cx="8208912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669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50767" y="3211697"/>
            <a:ext cx="8208912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Průsečíky s osami můžeme také určit grafickou metodou.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450767" y="3068960"/>
            <a:ext cx="8208912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7544" y="4128910"/>
                <a:ext cx="4131033" cy="10394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Sestrojíme graf funkce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určíme souřadnice průsečíků s osami souřadnic. 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128910"/>
                <a:ext cx="4131033" cy="1039452"/>
              </a:xfrm>
              <a:prstGeom prst="rect">
                <a:avLst/>
              </a:prstGeom>
              <a:blipFill rotWithShape="1">
                <a:blip r:embed="rId7"/>
                <a:stretch>
                  <a:fillRect l="-1329" b="-81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62523"/>
            <a:ext cx="3096344" cy="301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012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lineárních funkcí. 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příklady na sestrojování grafů lineárních funkcí. Určují vlastnosti lineárních funkcí.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1305</TotalTime>
  <Words>571</Words>
  <Application>Microsoft Office PowerPoint</Application>
  <PresentationFormat>Předvádění na obrazovce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LINEÁRNÍ  FUNKCE Příklady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112</cp:revision>
  <dcterms:created xsi:type="dcterms:W3CDTF">2013-01-11T17:11:37Z</dcterms:created>
  <dcterms:modified xsi:type="dcterms:W3CDTF">2013-11-26T17:23:09Z</dcterms:modified>
</cp:coreProperties>
</file>