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5" r:id="rId6"/>
    <p:sldId id="263" r:id="rId7"/>
    <p:sldId id="270" r:id="rId8"/>
    <p:sldId id="269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chemeClr val="accent5">
                <a:lumMod val="40000"/>
                <a:lumOff val="6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hyperlink" Target="Konstantn&#237;%20funkce%20y=b.ggb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hyperlink" Target="http://www.geogebra.org/cms/cs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7zs.wz.cz/opvk%20velke%20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000" y="836712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3059832" y="3429000"/>
            <a:ext cx="49685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MATEMATIKA</a:t>
            </a:r>
          </a:p>
          <a:p>
            <a:endParaRPr lang="cs-CZ" sz="2800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cs-CZ" sz="28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	Konstantní </a:t>
            </a:r>
            <a:r>
              <a:rPr lang="cs-CZ" sz="28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 funkce</a:t>
            </a:r>
            <a:endParaRPr lang="cs-CZ" sz="2800" b="1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05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62817" y="260648"/>
            <a:ext cx="8640960" cy="46805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2" name="Picture 2" descr="http://7zs.wz.cz/opvk%20velke%20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068" y="5229200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ovéPole 8"/>
          <p:cNvSpPr txBox="1"/>
          <p:nvPr/>
        </p:nvSpPr>
        <p:spPr>
          <a:xfrm>
            <a:off x="371097" y="404664"/>
            <a:ext cx="835292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Název projektu:  Nové ICT rozvíjí matematické a odborné kompetence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Číslo projektu:  CZ.1.07/1.5.00/34.0228</a:t>
            </a:r>
          </a:p>
          <a:p>
            <a:pPr>
              <a:lnSpc>
                <a:spcPct val="150000"/>
              </a:lnSpc>
            </a:pPr>
            <a:endParaRPr lang="cs-CZ" sz="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Název školy:  Střední odborná škola Litovel, Komenského 677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Číslo materiálu:  III-2-06-09_Konstantni-funkce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Autor:  Mgr. Stanislav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Prucek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Tematický okruh:  Matematika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Ročník:  III.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Datum tvorby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leden 2013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371097" y="4149080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Autorem materiálu a všech jeho částí, není-li uvedeno jinak,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je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			       </a:t>
            </a:r>
            <a:r>
              <a:rPr lang="cs-CZ" dirty="0">
                <a:latin typeface="Arial" pitchFamily="34" charset="0"/>
                <a:cs typeface="Arial" pitchFamily="34" charset="0"/>
              </a:rPr>
              <a:t>Mgr.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Stanislav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Prucek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Přímá spojnice 10"/>
          <p:cNvCxnSpPr/>
          <p:nvPr/>
        </p:nvCxnSpPr>
        <p:spPr>
          <a:xfrm>
            <a:off x="268288" y="4034459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G:\DUMY\LOGO SO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695" y="1354057"/>
            <a:ext cx="2315553" cy="1946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Přímá spojnice 12"/>
          <p:cNvCxnSpPr/>
          <p:nvPr/>
        </p:nvCxnSpPr>
        <p:spPr>
          <a:xfrm>
            <a:off x="268288" y="1340768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873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0906" y="476672"/>
            <a:ext cx="8388393" cy="85270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cs-CZ" b="1" dirty="0" smtClean="0">
                <a:latin typeface="Arial Black" pitchFamily="34" charset="0"/>
              </a:rPr>
              <a:t>KONSTANTNÍ  FUNKCE</a:t>
            </a:r>
            <a:endParaRPr lang="cs-CZ" b="1" dirty="0">
              <a:latin typeface="Arial Black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380906" y="1844824"/>
                <a:ext cx="8352928" cy="2508013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80000" bIns="180000" rtlCol="0">
                <a:spAutoFit/>
              </a:bodyPr>
              <a:lstStyle/>
              <a:p>
                <a:r>
                  <a:rPr lang="cs-CZ" dirty="0" smtClean="0"/>
                  <a:t>	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Konstantní funkce 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je funkce, kterou lze vyjádřit ve tvaru</a:t>
                </a:r>
              </a:p>
              <a:p>
                <a:endParaRPr lang="cs-CZ" sz="8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cs-CZ" sz="2800" b="1" i="1" smtClean="0">
                        <a:latin typeface="Cambria Math"/>
                      </a:rPr>
                      <m:t>𝒚</m:t>
                    </m:r>
                    <m:r>
                      <a:rPr lang="cs-CZ" sz="2800" b="1" i="1" smtClean="0">
                        <a:latin typeface="Cambria Math"/>
                      </a:rPr>
                      <m:t>=</m:t>
                    </m:r>
                    <m:r>
                      <a:rPr lang="cs-CZ" sz="2800" b="1" i="1" smtClean="0">
                        <a:latin typeface="Cambria Math"/>
                      </a:rPr>
                      <m:t>𝒃</m:t>
                    </m:r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,</a:t>
                </a:r>
              </a:p>
              <a:p>
                <a:endParaRPr lang="cs-CZ" sz="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 	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kde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</a:rPr>
                      <m:t>𝒃</m:t>
                    </m:r>
                  </m:oMath>
                </a14:m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je 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reálné číslo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endParaRPr lang="cs-CZ" sz="24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 	</a:t>
                </a:r>
                <a:r>
                  <a:rPr lang="cs-CZ" sz="2400" b="1" dirty="0"/>
                  <a:t> </a:t>
                </a:r>
                <a:r>
                  <a:rPr lang="cs-CZ" sz="2400" dirty="0" smtClean="0"/>
                  <a:t>Je to lin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eární funkce </a:t>
                </a:r>
                <a14:m>
                  <m:oMath xmlns:m="http://schemas.openxmlformats.org/officeDocument/2006/math">
                    <m:r>
                      <a:rPr lang="cs-CZ" sz="2400" b="0" i="1" smtClean="0"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cs-CZ" sz="2400" b="0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sz="2400" b="0" i="1" smtClean="0">
                        <a:latin typeface="Cambria Math"/>
                        <a:cs typeface="Times New Roman" pitchFamily="18" charset="0"/>
                      </a:rPr>
                      <m:t>𝑎𝑥</m:t>
                    </m:r>
                    <m:r>
                      <a:rPr lang="cs-CZ" sz="2400" b="0" i="1" smtClean="0">
                        <a:latin typeface="Cambria Math"/>
                        <a:cs typeface="Times New Roman" pitchFamily="18" charset="0"/>
                      </a:rPr>
                      <m:t>+</m:t>
                    </m:r>
                    <m:r>
                      <a:rPr lang="cs-CZ" sz="2400" b="0" i="1" smtClean="0">
                        <a:latin typeface="Cambria Math"/>
                        <a:cs typeface="Times New Roman" pitchFamily="18" charset="0"/>
                      </a:rPr>
                      <m:t>𝑏</m:t>
                    </m:r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, ve které </a:t>
                </a:r>
                <a14:m>
                  <m:oMath xmlns:m="http://schemas.openxmlformats.org/officeDocument/2006/math">
                    <m:r>
                      <a:rPr lang="cs-CZ" sz="2400" b="0" i="1" smtClean="0">
                        <a:latin typeface="Cambria Math"/>
                        <a:cs typeface="Times New Roman" pitchFamily="18" charset="0"/>
                      </a:rPr>
                      <m:t>𝑎</m:t>
                    </m:r>
                    <m:r>
                      <a:rPr lang="cs-CZ" sz="2400" b="0" i="1" smtClean="0">
                        <a:latin typeface="Cambria Math"/>
                        <a:cs typeface="Times New Roman" pitchFamily="18" charset="0"/>
                      </a:rPr>
                      <m:t>=0</m:t>
                    </m:r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cs-CZ" sz="2400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906" y="1844824"/>
                <a:ext cx="8352928" cy="2508013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ovéPole 12"/>
              <p:cNvSpPr txBox="1"/>
              <p:nvPr/>
            </p:nvSpPr>
            <p:spPr>
              <a:xfrm>
                <a:off x="391491" y="4903261"/>
                <a:ext cx="8352928" cy="1102179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80000" bIns="180000" rtlCol="0">
                <a:spAutoFit/>
              </a:bodyPr>
              <a:lstStyle/>
              <a:p>
                <a:r>
                  <a:rPr lang="cs-CZ" dirty="0" smtClean="0"/>
                  <a:t>	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Konstantní funkce přiřazuje každé hodnotě proměnné </a:t>
                </a:r>
                <a14:m>
                  <m:oMath xmlns:m="http://schemas.openxmlformats.org/officeDocument/2006/math">
                    <m:r>
                      <a:rPr lang="cs-CZ" sz="2400" b="0" i="1" smtClean="0">
                        <a:latin typeface="Cambria Math"/>
                        <a:cs typeface="Times New Roman" pitchFamily="18" charset="0"/>
                      </a:rPr>
                      <m:t>𝑥</m:t>
                    </m:r>
                  </m:oMath>
                </a14:m>
                <a:endParaRPr lang="cs-CZ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400" dirty="0">
                    <a:latin typeface="Times New Roman" pitchFamily="18" charset="0"/>
                    <a:cs typeface="Times New Roman" pitchFamily="18" charset="0"/>
                  </a:rPr>
                  <a:t>	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totéž číslo.</a:t>
                </a:r>
                <a:endParaRPr lang="cs-CZ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3" name="TextovéPol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491" y="4903261"/>
                <a:ext cx="8352928" cy="110217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2809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452287" y="1124744"/>
                <a:ext cx="8319818" cy="956773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08000" bIns="108000" rtlCol="0">
                <a:spAutoFit/>
              </a:bodyPr>
              <a:lstStyle/>
              <a:p>
                <a:r>
                  <a:rPr lang="cs-CZ" dirty="0" smtClean="0"/>
                  <a:t>	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Grafem konstantní funkce  je přímka nebo její část,</a:t>
                </a:r>
              </a:p>
              <a:p>
                <a:r>
                  <a:rPr lang="cs-CZ" sz="2400" b="1" dirty="0">
                    <a:latin typeface="Times New Roman" pitchFamily="18" charset="0"/>
                    <a:cs typeface="Times New Roman" pitchFamily="18" charset="0"/>
                  </a:rPr>
                  <a:t>	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rovnoběžná s osou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  <a:cs typeface="Times New Roman" pitchFamily="18" charset="0"/>
                      </a:rPr>
                      <m:t>𝒙</m:t>
                    </m:r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287" y="1124744"/>
                <a:ext cx="8319818" cy="956773"/>
              </a:xfrm>
              <a:prstGeom prst="rect">
                <a:avLst/>
              </a:prstGeom>
              <a:blipFill rotWithShape="1">
                <a:blip r:embed="rId2"/>
                <a:stretch>
                  <a:fillRect b="-5556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ovéPole 15"/>
              <p:cNvSpPr txBox="1"/>
              <p:nvPr/>
            </p:nvSpPr>
            <p:spPr>
              <a:xfrm>
                <a:off x="563193" y="5692277"/>
                <a:ext cx="820891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1" i="1" smtClean="0">
                          <a:latin typeface="Cambria Math"/>
                        </a:rPr>
                        <m:t>𝑫</m:t>
                      </m:r>
                      <m:d>
                        <m:dPr>
                          <m:ctrlPr>
                            <a:rPr lang="cs-CZ" b="1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1" i="1">
                              <a:latin typeface="Cambria Math"/>
                            </a:rPr>
                            <m:t>𝒇</m:t>
                          </m:r>
                        </m:e>
                      </m:d>
                      <m:r>
                        <a:rPr lang="cs-CZ" b="1" i="1">
                          <a:latin typeface="Cambria Math"/>
                        </a:rPr>
                        <m:t>=</m:t>
                      </m:r>
                      <m:r>
                        <a:rPr lang="cs-CZ" b="1" i="1">
                          <a:latin typeface="Cambria Math"/>
                        </a:rPr>
                        <m:t>𝑹</m:t>
                      </m:r>
                      <m:r>
                        <a:rPr lang="cs-CZ" b="1" i="1">
                          <a:latin typeface="Cambria Math"/>
                        </a:rPr>
                        <m:t>,  </m:t>
                      </m:r>
                      <m:r>
                        <a:rPr lang="cs-CZ" b="1" i="1">
                          <a:latin typeface="Cambria Math"/>
                        </a:rPr>
                        <m:t>𝑯</m:t>
                      </m:r>
                      <m:d>
                        <m:dPr>
                          <m:ctrlPr>
                            <a:rPr lang="cs-CZ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1" i="1" smtClean="0">
                              <a:latin typeface="Cambria Math"/>
                            </a:rPr>
                            <m:t>𝒇</m:t>
                          </m:r>
                        </m:e>
                      </m:d>
                      <m:r>
                        <a:rPr lang="cs-CZ" b="1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cs-CZ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1" i="1" smtClean="0">
                              <a:latin typeface="Cambria Math"/>
                            </a:rPr>
                            <m:t>𝒃</m:t>
                          </m:r>
                        </m:e>
                      </m:d>
                    </m:oMath>
                  </m:oMathPara>
                </a14:m>
                <a:endParaRPr lang="cs-CZ" b="1" dirty="0" smtClean="0"/>
              </a:p>
              <a:p>
                <a:pPr algn="ctr"/>
                <a:r>
                  <a:rPr lang="cs-CZ" b="1" dirty="0" smtClean="0"/>
                  <a:t>Funkce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𝒇</m:t>
                    </m:r>
                    <m:r>
                      <a:rPr lang="cs-CZ" b="1" i="1">
                        <a:latin typeface="Cambria Math"/>
                      </a:rPr>
                      <m:t> </m:t>
                    </m:r>
                  </m:oMath>
                </a14:m>
                <a:r>
                  <a:rPr lang="cs-CZ" b="1" dirty="0" smtClean="0"/>
                  <a:t>na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</m:oMath>
                </a14:m>
                <a:r>
                  <a:rPr lang="cs-CZ" b="1" dirty="0" smtClean="0"/>
                  <a:t> není rostoucí ani klesající</a:t>
                </a:r>
                <a:endParaRPr lang="cs-CZ" b="1" dirty="0"/>
              </a:p>
            </p:txBody>
          </p:sp>
        </mc:Choice>
        <mc:Fallback xmlns="">
          <p:sp>
            <p:nvSpPr>
              <p:cNvPr id="16" name="TextovéPole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193" y="5692277"/>
                <a:ext cx="8208912" cy="646331"/>
              </a:xfrm>
              <a:prstGeom prst="rect">
                <a:avLst/>
              </a:prstGeom>
              <a:blipFill rotWithShape="1">
                <a:blip r:embed="rId3"/>
                <a:stretch>
                  <a:fillRect b="-141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ovéPole 20"/>
              <p:cNvSpPr txBox="1"/>
              <p:nvPr/>
            </p:nvSpPr>
            <p:spPr>
              <a:xfrm>
                <a:off x="452287" y="332656"/>
                <a:ext cx="8345148" cy="587441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08000" bIns="108000" rtlCol="0">
                <a:spAutoFit/>
              </a:bodyPr>
              <a:lstStyle/>
              <a:p>
                <a:pPr algn="ctr"/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Konstantní funkce    </a:t>
                </a:r>
                <a14:m>
                  <m:oMath xmlns:m="http://schemas.openxmlformats.org/officeDocument/2006/math">
                    <m:r>
                      <a:rPr lang="cs-CZ" sz="2400" b="1" i="0" smtClean="0">
                        <a:latin typeface="Cambria Math"/>
                      </a:rPr>
                      <m:t> </m:t>
                    </m:r>
                    <m:r>
                      <a:rPr lang="cs-CZ" sz="2400" b="1" i="1" smtClean="0">
                        <a:latin typeface="Cambria Math"/>
                      </a:rPr>
                      <m:t>𝒚</m:t>
                    </m:r>
                    <m:r>
                      <a:rPr lang="cs-CZ" sz="2400" b="1" i="1" smtClean="0">
                        <a:latin typeface="Cambria Math"/>
                      </a:rPr>
                      <m:t>=</m:t>
                    </m:r>
                    <m:r>
                      <a:rPr lang="cs-CZ" sz="2400" b="1" i="1" smtClean="0">
                        <a:latin typeface="Cambria Math"/>
                      </a:rPr>
                      <m:t>𝒃</m:t>
                    </m:r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,      kde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</a:rPr>
                      <m:t>𝒃</m:t>
                    </m:r>
                  </m:oMath>
                </a14:m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je 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reálné číslo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21" name="TextovéPole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287" y="332656"/>
                <a:ext cx="8345148" cy="587441"/>
              </a:xfrm>
              <a:prstGeom prst="rect">
                <a:avLst/>
              </a:prstGeom>
              <a:blipFill rotWithShape="1">
                <a:blip r:embed="rId4"/>
                <a:stretch>
                  <a:fillRect b="-8824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2103" y="2416003"/>
            <a:ext cx="3240186" cy="3139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Šipka doleva 21">
            <a:hlinkClick r:id="rId6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866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Sledujte, jak se mění graf konstantní funkce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𝒃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v závislosti  na koeficientu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𝒃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.</a:t>
                </a:r>
                <a:endParaRPr lang="cs-CZ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blipFill rotWithShape="1">
                <a:blip r:embed="rId2"/>
                <a:stretch>
                  <a:fillRect l="-646" t="-4717" b="-141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ovéPole 4"/>
          <p:cNvSpPr txBox="1"/>
          <p:nvPr/>
        </p:nvSpPr>
        <p:spPr>
          <a:xfrm>
            <a:off x="438525" y="182543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Šipka doleva 8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sp>
        <p:nvSpPr>
          <p:cNvPr id="2" name="TextovéPole 1"/>
          <p:cNvSpPr txBox="1"/>
          <p:nvPr/>
        </p:nvSpPr>
        <p:spPr>
          <a:xfrm>
            <a:off x="597818" y="5836562"/>
            <a:ext cx="8020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err="1" smtClean="0"/>
              <a:t>Pozn</a:t>
            </a:r>
            <a:r>
              <a:rPr lang="cs-CZ" sz="1200" dirty="0" smtClean="0"/>
              <a:t>:   Ke spuštění je nutné mít nainstalovanou aplikaci  </a:t>
            </a:r>
            <a:r>
              <a:rPr lang="cs-CZ" sz="1200" dirty="0" err="1" smtClean="0"/>
              <a:t>GeoGebra</a:t>
            </a:r>
            <a:r>
              <a:rPr lang="cs-CZ" sz="1200" dirty="0" smtClean="0"/>
              <a:t>.</a:t>
            </a:r>
            <a:endParaRPr lang="cs-CZ" sz="1200" dirty="0"/>
          </a:p>
        </p:txBody>
      </p:sp>
      <p:pic>
        <p:nvPicPr>
          <p:cNvPr id="2051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59" y="1196752"/>
            <a:ext cx="8061245" cy="429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603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ovéPole 21"/>
              <p:cNvSpPr txBox="1"/>
              <p:nvPr/>
            </p:nvSpPr>
            <p:spPr>
              <a:xfrm>
                <a:off x="1108848" y="343940"/>
                <a:ext cx="7543600" cy="4834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Sestrojte grafy konstantních funkcí 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𝑓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=3</m:t>
                    </m:r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𝑔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=−</m:t>
                    </m:r>
                    <m:f>
                      <m:fPr>
                        <m:ctrlP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, určete vlastnosti.</a:t>
                </a:r>
                <a:endParaRPr lang="cs-CZ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2" name="TextovéPole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8848" y="343940"/>
                <a:ext cx="7543600" cy="483466"/>
              </a:xfrm>
              <a:prstGeom prst="rect">
                <a:avLst/>
              </a:prstGeom>
              <a:blipFill rotWithShape="1">
                <a:blip r:embed="rId2"/>
                <a:stretch>
                  <a:fillRect l="-728" b="-625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ovéPole 22"/>
          <p:cNvSpPr txBox="1"/>
          <p:nvPr/>
        </p:nvSpPr>
        <p:spPr>
          <a:xfrm>
            <a:off x="450767" y="324063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Šipka doleva 23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ovéPole 24"/>
              <p:cNvSpPr txBox="1"/>
              <p:nvPr/>
            </p:nvSpPr>
            <p:spPr>
              <a:xfrm>
                <a:off x="467544" y="1080490"/>
                <a:ext cx="8208912" cy="7855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Grafy obou funkcí jsou přímky rovnoběžné s osou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𝑥</m:t>
                    </m:r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r>
                  <a:rPr lang="cs-CZ" dirty="0">
                    <a:latin typeface="Times New Roman" pitchFamily="18" charset="0"/>
                    <a:cs typeface="Times New Roman" pitchFamily="18" charset="0"/>
                  </a:rPr>
                  <a:t>Graf </a:t>
                </a:r>
                <a:r>
                  <a:rPr lang="cs-CZ" dirty="0" err="1">
                    <a:latin typeface="Times New Roman" pitchFamily="18" charset="0"/>
                    <a:cs typeface="Times New Roman" pitchFamily="18" charset="0"/>
                  </a:rPr>
                  <a:t>fce</a:t>
                </a:r>
                <a:r>
                  <a:rPr lang="cs-CZ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cs-CZ" dirty="0">
                    <a:latin typeface="Times New Roman" pitchFamily="18" charset="0"/>
                    <a:cs typeface="Times New Roman" pitchFamily="18" charset="0"/>
                  </a:rPr>
                  <a:t> protíná osu </a:t>
                </a:r>
                <a:r>
                  <a:rPr lang="cs-CZ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cs-CZ" dirty="0">
                    <a:latin typeface="Times New Roman" pitchFamily="18" charset="0"/>
                    <a:cs typeface="Times New Roman" pitchFamily="18" charset="0"/>
                  </a:rPr>
                  <a:t> v bodě A = 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[</a:t>
                </a:r>
                <a:r>
                  <a:rPr lang="cs-CZ" dirty="0">
                    <a:latin typeface="Times New Roman" pitchFamily="18" charset="0"/>
                    <a:cs typeface="Times New Roman" pitchFamily="18" charset="0"/>
                  </a:rPr>
                  <a:t>0; </a:t>
                </a:r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]</a:t>
                </a:r>
                <a:r>
                  <a:rPr lang="cs-CZ" dirty="0">
                    <a:latin typeface="Times New Roman" pitchFamily="18" charset="0"/>
                    <a:cs typeface="Times New Roman" pitchFamily="18" charset="0"/>
                  </a:rPr>
                  <a:t> a graf </a:t>
                </a:r>
                <a:r>
                  <a:rPr lang="cs-CZ" dirty="0" err="1">
                    <a:latin typeface="Times New Roman" pitchFamily="18" charset="0"/>
                    <a:cs typeface="Times New Roman" pitchFamily="18" charset="0"/>
                  </a:rPr>
                  <a:t>fce</a:t>
                </a:r>
                <a:r>
                  <a:rPr lang="cs-CZ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i="1" dirty="0">
                    <a:latin typeface="Times New Roman" pitchFamily="18" charset="0"/>
                    <a:cs typeface="Times New Roman" pitchFamily="18" charset="0"/>
                  </a:rPr>
                  <a:t>g</a:t>
                </a:r>
                <a:r>
                  <a:rPr lang="cs-CZ" dirty="0">
                    <a:latin typeface="Times New Roman" pitchFamily="18" charset="0"/>
                    <a:cs typeface="Times New Roman" pitchFamily="18" charset="0"/>
                  </a:rPr>
                  <a:t> protíná osu </a:t>
                </a:r>
                <a:r>
                  <a:rPr lang="cs-CZ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cs-CZ" dirty="0">
                    <a:latin typeface="Times New Roman" pitchFamily="18" charset="0"/>
                    <a:cs typeface="Times New Roman" pitchFamily="18" charset="0"/>
                  </a:rPr>
                  <a:t> v bodě </a:t>
                </a:r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B </a:t>
                </a:r>
                <a:r>
                  <a:rPr lang="cs-CZ" dirty="0">
                    <a:latin typeface="Times New Roman" pitchFamily="18" charset="0"/>
                    <a:cs typeface="Times New Roman" pitchFamily="18" charset="0"/>
                  </a:rPr>
                  <a:t>= 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[</a:t>
                </a:r>
                <a:r>
                  <a:rPr lang="cs-CZ" dirty="0">
                    <a:latin typeface="Times New Roman" pitchFamily="18" charset="0"/>
                    <a:cs typeface="Times New Roman" pitchFamily="18" charset="0"/>
                  </a:rPr>
                  <a:t>0; </a:t>
                </a:r>
                <a14:m>
                  <m:oMath xmlns:m="http://schemas.openxmlformats.org/officeDocument/2006/math">
                    <m:r>
                      <a:rPr lang="cs-CZ" b="0" i="0" smtClean="0">
                        <a:latin typeface="Cambria Math"/>
                        <a:cs typeface="Times New Roman" pitchFamily="18" charset="0"/>
                      </a:rPr>
                      <m:t>−</m:t>
                    </m:r>
                    <m:f>
                      <m:fPr>
                        <m:ctrlPr>
                          <a:rPr lang="cs-CZ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]</a:t>
                </a:r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cs-CZ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5" name="TextovéPole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080490"/>
                <a:ext cx="8208912" cy="785536"/>
              </a:xfrm>
              <a:prstGeom prst="rect">
                <a:avLst/>
              </a:prstGeom>
              <a:blipFill rotWithShape="1">
                <a:blip r:embed="rId4"/>
                <a:stretch>
                  <a:fillRect l="-669" t="-3876" b="-77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ovéPole 25"/>
              <p:cNvSpPr txBox="1"/>
              <p:nvPr/>
            </p:nvSpPr>
            <p:spPr>
              <a:xfrm>
                <a:off x="5276443" y="2099543"/>
                <a:ext cx="3384376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      </a:t>
                </a:r>
                <a14:m>
                  <m:oMath xmlns:m="http://schemas.openxmlformats.org/officeDocument/2006/math">
                    <m:r>
                      <a:rPr lang="cs-CZ" b="1" i="0" smtClean="0">
                        <a:latin typeface="Cambria Math"/>
                      </a:rPr>
                      <m:t> </m:t>
                    </m:r>
                    <m:r>
                      <a:rPr lang="cs-CZ" b="1" i="1" smtClean="0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r>
                      <a:rPr lang="cs-CZ" b="1" i="1" smtClean="0">
                        <a:latin typeface="Cambria Math"/>
                      </a:rPr>
                      <m:t>𝑹</m:t>
                    </m:r>
                  </m:oMath>
                </a14:m>
                <a:endParaRPr lang="cs-CZ" b="1" i="1" dirty="0" smtClean="0">
                  <a:latin typeface="Cambria Math"/>
                </a:endParaRPr>
              </a:p>
              <a:p>
                <a:endParaRPr lang="cs-CZ" b="1" i="1" dirty="0">
                  <a:latin typeface="Cambria Math"/>
                </a:endParaRPr>
              </a:p>
              <a:p>
                <a:r>
                  <a:rPr lang="cs-CZ" b="1" i="1" dirty="0" smtClean="0">
                    <a:latin typeface="Cambria Math"/>
                  </a:rPr>
                  <a:t>     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</m:e>
                    </m:d>
                  </m:oMath>
                </a14:m>
                <a:endParaRPr lang="cs-CZ" b="1" i="1" dirty="0" smtClean="0">
                  <a:latin typeface="Cambria Math"/>
                </a:endParaRPr>
              </a:p>
              <a:p>
                <a:r>
                  <a:rPr lang="cs-CZ" b="1" dirty="0" smtClean="0"/>
                  <a:t>			      Funkce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𝒇</m:t>
                    </m:r>
                    <m:r>
                      <a:rPr lang="cs-CZ" b="1" i="1">
                        <a:latin typeface="Cambria Math"/>
                      </a:rPr>
                      <m:t> </m:t>
                    </m:r>
                  </m:oMath>
                </a14:m>
                <a:r>
                  <a:rPr lang="cs-CZ" b="1" dirty="0" smtClean="0"/>
                  <a:t>není rostoucí ani klesající na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</m:oMath>
                </a14:m>
                <a:r>
                  <a:rPr lang="cs-CZ" b="1" dirty="0" smtClean="0"/>
                  <a:t>	</a:t>
                </a:r>
                <a:r>
                  <a:rPr lang="cs-CZ" b="1" dirty="0"/>
                  <a:t> </a:t>
                </a:r>
                <a:r>
                  <a:rPr lang="cs-CZ" b="1" dirty="0" smtClean="0"/>
                  <a:t>	</a:t>
                </a:r>
                <a:endParaRPr lang="cs-CZ" b="1" dirty="0"/>
              </a:p>
            </p:txBody>
          </p:sp>
        </mc:Choice>
        <mc:Fallback xmlns="">
          <p:sp>
            <p:nvSpPr>
              <p:cNvPr id="26" name="TextovéPole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6443" y="2099543"/>
                <a:ext cx="3384376" cy="1754326"/>
              </a:xfrm>
              <a:prstGeom prst="rect">
                <a:avLst/>
              </a:prstGeom>
              <a:blipFill rotWithShape="1">
                <a:blip r:embed="rId5"/>
                <a:stretch>
                  <a:fillRect l="-1622" b="-451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ovéPole 26"/>
              <p:cNvSpPr txBox="1"/>
              <p:nvPr/>
            </p:nvSpPr>
            <p:spPr>
              <a:xfrm>
                <a:off x="5292079" y="4011708"/>
                <a:ext cx="3384376" cy="21776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      </a:t>
                </a:r>
                <a14:m>
                  <m:oMath xmlns:m="http://schemas.openxmlformats.org/officeDocument/2006/math">
                    <m:r>
                      <a:rPr lang="cs-CZ" b="1" i="0" smtClean="0">
                        <a:latin typeface="Cambria Math"/>
                      </a:rPr>
                      <m:t> </m:t>
                    </m:r>
                    <m:r>
                      <a:rPr lang="cs-CZ" b="1" i="1" smtClean="0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𝒈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r>
                      <a:rPr lang="cs-CZ" b="1" i="1" smtClean="0">
                        <a:latin typeface="Cambria Math"/>
                      </a:rPr>
                      <m:t>𝑹</m:t>
                    </m:r>
                  </m:oMath>
                </a14:m>
                <a:endParaRPr lang="cs-CZ" b="1" i="1" dirty="0" smtClean="0">
                  <a:latin typeface="Cambria Math"/>
                </a:endParaRPr>
              </a:p>
              <a:p>
                <a:endParaRPr lang="cs-CZ" b="1" i="1" dirty="0">
                  <a:latin typeface="Cambria Math"/>
                </a:endParaRPr>
              </a:p>
              <a:p>
                <a:r>
                  <a:rPr lang="cs-CZ" b="1" i="1" dirty="0" smtClean="0">
                    <a:latin typeface="Cambria Math"/>
                  </a:rPr>
                  <a:t>     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𝒈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b="1" i="1" smtClean="0">
                                <a:latin typeface="Cambria Math"/>
                              </a:rPr>
                              <m:t>𝟓</m:t>
                            </m:r>
                          </m:num>
                          <m:den>
                            <m:r>
                              <a:rPr lang="cs-CZ" b="1" i="1" smtClean="0">
                                <a:latin typeface="Cambria Math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endParaRPr lang="cs-CZ" b="1" i="1" dirty="0" smtClean="0">
                  <a:latin typeface="Cambria Math"/>
                </a:endParaRPr>
              </a:p>
              <a:p>
                <a:r>
                  <a:rPr lang="cs-CZ" b="1" dirty="0" smtClean="0"/>
                  <a:t>			      Funkce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𝒈</m:t>
                    </m:r>
                    <m:r>
                      <a:rPr lang="cs-CZ" b="1" i="1">
                        <a:latin typeface="Cambria Math"/>
                      </a:rPr>
                      <m:t> </m:t>
                    </m:r>
                  </m:oMath>
                </a14:m>
                <a:r>
                  <a:rPr lang="cs-CZ" b="1" dirty="0" smtClean="0"/>
                  <a:t>není rostoucí ani klesající na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𝒈</m:t>
                        </m:r>
                      </m:e>
                    </m:d>
                  </m:oMath>
                </a14:m>
                <a:r>
                  <a:rPr lang="cs-CZ" b="1" dirty="0" smtClean="0"/>
                  <a:t>	</a:t>
                </a:r>
                <a:r>
                  <a:rPr lang="cs-CZ" b="1" dirty="0"/>
                  <a:t> </a:t>
                </a:r>
                <a:r>
                  <a:rPr lang="cs-CZ" b="1" dirty="0" smtClean="0"/>
                  <a:t>	</a:t>
                </a:r>
                <a:endParaRPr lang="cs-CZ" b="1" dirty="0"/>
              </a:p>
            </p:txBody>
          </p:sp>
        </mc:Choice>
        <mc:Fallback xmlns="">
          <p:sp>
            <p:nvSpPr>
              <p:cNvPr id="27" name="TextovéPole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2079" y="4011708"/>
                <a:ext cx="3384376" cy="2177647"/>
              </a:xfrm>
              <a:prstGeom prst="rect">
                <a:avLst/>
              </a:prstGeom>
              <a:blipFill rotWithShape="1">
                <a:blip r:embed="rId6"/>
                <a:stretch>
                  <a:fillRect l="-144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072" y="2099543"/>
            <a:ext cx="4058364" cy="388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1876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045034" y="398682"/>
            <a:ext cx="76555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Určete konstantní funkci, jejíž graf prochází bodem M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-2; -3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Určete vlastnosti funkce.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450767" y="324063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Šipka doleva 3">
            <a:hlinkClick r:id="rId2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ovéPole 4"/>
              <p:cNvSpPr txBox="1"/>
              <p:nvPr/>
            </p:nvSpPr>
            <p:spPr>
              <a:xfrm>
                <a:off x="479189" y="1919342"/>
                <a:ext cx="84969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Výsledná konstantní funkce je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=−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𝟑</m:t>
                    </m:r>
                  </m:oMath>
                </a14:m>
                <a:endParaRPr lang="cs-CZ" b="1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" name="TextovéPo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189" y="1919342"/>
                <a:ext cx="8496944" cy="369332"/>
              </a:xfrm>
              <a:prstGeom prst="rect">
                <a:avLst/>
              </a:prstGeom>
              <a:blipFill rotWithShape="1">
                <a:blip r:embed="rId3"/>
                <a:stretch>
                  <a:fillRect l="-646" t="-8333" b="-2666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467544" y="1067601"/>
                <a:ext cx="8208912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Konstantní funkce přiřazuje každé hodnotě proměnné </a:t>
                </a:r>
                <a14:m>
                  <m:oMath xmlns:m="http://schemas.openxmlformats.org/officeDocument/2006/math"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𝑥</m:t>
                    </m:r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 totéž </a:t>
                </a:r>
                <a:r>
                  <a:rPr lang="cs-CZ" dirty="0">
                    <a:latin typeface="Times New Roman" pitchFamily="18" charset="0"/>
                    <a:cs typeface="Times New Roman" pitchFamily="18" charset="0"/>
                  </a:rPr>
                  <a:t>číslo</a:t>
                </a:r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endParaRPr lang="cs-CZ" sz="8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dirty="0">
                    <a:latin typeface="Times New Roman" pitchFamily="18" charset="0"/>
                    <a:cs typeface="Times New Roman" pitchFamily="18" charset="0"/>
                  </a:rPr>
                  <a:t>	</a:t>
                </a:r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				V našem případě je to číslo -3.</a:t>
                </a:r>
                <a:endParaRPr lang="cs-CZ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067601"/>
                <a:ext cx="8208912" cy="769441"/>
              </a:xfrm>
              <a:prstGeom prst="rect">
                <a:avLst/>
              </a:prstGeom>
              <a:blipFill rotWithShape="1">
                <a:blip r:embed="rId4"/>
                <a:stretch>
                  <a:fillRect l="-669" t="-3968" b="-1190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ovéPole 9"/>
              <p:cNvSpPr txBox="1"/>
              <p:nvPr/>
            </p:nvSpPr>
            <p:spPr>
              <a:xfrm>
                <a:off x="5076056" y="4288955"/>
                <a:ext cx="3384376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      </a:t>
                </a:r>
                <a14:m>
                  <m:oMath xmlns:m="http://schemas.openxmlformats.org/officeDocument/2006/math">
                    <m:r>
                      <a:rPr lang="cs-CZ" b="1" i="0" smtClean="0">
                        <a:latin typeface="Cambria Math"/>
                      </a:rPr>
                      <m:t> </m:t>
                    </m:r>
                    <m:r>
                      <a:rPr lang="cs-CZ" b="1" i="1" smtClean="0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r>
                      <a:rPr lang="cs-CZ" b="1" i="1" smtClean="0">
                        <a:latin typeface="Cambria Math"/>
                      </a:rPr>
                      <m:t>𝑹</m:t>
                    </m:r>
                  </m:oMath>
                </a14:m>
                <a:endParaRPr lang="cs-CZ" b="1" i="1" dirty="0" smtClean="0">
                  <a:latin typeface="Cambria Math"/>
                </a:endParaRPr>
              </a:p>
              <a:p>
                <a:endParaRPr lang="cs-CZ" b="1" i="1" dirty="0">
                  <a:latin typeface="Cambria Math"/>
                </a:endParaRPr>
              </a:p>
              <a:p>
                <a:r>
                  <a:rPr lang="cs-CZ" b="1" i="1" dirty="0" smtClean="0">
                    <a:latin typeface="Cambria Math"/>
                  </a:rPr>
                  <a:t>     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</m:e>
                    </m:d>
                  </m:oMath>
                </a14:m>
                <a:endParaRPr lang="cs-CZ" b="1" i="1" dirty="0" smtClean="0">
                  <a:latin typeface="Cambria Math"/>
                </a:endParaRPr>
              </a:p>
              <a:p>
                <a:r>
                  <a:rPr lang="cs-CZ" b="1" dirty="0" smtClean="0"/>
                  <a:t>			      Funkce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𝒇</m:t>
                    </m:r>
                    <m:r>
                      <a:rPr lang="cs-CZ" b="1" i="1">
                        <a:latin typeface="Cambria Math"/>
                      </a:rPr>
                      <m:t> </m:t>
                    </m:r>
                  </m:oMath>
                </a14:m>
                <a:r>
                  <a:rPr lang="cs-CZ" b="1" dirty="0" smtClean="0"/>
                  <a:t>není rostoucí ani klesající na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</m:oMath>
                </a14:m>
                <a:r>
                  <a:rPr lang="cs-CZ" b="1" dirty="0" smtClean="0"/>
                  <a:t>	</a:t>
                </a:r>
                <a:r>
                  <a:rPr lang="cs-CZ" b="1" dirty="0"/>
                  <a:t> </a:t>
                </a:r>
                <a:r>
                  <a:rPr lang="cs-CZ" b="1" dirty="0" smtClean="0"/>
                  <a:t>	</a:t>
                </a:r>
                <a:endParaRPr lang="cs-CZ" b="1" dirty="0"/>
              </a:p>
            </p:txBody>
          </p:sp>
        </mc:Choice>
        <mc:Fallback xmlns="">
          <p:sp>
            <p:nvSpPr>
              <p:cNvPr id="10" name="TextovéPol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6056" y="4288955"/>
                <a:ext cx="3384376" cy="1754326"/>
              </a:xfrm>
              <a:prstGeom prst="rect">
                <a:avLst/>
              </a:prstGeom>
              <a:blipFill rotWithShape="1">
                <a:blip r:embed="rId5"/>
                <a:stretch>
                  <a:fillRect l="-1622" b="-487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805" y="2492895"/>
            <a:ext cx="3705789" cy="3550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5787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262817" y="260648"/>
            <a:ext cx="8640960" cy="597492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371097" y="404664"/>
            <a:ext cx="835292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u="sng" dirty="0" smtClean="0">
                <a:latin typeface="Times New Roman" pitchFamily="18" charset="0"/>
                <a:cs typeface="Times New Roman" pitchFamily="18" charset="0"/>
              </a:rPr>
              <a:t>Anotace:</a:t>
            </a:r>
          </a:p>
          <a:p>
            <a:pPr algn="just"/>
            <a:r>
              <a:rPr lang="cs-CZ" dirty="0">
                <a:latin typeface="Times New Roman" pitchFamily="18" charset="0"/>
                <a:cs typeface="Times New Roman" pitchFamily="18" charset="0"/>
              </a:rPr>
              <a:t>Tato prezentace slouží k výkladu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konstantní funkce.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Žáci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dle koeficientu </a:t>
            </a:r>
            <a:r>
              <a:rPr lang="cs-CZ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konstantní funkce určují vlastnosti funkce a řeší jednoduché příklady.</a:t>
            </a:r>
          </a:p>
          <a:p>
            <a:pPr algn="just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Při výkladu jsou použity ukázky konstantních funkcí pomocí aplikace </a:t>
            </a:r>
            <a:r>
              <a:rPr lang="cs-CZ" b="1" dirty="0" err="1" smtClean="0">
                <a:latin typeface="Times New Roman" pitchFamily="18" charset="0"/>
                <a:cs typeface="Times New Roman" pitchFamily="18" charset="0"/>
              </a:rPr>
              <a:t>GeoGebra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cs-CZ" dirty="0" err="1">
                <a:latin typeface="Times New Roman" pitchFamily="18" charset="0"/>
                <a:cs typeface="Times New Roman" pitchFamily="18" charset="0"/>
              </a:rPr>
              <a:t>GeoGebra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 je volně šiřitelný software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. Vše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potřebné je na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								</a:t>
            </a:r>
            <a:r>
              <a:rPr lang="cs-CZ" dirty="0" smtClean="0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cs-CZ" dirty="0">
                <a:latin typeface="Times New Roman" pitchFamily="18" charset="0"/>
                <a:cs typeface="Times New Roman" pitchFamily="18" charset="0"/>
                <a:hlinkClick r:id="rId2"/>
              </a:rPr>
              <a:t>://www.geogebra.org/cms/cs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  <a:p>
            <a:r>
              <a:rPr lang="cs-CZ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dirty="0">
                <a:latin typeface="Times New Roman" pitchFamily="18" charset="0"/>
                <a:cs typeface="Times New Roman" pitchFamily="18" charset="0"/>
              </a:rPr>
            </a:br>
            <a:r>
              <a:rPr lang="cs-CZ" b="1" u="sng" dirty="0" smtClean="0">
                <a:latin typeface="Times New Roman" pitchFamily="18" charset="0"/>
                <a:cs typeface="Times New Roman" pitchFamily="18" charset="0"/>
              </a:rPr>
              <a:t>Použité </a:t>
            </a:r>
            <a:r>
              <a:rPr lang="cs-CZ" b="1" u="sng" dirty="0">
                <a:latin typeface="Times New Roman" pitchFamily="18" charset="0"/>
                <a:cs typeface="Times New Roman" pitchFamily="18" charset="0"/>
              </a:rPr>
              <a:t>zdroje:</a:t>
            </a:r>
          </a:p>
          <a:p>
            <a:pPr algn="just">
              <a:buNone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doc. RNDr. Emil Calda, CSc.: Matematika pro dvouleté a tříleté učební obory středních odborných učilišť, 2.díl, 1. vydání 2003, Prometheus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ISBN 80-7196-260-0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92801" y="5420638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Autorem materiálu a všech jeho částí, není-li uvedeno jinak,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je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			       </a:t>
            </a:r>
            <a:r>
              <a:rPr lang="cs-CZ" dirty="0">
                <a:latin typeface="Arial" pitchFamily="34" charset="0"/>
                <a:cs typeface="Arial" pitchFamily="34" charset="0"/>
              </a:rPr>
              <a:t>Mgr.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Stanislav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Prucek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Přímá spojnice 6"/>
          <p:cNvCxnSpPr/>
          <p:nvPr/>
        </p:nvCxnSpPr>
        <p:spPr>
          <a:xfrm>
            <a:off x="262817" y="5373216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262817" y="1700808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227081" y="2564904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Šipka doleva 11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8939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770</TotalTime>
  <Words>349</Words>
  <Application>Microsoft Office PowerPoint</Application>
  <PresentationFormat>Předvádění na obrazovce (4:3)</PresentationFormat>
  <Paragraphs>69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Tok</vt:lpstr>
      <vt:lpstr>Prezentace aplikace PowerPoint</vt:lpstr>
      <vt:lpstr>Prezentace aplikace PowerPoint</vt:lpstr>
      <vt:lpstr>KONSTANTNÍ  FUNKCE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Prucek Stanislav</dc:creator>
  <cp:lastModifiedBy>NB3</cp:lastModifiedBy>
  <cp:revision>81</cp:revision>
  <dcterms:created xsi:type="dcterms:W3CDTF">2013-01-11T17:11:37Z</dcterms:created>
  <dcterms:modified xsi:type="dcterms:W3CDTF">2013-11-26T17:24:43Z</dcterms:modified>
</cp:coreProperties>
</file>