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2" r:id="rId5"/>
    <p:sldId id="265" r:id="rId6"/>
    <p:sldId id="263" r:id="rId7"/>
    <p:sldId id="270" r:id="rId8"/>
    <p:sldId id="269" r:id="rId9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7979"/>
    <a:srgbClr val="DDAFEF"/>
    <a:srgbClr val="782872"/>
    <a:srgbClr val="0F036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4B1156A-380E-4F78-BDF5-A606A8083BF9}" styleName="Střední styl 4 – zvýraznění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26.11.2013</a:t>
            </a:fld>
            <a:endParaRPr lang="cs-CZ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26.11.2013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26.11.2013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26.11.2013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26.11.2013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26.11.2013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26.11.2013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26.11.2013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26.11.2013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26.11.2013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26.11.2013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cs-CZ" smtClean="0"/>
              <a:t>Kliknutím na ikonu přidáte obrázek.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60000"/>
                <a:lumOff val="40000"/>
              </a:schemeClr>
            </a:gs>
            <a:gs pos="50000">
              <a:schemeClr val="accent5">
                <a:lumMod val="40000"/>
                <a:lumOff val="60000"/>
              </a:schemeClr>
            </a:gs>
            <a:gs pos="100000">
              <a:schemeClr val="accent5">
                <a:lumMod val="60000"/>
                <a:lumOff val="4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8416E81-7677-421D-B0C1-B00E65A84AD0}" type="datetimeFigureOut">
              <a:rPr lang="cs-CZ" smtClean="0"/>
              <a:t>26.11.2013</a:t>
            </a:fld>
            <a:endParaRPr lang="cs-CZ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4" Type="http://schemas.openxmlformats.org/officeDocument/2006/relationships/hyperlink" Target="III-2-06-10_Kvadraticka-funkce-1.pptx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9.png"/><Relationship Id="rId7" Type="http://schemas.openxmlformats.org/officeDocument/2006/relationships/image" Target="../media/image10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hyperlink" Target="Kvadratick&#225;%20funkce%20y=%20ax2+c.ggb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7" Type="http://schemas.openxmlformats.org/officeDocument/2006/relationships/image" Target="../media/image17.png"/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80.png"/><Relationship Id="rId7" Type="http://schemas.openxmlformats.org/officeDocument/2006/relationships/image" Target="../media/image2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10" Type="http://schemas.openxmlformats.org/officeDocument/2006/relationships/image" Target="../media/image24.png"/><Relationship Id="rId4" Type="http://schemas.openxmlformats.org/officeDocument/2006/relationships/slide" Target="slide6.xml"/><Relationship Id="rId9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hyperlink" Target="http://www.geogebra.org/cms/cs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7zs.wz.cz/opvk%20velke%20log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0000" y="836712"/>
            <a:ext cx="5867400" cy="14573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3059832" y="3429000"/>
            <a:ext cx="554461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b="1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MATEMATIKA</a:t>
            </a:r>
          </a:p>
          <a:p>
            <a:endParaRPr lang="cs-CZ" sz="2800" dirty="0">
              <a:solidFill>
                <a:schemeClr val="accent1">
                  <a:lumMod val="75000"/>
                </a:schemeClr>
              </a:solidFill>
              <a:latin typeface="Arial Black" pitchFamily="34" charset="0"/>
            </a:endParaRPr>
          </a:p>
          <a:p>
            <a:r>
              <a:rPr lang="cs-CZ" sz="2800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	</a:t>
            </a:r>
            <a:r>
              <a:rPr lang="cs-CZ" sz="2800" b="1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Kvadratická  funkce 2</a:t>
            </a:r>
            <a:endParaRPr lang="cs-CZ" sz="2800" b="1" dirty="0">
              <a:solidFill>
                <a:schemeClr val="accent1">
                  <a:lumMod val="75000"/>
                </a:schemeClr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0056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/>
          <p:cNvSpPr/>
          <p:nvPr/>
        </p:nvSpPr>
        <p:spPr>
          <a:xfrm>
            <a:off x="262817" y="260648"/>
            <a:ext cx="8640960" cy="46805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pic>
        <p:nvPicPr>
          <p:cNvPr id="2" name="Picture 2" descr="http://7zs.wz.cz/opvk%20velke%20log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5068" y="5229200"/>
            <a:ext cx="5867400" cy="14573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ovéPole 8"/>
          <p:cNvSpPr txBox="1"/>
          <p:nvPr/>
        </p:nvSpPr>
        <p:spPr>
          <a:xfrm>
            <a:off x="371097" y="404664"/>
            <a:ext cx="8352928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Název projektu:  Nové ICT rozvíjí matematické a odborné kompetence</a:t>
            </a:r>
          </a:p>
          <a:p>
            <a:pPr>
              <a:lnSpc>
                <a:spcPct val="150000"/>
              </a:lnSpc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Číslo projektu:  CZ.1.07/1.5.00/34.0228</a:t>
            </a:r>
          </a:p>
          <a:p>
            <a:pPr>
              <a:lnSpc>
                <a:spcPct val="150000"/>
              </a:lnSpc>
            </a:pPr>
            <a:endParaRPr lang="cs-CZ" sz="5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Název školy:  Střední odborná škola Litovel, Komenského 677</a:t>
            </a:r>
          </a:p>
          <a:p>
            <a:pPr>
              <a:lnSpc>
                <a:spcPct val="150000"/>
              </a:lnSpc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Číslo materiálu:  III-2-06-11_Kvadraticka-funkce-2</a:t>
            </a:r>
          </a:p>
          <a:p>
            <a:pPr>
              <a:lnSpc>
                <a:spcPct val="150000"/>
              </a:lnSpc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Autor:  Mgr. Stanislav </a:t>
            </a:r>
            <a:r>
              <a:rPr lang="cs-CZ" dirty="0" err="1" smtClean="0">
                <a:latin typeface="Times New Roman" pitchFamily="18" charset="0"/>
                <a:cs typeface="Times New Roman" pitchFamily="18" charset="0"/>
              </a:rPr>
              <a:t>Prucek</a:t>
            </a:r>
            <a:endParaRPr lang="cs-CZ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Tematický okruh:  Matematika</a:t>
            </a:r>
          </a:p>
          <a:p>
            <a:pPr>
              <a:lnSpc>
                <a:spcPct val="150000"/>
              </a:lnSpc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Ročník:  III.</a:t>
            </a:r>
          </a:p>
          <a:p>
            <a:pPr>
              <a:lnSpc>
                <a:spcPct val="150000"/>
              </a:lnSpc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Datum tvorby</a:t>
            </a:r>
            <a:r>
              <a:rPr lang="cs-CZ" smtClean="0">
                <a:latin typeface="Times New Roman" pitchFamily="18" charset="0"/>
                <a:cs typeface="Times New Roman" pitchFamily="18" charset="0"/>
              </a:rPr>
              <a:t>:  </a:t>
            </a:r>
            <a:r>
              <a:rPr lang="cs-CZ" smtClean="0">
                <a:latin typeface="Times New Roman" pitchFamily="18" charset="0"/>
                <a:cs typeface="Times New Roman" pitchFamily="18" charset="0"/>
              </a:rPr>
              <a:t>únor 2013</a:t>
            </a:r>
            <a:endParaRPr lang="cs-CZ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ovéPole 9"/>
          <p:cNvSpPr txBox="1"/>
          <p:nvPr/>
        </p:nvSpPr>
        <p:spPr>
          <a:xfrm>
            <a:off x="371097" y="4149080"/>
            <a:ext cx="83529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latin typeface="Arial" pitchFamily="34" charset="0"/>
                <a:cs typeface="Arial" pitchFamily="34" charset="0"/>
              </a:rPr>
              <a:t>Autorem materiálu a všech jeho částí, není-li uvedeno jinak, 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je</a:t>
            </a:r>
          </a:p>
          <a:p>
            <a:r>
              <a:rPr lang="cs-CZ" dirty="0">
                <a:latin typeface="Arial" pitchFamily="34" charset="0"/>
                <a:cs typeface="Arial" pitchFamily="34" charset="0"/>
              </a:rPr>
              <a:t>	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					       </a:t>
            </a:r>
            <a:r>
              <a:rPr lang="cs-CZ" dirty="0">
                <a:latin typeface="Arial" pitchFamily="34" charset="0"/>
                <a:cs typeface="Arial" pitchFamily="34" charset="0"/>
              </a:rPr>
              <a:t>Mgr. 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Stanislav </a:t>
            </a:r>
            <a:r>
              <a:rPr lang="cs-CZ" dirty="0" err="1" smtClean="0">
                <a:latin typeface="Arial" pitchFamily="34" charset="0"/>
                <a:cs typeface="Arial" pitchFamily="34" charset="0"/>
              </a:rPr>
              <a:t>Prucek</a:t>
            </a: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1" name="Přímá spojnice 10"/>
          <p:cNvCxnSpPr/>
          <p:nvPr/>
        </p:nvCxnSpPr>
        <p:spPr>
          <a:xfrm>
            <a:off x="268288" y="4034459"/>
            <a:ext cx="86409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 descr="G:\DUMY\LOGO SO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3695" y="1354057"/>
            <a:ext cx="2315553" cy="1946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3" name="Přímá spojnice 12"/>
          <p:cNvCxnSpPr/>
          <p:nvPr/>
        </p:nvCxnSpPr>
        <p:spPr>
          <a:xfrm>
            <a:off x="268288" y="1340768"/>
            <a:ext cx="86409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8730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377808" cy="852704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pPr algn="ctr"/>
            <a:r>
              <a:rPr lang="cs-CZ" sz="4300" b="1" dirty="0" smtClean="0">
                <a:latin typeface="Arial Black" pitchFamily="34" charset="0"/>
              </a:rPr>
              <a:t>KVADRATICKÁ  FUNKCE  2</a:t>
            </a:r>
            <a:endParaRPr lang="cs-CZ" sz="4300" b="1" dirty="0">
              <a:latin typeface="Arial Black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ovéPole 15"/>
              <p:cNvSpPr txBox="1"/>
              <p:nvPr/>
            </p:nvSpPr>
            <p:spPr>
              <a:xfrm>
                <a:off x="419493" y="3033022"/>
                <a:ext cx="8345148" cy="767949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002060"/>
                </a:solidFill>
              </a:ln>
            </p:spPr>
            <p:txBody>
              <a:bodyPr wrap="square" tIns="72000" bIns="72000" rtlCol="0">
                <a:spAutoFit/>
              </a:bodyPr>
              <a:lstStyle/>
              <a:p>
                <a:r>
                  <a:rPr lang="cs-CZ" sz="2000" b="1" dirty="0" smtClean="0">
                    <a:latin typeface="Times New Roman" pitchFamily="18" charset="0"/>
                    <a:cs typeface="Times New Roman" pitchFamily="18" charset="0"/>
                  </a:rPr>
                  <a:t>Kvadratická funkce </a:t>
                </a:r>
                <a:r>
                  <a:rPr lang="cs-CZ" sz="2000" dirty="0" smtClean="0">
                    <a:latin typeface="Times New Roman" pitchFamily="18" charset="0"/>
                    <a:cs typeface="Times New Roman" pitchFamily="18" charset="0"/>
                  </a:rPr>
                  <a:t>je funkce, kterou lze vyjádřit ve tvaru </a:t>
                </a:r>
                <a14:m>
                  <m:oMath xmlns:m="http://schemas.openxmlformats.org/officeDocument/2006/math">
                    <m:r>
                      <a:rPr lang="cs-CZ" sz="2000" b="1" i="1" smtClean="0">
                        <a:latin typeface="Cambria Math"/>
                      </a:rPr>
                      <m:t>𝒚</m:t>
                    </m:r>
                    <m:r>
                      <a:rPr lang="cs-CZ" sz="2000" b="1" i="1" smtClean="0">
                        <a:latin typeface="Cambria Math"/>
                      </a:rPr>
                      <m:t>=</m:t>
                    </m:r>
                    <m:r>
                      <a:rPr lang="cs-CZ" sz="2000" b="1" i="1" smtClean="0">
                        <a:latin typeface="Cambria Math"/>
                      </a:rPr>
                      <m:t>𝒂</m:t>
                    </m:r>
                    <m:sSup>
                      <m:sSupPr>
                        <m:ctrlPr>
                          <a:rPr lang="cs-CZ" sz="2000" b="1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sz="2000" b="1" i="1" smtClean="0"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cs-CZ" sz="2000" b="1" i="1" smtClean="0"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cs-CZ" sz="2000" b="1" i="1" smtClean="0">
                        <a:latin typeface="Cambria Math"/>
                      </a:rPr>
                      <m:t>+</m:t>
                    </m:r>
                    <m:r>
                      <a:rPr lang="cs-CZ" sz="2000" b="1" i="1" smtClean="0">
                        <a:latin typeface="Cambria Math"/>
                      </a:rPr>
                      <m:t>𝒃𝒙</m:t>
                    </m:r>
                    <m:r>
                      <a:rPr lang="cs-CZ" sz="2000" b="1" i="1" smtClean="0">
                        <a:latin typeface="Cambria Math"/>
                      </a:rPr>
                      <m:t>+</m:t>
                    </m:r>
                    <m:r>
                      <a:rPr lang="cs-CZ" sz="2000" b="1" i="1" smtClean="0">
                        <a:latin typeface="Cambria Math"/>
                      </a:rPr>
                      <m:t>𝒄</m:t>
                    </m:r>
                  </m:oMath>
                </a14:m>
                <a:r>
                  <a:rPr lang="cs-CZ" sz="2000" dirty="0" smtClean="0">
                    <a:latin typeface="Times New Roman" pitchFamily="18" charset="0"/>
                    <a:cs typeface="Times New Roman" pitchFamily="18" charset="0"/>
                  </a:rPr>
                  <a:t>,</a:t>
                </a:r>
                <a:endParaRPr lang="cs-CZ" sz="2000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cs-CZ" sz="2000" dirty="0" smtClean="0">
                    <a:latin typeface="Times New Roman" pitchFamily="18" charset="0"/>
                    <a:cs typeface="Times New Roman" pitchFamily="18" charset="0"/>
                  </a:rPr>
                  <a:t> kde </a:t>
                </a:r>
                <a14:m>
                  <m:oMath xmlns:m="http://schemas.openxmlformats.org/officeDocument/2006/math">
                    <m:r>
                      <a:rPr lang="cs-CZ" sz="2000" b="1" i="1" smtClean="0">
                        <a:latin typeface="Cambria Math"/>
                      </a:rPr>
                      <m:t>𝒂</m:t>
                    </m:r>
                  </m:oMath>
                </a14:m>
                <a:r>
                  <a:rPr lang="cs-CZ" sz="2000" b="1" dirty="0" smtClean="0">
                    <a:latin typeface="Times New Roman" pitchFamily="18" charset="0"/>
                    <a:cs typeface="Times New Roman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cs-CZ" sz="2000" b="1" i="1" smtClean="0">
                        <a:latin typeface="Cambria Math"/>
                      </a:rPr>
                      <m:t>𝒃</m:t>
                    </m:r>
                  </m:oMath>
                </a14:m>
                <a:r>
                  <a:rPr lang="cs-CZ" sz="2000" b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cs-CZ" sz="2000" dirty="0" smtClean="0">
                    <a:latin typeface="Times New Roman" pitchFamily="18" charset="0"/>
                    <a:cs typeface="Times New Roman" pitchFamily="18" charset="0"/>
                  </a:rPr>
                  <a:t>jsou </a:t>
                </a:r>
                <a:r>
                  <a:rPr lang="cs-CZ" sz="2000" b="1" dirty="0" smtClean="0">
                    <a:latin typeface="Times New Roman" pitchFamily="18" charset="0"/>
                    <a:cs typeface="Times New Roman" pitchFamily="18" charset="0"/>
                  </a:rPr>
                  <a:t>reálná čísla</a:t>
                </a:r>
                <a:r>
                  <a:rPr lang="cs-CZ" sz="2000" dirty="0" smtClean="0">
                    <a:latin typeface="Times New Roman" pitchFamily="18" charset="0"/>
                    <a:cs typeface="Times New Roman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cs-CZ" sz="2000" b="1" i="1" smtClean="0">
                        <a:latin typeface="Cambria Math"/>
                        <a:cs typeface="Times New Roman" pitchFamily="18" charset="0"/>
                      </a:rPr>
                      <m:t>𝒂</m:t>
                    </m:r>
                    <m:r>
                      <a:rPr lang="cs-CZ" sz="2000" b="1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≠</m:t>
                    </m:r>
                    <m:r>
                      <a:rPr lang="cs-CZ" sz="2000" b="1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𝟎</m:t>
                    </m:r>
                  </m:oMath>
                </a14:m>
                <a:r>
                  <a:rPr lang="cs-CZ" sz="2000" dirty="0" smtClean="0">
                    <a:latin typeface="Times New Roman" pitchFamily="18" charset="0"/>
                    <a:cs typeface="Times New Roman" pitchFamily="18" charset="0"/>
                  </a:rPr>
                  <a:t>. </a:t>
                </a:r>
              </a:p>
            </p:txBody>
          </p:sp>
        </mc:Choice>
        <mc:Fallback xmlns="">
          <p:sp>
            <p:nvSpPr>
              <p:cNvPr id="16" name="TextovéPole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493" y="3033022"/>
                <a:ext cx="8345148" cy="767949"/>
              </a:xfrm>
              <a:prstGeom prst="rect">
                <a:avLst/>
              </a:prstGeom>
              <a:blipFill rotWithShape="1">
                <a:blip r:embed="rId2"/>
                <a:stretch>
                  <a:fillRect l="-582" b="-6818"/>
                </a:stretch>
              </a:blipFill>
              <a:ln w="38100">
                <a:solidFill>
                  <a:srgbClr val="002060"/>
                </a:solidFill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TextovéPole 16"/>
          <p:cNvSpPr txBox="1"/>
          <p:nvPr/>
        </p:nvSpPr>
        <p:spPr>
          <a:xfrm>
            <a:off x="416401" y="2112714"/>
            <a:ext cx="1885948" cy="400110"/>
          </a:xfrm>
          <a:prstGeom prst="rect">
            <a:avLst/>
          </a:prstGeom>
          <a:solidFill>
            <a:schemeClr val="bg1"/>
          </a:solidFill>
          <a:ln w="3810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2000" b="1" dirty="0" smtClean="0">
                <a:latin typeface="Times New Roman" pitchFamily="18" charset="0"/>
                <a:cs typeface="Times New Roman" pitchFamily="18" charset="0"/>
              </a:rPr>
              <a:t>Opakování</a:t>
            </a:r>
            <a:endParaRPr lang="cs-CZ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ovéPole 17"/>
              <p:cNvSpPr txBox="1"/>
              <p:nvPr/>
            </p:nvSpPr>
            <p:spPr>
              <a:xfrm>
                <a:off x="416401" y="4324191"/>
                <a:ext cx="8345148" cy="699404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002060"/>
                </a:solidFill>
              </a:ln>
            </p:spPr>
            <p:txBody>
              <a:bodyPr wrap="square" tIns="72000" bIns="72000" rtlCol="0">
                <a:spAutoFit/>
              </a:bodyPr>
              <a:lstStyle/>
              <a:p>
                <a:r>
                  <a:rPr lang="cs-CZ" b="1" dirty="0" smtClean="0">
                    <a:latin typeface="Times New Roman" pitchFamily="18" charset="0"/>
                    <a:cs typeface="Times New Roman" pitchFamily="18" charset="0"/>
                  </a:rPr>
                  <a:t>Grafem </a:t>
                </a:r>
                <a:r>
                  <a:rPr lang="cs-CZ" b="1" dirty="0">
                    <a:latin typeface="Times New Roman" pitchFamily="18" charset="0"/>
                    <a:cs typeface="Times New Roman" pitchFamily="18" charset="0"/>
                  </a:rPr>
                  <a:t>kvadratické funkce  je parabola nebo její část,</a:t>
                </a:r>
              </a:p>
              <a:p>
                <a:r>
                  <a:rPr lang="cs-CZ" b="1" dirty="0">
                    <a:latin typeface="Times New Roman" pitchFamily="18" charset="0"/>
                    <a:cs typeface="Times New Roman" pitchFamily="18" charset="0"/>
                  </a:rPr>
                  <a:t>      </a:t>
                </a:r>
                <a:r>
                  <a:rPr lang="cs-CZ" b="1" dirty="0" smtClean="0">
                    <a:latin typeface="Times New Roman" pitchFamily="18" charset="0"/>
                    <a:cs typeface="Times New Roman" pitchFamily="18" charset="0"/>
                  </a:rPr>
                  <a:t>					jejíž </a:t>
                </a:r>
                <a:r>
                  <a:rPr lang="cs-CZ" b="1" dirty="0">
                    <a:latin typeface="Times New Roman" pitchFamily="18" charset="0"/>
                    <a:cs typeface="Times New Roman" pitchFamily="18" charset="0"/>
                  </a:rPr>
                  <a:t>osa je rovnoběžná s osou </a:t>
                </a:r>
                <a14:m>
                  <m:oMath xmlns:m="http://schemas.openxmlformats.org/officeDocument/2006/math"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𝒚</m:t>
                    </m:r>
                  </m:oMath>
                </a14:m>
                <a:r>
                  <a:rPr lang="cs-CZ" dirty="0">
                    <a:latin typeface="Times New Roman" pitchFamily="18" charset="0"/>
                    <a:cs typeface="Times New Roman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18" name="TextovéPole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6401" y="4324191"/>
                <a:ext cx="8345148" cy="699404"/>
              </a:xfrm>
              <a:prstGeom prst="rect">
                <a:avLst/>
              </a:prstGeom>
              <a:blipFill rotWithShape="1">
                <a:blip r:embed="rId3"/>
                <a:stretch>
                  <a:fillRect l="-364" b="-6612"/>
                </a:stretch>
              </a:blipFill>
              <a:ln w="38100">
                <a:solidFill>
                  <a:srgbClr val="002060"/>
                </a:solidFill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TextovéPole 21"/>
          <p:cNvSpPr txBox="1"/>
          <p:nvPr/>
        </p:nvSpPr>
        <p:spPr>
          <a:xfrm>
            <a:off x="419493" y="5962430"/>
            <a:ext cx="27843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/>
              <a:t>Předchozí prezentace:</a:t>
            </a:r>
            <a:endParaRPr lang="cs-CZ" b="1" dirty="0"/>
          </a:p>
        </p:txBody>
      </p:sp>
      <p:sp>
        <p:nvSpPr>
          <p:cNvPr id="23" name="Zaoblený obdélník 22">
            <a:hlinkClick r:id="rId4" action="ppaction://hlinkpres?slideindex=1&amp;slidetitle="/>
          </p:cNvPr>
          <p:cNvSpPr/>
          <p:nvPr/>
        </p:nvSpPr>
        <p:spPr>
          <a:xfrm>
            <a:off x="3491880" y="5877894"/>
            <a:ext cx="2952328" cy="576064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cs-CZ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KVADRATICKÁ  FUNKCE  1</a:t>
            </a:r>
            <a:endParaRPr lang="cs-CZ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ovéPole 23"/>
          <p:cNvSpPr txBox="1"/>
          <p:nvPr/>
        </p:nvSpPr>
        <p:spPr>
          <a:xfrm>
            <a:off x="416401" y="2516792"/>
            <a:ext cx="446678" cy="523220"/>
          </a:xfrm>
          <a:prstGeom prst="rect">
            <a:avLst/>
          </a:prstGeom>
          <a:solidFill>
            <a:schemeClr val="bg1"/>
          </a:solidFill>
          <a:ln w="3810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cs-CZ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ovéPole 24"/>
          <p:cNvSpPr txBox="1"/>
          <p:nvPr/>
        </p:nvSpPr>
        <p:spPr>
          <a:xfrm>
            <a:off x="416401" y="3800971"/>
            <a:ext cx="446678" cy="523220"/>
          </a:xfrm>
          <a:prstGeom prst="rect">
            <a:avLst/>
          </a:prstGeom>
          <a:solidFill>
            <a:schemeClr val="bg1"/>
          </a:solidFill>
          <a:ln w="3810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cs-CZ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ovéPole 25"/>
          <p:cNvSpPr txBox="1"/>
          <p:nvPr/>
        </p:nvSpPr>
        <p:spPr>
          <a:xfrm>
            <a:off x="973030" y="2593736"/>
            <a:ext cx="77885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>
                <a:latin typeface="Times New Roman" pitchFamily="18" charset="0"/>
                <a:cs typeface="Times New Roman" pitchFamily="18" charset="0"/>
              </a:rPr>
              <a:t>Co je kvadratická funkce?</a:t>
            </a:r>
            <a:endParaRPr lang="cs-CZ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ovéPole 26"/>
          <p:cNvSpPr txBox="1"/>
          <p:nvPr/>
        </p:nvSpPr>
        <p:spPr>
          <a:xfrm>
            <a:off x="948585" y="3877915"/>
            <a:ext cx="781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>
                <a:latin typeface="Times New Roman" pitchFamily="18" charset="0"/>
                <a:cs typeface="Times New Roman" pitchFamily="18" charset="0"/>
              </a:rPr>
              <a:t>Co je grafem kvadratické funkce?</a:t>
            </a:r>
            <a:endParaRPr lang="cs-CZ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8092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8" grpId="0" animBg="1"/>
      <p:bldP spid="22" grpId="0"/>
      <p:bldP spid="23" grpId="0" animBg="1"/>
      <p:bldP spid="26" grpId="0"/>
      <p:bldP spid="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Šipka doleva 11">
            <a:hlinkClick r:id="rId2" action="ppaction://hlinksldjump"/>
          </p:cNvPr>
          <p:cNvSpPr/>
          <p:nvPr/>
        </p:nvSpPr>
        <p:spPr>
          <a:xfrm>
            <a:off x="467544" y="6309320"/>
            <a:ext cx="1008112" cy="4320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zpět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ovéPole 12"/>
              <p:cNvSpPr txBox="1"/>
              <p:nvPr/>
            </p:nvSpPr>
            <p:spPr>
              <a:xfrm>
                <a:off x="414302" y="892269"/>
                <a:ext cx="834514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b="1" dirty="0" smtClean="0"/>
                  <a:t>I.    Pro  </a:t>
                </a:r>
                <a14:m>
                  <m:oMath xmlns:m="http://schemas.openxmlformats.org/officeDocument/2006/math">
                    <m:r>
                      <a:rPr lang="cs-CZ" b="1" i="1" smtClean="0">
                        <a:latin typeface="Cambria Math"/>
                      </a:rPr>
                      <m:t>𝒂</m:t>
                    </m:r>
                    <m:r>
                      <a:rPr lang="cs-CZ" b="1" i="1" smtClean="0">
                        <a:latin typeface="Cambria Math"/>
                      </a:rPr>
                      <m:t> &gt;</m:t>
                    </m:r>
                    <m:r>
                      <a:rPr lang="cs-CZ" b="1" i="1" smtClean="0">
                        <a:latin typeface="Cambria Math"/>
                        <a:ea typeface="Cambria Math"/>
                      </a:rPr>
                      <m:t>𝟎</m:t>
                    </m:r>
                  </m:oMath>
                </a14:m>
                <a:r>
                  <a:rPr lang="cs-CZ" b="1" dirty="0" smtClean="0"/>
                  <a:t> platí:		          II.    </a:t>
                </a:r>
                <a:r>
                  <a:rPr lang="cs-CZ" b="1" dirty="0"/>
                  <a:t>Pro  </a:t>
                </a:r>
                <a14:m>
                  <m:oMath xmlns:m="http://schemas.openxmlformats.org/officeDocument/2006/math">
                    <m:r>
                      <a:rPr lang="cs-CZ" b="1" i="1">
                        <a:latin typeface="Cambria Math"/>
                      </a:rPr>
                      <m:t>𝒂</m:t>
                    </m:r>
                    <m:r>
                      <a:rPr lang="cs-CZ" b="1" i="1">
                        <a:latin typeface="Cambria Math"/>
                      </a:rPr>
                      <m:t> &lt;</m:t>
                    </m:r>
                    <m:r>
                      <a:rPr lang="cs-CZ" b="1" i="1">
                        <a:latin typeface="Cambria Math"/>
                      </a:rPr>
                      <m:t>𝟎</m:t>
                    </m:r>
                  </m:oMath>
                </a14:m>
                <a:r>
                  <a:rPr lang="cs-CZ" b="1" dirty="0"/>
                  <a:t> platí:</a:t>
                </a:r>
              </a:p>
            </p:txBody>
          </p:sp>
        </mc:Choice>
        <mc:Fallback xmlns="">
          <p:sp>
            <p:nvSpPr>
              <p:cNvPr id="13" name="TextovéPole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4302" y="892269"/>
                <a:ext cx="8345148" cy="369332"/>
              </a:xfrm>
              <a:prstGeom prst="rect">
                <a:avLst/>
              </a:prstGeom>
              <a:blipFill rotWithShape="1">
                <a:blip r:embed="rId3"/>
                <a:stretch>
                  <a:fillRect l="-657" t="-8197" b="-24590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ovéPole 13"/>
              <p:cNvSpPr txBox="1"/>
              <p:nvPr/>
            </p:nvSpPr>
            <p:spPr>
              <a:xfrm>
                <a:off x="391755" y="4653136"/>
                <a:ext cx="8484670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b="1" dirty="0" smtClean="0"/>
                  <a:t>    </a:t>
                </a:r>
                <a14:m>
                  <m:oMath xmlns:m="http://schemas.openxmlformats.org/officeDocument/2006/math">
                    <m:r>
                      <a:rPr lang="cs-CZ" b="1" i="1">
                        <a:latin typeface="Cambria Math"/>
                      </a:rPr>
                      <m:t>𝑫</m:t>
                    </m:r>
                    <m:d>
                      <m:dPr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>
                            <a:latin typeface="Cambria Math"/>
                          </a:rPr>
                          <m:t>𝒇</m:t>
                        </m:r>
                      </m:e>
                    </m:d>
                    <m:r>
                      <a:rPr lang="cs-CZ" b="1" i="1">
                        <a:latin typeface="Cambria Math"/>
                      </a:rPr>
                      <m:t>=</m:t>
                    </m:r>
                    <m:r>
                      <a:rPr lang="cs-CZ" b="1" i="1">
                        <a:latin typeface="Cambria Math"/>
                      </a:rPr>
                      <m:t>𝑹</m:t>
                    </m:r>
                    <m:r>
                      <a:rPr lang="cs-CZ" b="1" i="1">
                        <a:latin typeface="Cambria Math"/>
                      </a:rPr>
                      <m:t>,  </m:t>
                    </m:r>
                    <m:r>
                      <a:rPr lang="cs-CZ" b="1" i="1">
                        <a:latin typeface="Cambria Math"/>
                      </a:rPr>
                      <m:t>𝑯</m:t>
                    </m:r>
                    <m:d>
                      <m:dPr>
                        <m:ctrlPr>
                          <a:rPr lang="cs-CZ" b="1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 smtClean="0">
                            <a:latin typeface="Cambria Math"/>
                          </a:rPr>
                          <m:t>𝒇</m:t>
                        </m:r>
                      </m:e>
                    </m:d>
                    <m:r>
                      <a:rPr lang="cs-CZ" b="1" i="1" smtClean="0">
                        <a:latin typeface="Cambria Math"/>
                      </a:rPr>
                      <m:t>=</m:t>
                    </m:r>
                    <m:d>
                      <m:dPr>
                        <m:begChr m:val="⟨"/>
                        <m:endChr m:val=""/>
                        <m:ctrlPr>
                          <a:rPr lang="cs-CZ" b="1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 smtClean="0">
                            <a:latin typeface="Cambria Math"/>
                          </a:rPr>
                          <m:t>𝒄</m:t>
                        </m:r>
                        <m:r>
                          <a:rPr lang="cs-CZ" b="1" i="1" smtClean="0">
                            <a:latin typeface="Cambria Math"/>
                          </a:rPr>
                          <m:t>; </m:t>
                        </m:r>
                        <m:d>
                          <m:dPr>
                            <m:begChr m:val=""/>
                            <m:ctrlPr>
                              <a:rPr lang="cs-CZ" b="1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cs-CZ" b="1" i="1" smtClean="0">
                                <a:latin typeface="Cambria Math"/>
                                <a:ea typeface="Cambria Math"/>
                              </a:rPr>
                              <m:t>∞</m:t>
                            </m:r>
                          </m:e>
                        </m:d>
                      </m:e>
                    </m:d>
                  </m:oMath>
                </a14:m>
                <a:r>
                  <a:rPr lang="cs-CZ" b="1" dirty="0" smtClean="0"/>
                  <a:t>		</a:t>
                </a:r>
                <a14:m>
                  <m:oMath xmlns:m="http://schemas.openxmlformats.org/officeDocument/2006/math">
                    <m:r>
                      <a:rPr lang="cs-CZ" b="1" i="1">
                        <a:latin typeface="Cambria Math"/>
                      </a:rPr>
                      <m:t>𝑫</m:t>
                    </m:r>
                    <m:d>
                      <m:dPr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>
                            <a:latin typeface="Cambria Math"/>
                          </a:rPr>
                          <m:t>𝒇</m:t>
                        </m:r>
                      </m:e>
                    </m:d>
                    <m:r>
                      <a:rPr lang="cs-CZ" b="1" i="1">
                        <a:latin typeface="Cambria Math"/>
                      </a:rPr>
                      <m:t>=</m:t>
                    </m:r>
                    <m:r>
                      <a:rPr lang="cs-CZ" b="1" i="1">
                        <a:latin typeface="Cambria Math"/>
                      </a:rPr>
                      <m:t>𝑹</m:t>
                    </m:r>
                    <m:r>
                      <a:rPr lang="cs-CZ" b="1" i="1">
                        <a:latin typeface="Cambria Math"/>
                      </a:rPr>
                      <m:t>,  </m:t>
                    </m:r>
                    <m:r>
                      <a:rPr lang="cs-CZ" b="1" i="1">
                        <a:latin typeface="Cambria Math"/>
                      </a:rPr>
                      <m:t>𝑯</m:t>
                    </m:r>
                    <m:d>
                      <m:dPr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>
                            <a:latin typeface="Cambria Math"/>
                          </a:rPr>
                          <m:t>𝒇</m:t>
                        </m:r>
                      </m:e>
                    </m:d>
                    <m:r>
                      <a:rPr lang="cs-CZ" b="1" i="1">
                        <a:latin typeface="Cambria Math"/>
                      </a:rPr>
                      <m:t>=</m:t>
                    </m:r>
                    <m:d>
                      <m:dPr>
                        <m:endChr m:val=""/>
                        <m:ctrlPr>
                          <a:rPr lang="cs-CZ" b="1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 smtClean="0">
                            <a:latin typeface="Cambria Math"/>
                          </a:rPr>
                          <m:t>−</m:t>
                        </m:r>
                        <m:r>
                          <a:rPr lang="cs-CZ" b="1" i="1" smtClean="0">
                            <a:latin typeface="Cambria Math"/>
                            <a:ea typeface="Cambria Math"/>
                          </a:rPr>
                          <m:t>∞; </m:t>
                        </m:r>
                        <m:d>
                          <m:dPr>
                            <m:begChr m:val=""/>
                            <m:endChr m:val="⟩"/>
                            <m:ctrlPr>
                              <a:rPr lang="cs-CZ" b="1" i="1" smtClean="0">
                                <a:latin typeface="Cambria Math"/>
                                <a:ea typeface="Cambria Math"/>
                              </a:rPr>
                            </m:ctrlPr>
                          </m:dPr>
                          <m:e>
                            <m:r>
                              <a:rPr lang="cs-CZ" b="1" i="1" smtClean="0">
                                <a:latin typeface="Cambria Math"/>
                                <a:ea typeface="Cambria Math"/>
                              </a:rPr>
                              <m:t>𝒄</m:t>
                            </m:r>
                          </m:e>
                        </m:d>
                      </m:e>
                    </m:d>
                    <m:r>
                      <a:rPr lang="cs-CZ" b="1" i="1">
                        <a:latin typeface="Cambria Math"/>
                      </a:rPr>
                      <m:t> </m:t>
                    </m:r>
                  </m:oMath>
                </a14:m>
                <a:endParaRPr lang="cs-CZ" b="1" dirty="0" smtClean="0"/>
              </a:p>
              <a:p>
                <a:r>
                  <a:rPr lang="cs-CZ" b="1" dirty="0"/>
                  <a:t> </a:t>
                </a:r>
                <a:r>
                  <a:rPr lang="cs-CZ" b="1" dirty="0" smtClean="0"/>
                  <a:t>   V =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cs-CZ" b="1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 smtClean="0">
                            <a:latin typeface="Cambria Math"/>
                          </a:rPr>
                          <m:t>𝟎</m:t>
                        </m:r>
                        <m:r>
                          <a:rPr lang="cs-CZ" b="1" i="1" smtClean="0">
                            <a:latin typeface="Cambria Math"/>
                          </a:rPr>
                          <m:t>; </m:t>
                        </m:r>
                        <m:r>
                          <a:rPr lang="cs-CZ" b="1" i="1" smtClean="0">
                            <a:latin typeface="Cambria Math"/>
                          </a:rPr>
                          <m:t>𝒄</m:t>
                        </m:r>
                      </m:e>
                    </m:d>
                  </m:oMath>
                </a14:m>
                <a:r>
                  <a:rPr lang="cs-CZ" b="1" dirty="0" smtClean="0"/>
                  <a:t>				V </a:t>
                </a:r>
                <a:r>
                  <a:rPr lang="cs-CZ" b="1" dirty="0"/>
                  <a:t>=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>
                            <a:latin typeface="Cambria Math"/>
                          </a:rPr>
                          <m:t>𝟎</m:t>
                        </m:r>
                        <m:r>
                          <a:rPr lang="cs-CZ" b="1" i="1">
                            <a:latin typeface="Cambria Math"/>
                          </a:rPr>
                          <m:t>; </m:t>
                        </m:r>
                        <m:r>
                          <a:rPr lang="cs-CZ" b="1" i="1" smtClean="0">
                            <a:latin typeface="Cambria Math"/>
                          </a:rPr>
                          <m:t>𝒄</m:t>
                        </m:r>
                      </m:e>
                    </m:d>
                  </m:oMath>
                </a14:m>
                <a:endParaRPr lang="cs-CZ" b="1" dirty="0" smtClean="0"/>
              </a:p>
              <a:p>
                <a:r>
                  <a:rPr lang="cs-CZ" b="1" dirty="0" smtClean="0"/>
                  <a:t>    Funkce je rostoucí na  int.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cs-CZ" b="1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 smtClean="0">
                            <a:latin typeface="Cambria Math"/>
                          </a:rPr>
                          <m:t>𝟎</m:t>
                        </m:r>
                        <m:r>
                          <a:rPr lang="cs-CZ" b="1" i="1" smtClean="0">
                            <a:latin typeface="Cambria Math"/>
                          </a:rPr>
                          <m:t>; ∞</m:t>
                        </m:r>
                      </m:e>
                    </m:d>
                  </m:oMath>
                </a14:m>
                <a:r>
                  <a:rPr lang="cs-CZ" b="1" dirty="0" smtClean="0"/>
                  <a:t>	Funkce </a:t>
                </a:r>
                <a:r>
                  <a:rPr lang="cs-CZ" b="1" dirty="0"/>
                  <a:t>je </a:t>
                </a:r>
                <a:r>
                  <a:rPr lang="cs-CZ" b="1" dirty="0" smtClean="0"/>
                  <a:t>rostoucí  na </a:t>
                </a:r>
                <a:r>
                  <a:rPr lang="cs-CZ" b="1" dirty="0" err="1" smtClean="0"/>
                  <a:t>int</a:t>
                </a:r>
                <a:r>
                  <a:rPr lang="cs-CZ" b="1" dirty="0" smtClean="0"/>
                  <a:t>.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cs-CZ" b="1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 smtClean="0">
                            <a:latin typeface="Cambria Math"/>
                          </a:rPr>
                          <m:t>−</m:t>
                        </m:r>
                        <m:r>
                          <a:rPr lang="cs-CZ" b="1" i="1" smtClean="0">
                            <a:latin typeface="Cambria Math"/>
                            <a:ea typeface="Cambria Math"/>
                          </a:rPr>
                          <m:t>∞; </m:t>
                        </m:r>
                        <m:r>
                          <a:rPr lang="cs-CZ" b="1" i="1" smtClean="0">
                            <a:latin typeface="Cambria Math"/>
                            <a:ea typeface="Cambria Math"/>
                          </a:rPr>
                          <m:t>𝟎</m:t>
                        </m:r>
                      </m:e>
                    </m:d>
                  </m:oMath>
                </a14:m>
                <a:endParaRPr lang="cs-CZ" b="1" dirty="0" smtClean="0"/>
              </a:p>
              <a:p>
                <a:r>
                  <a:rPr lang="cs-CZ" b="1" dirty="0" smtClean="0"/>
                  <a:t>    Funkce </a:t>
                </a:r>
                <a:r>
                  <a:rPr lang="cs-CZ" b="1" dirty="0"/>
                  <a:t>je </a:t>
                </a:r>
                <a:r>
                  <a:rPr lang="cs-CZ" b="1" dirty="0" smtClean="0"/>
                  <a:t>klesající na  </a:t>
                </a:r>
                <a:r>
                  <a:rPr lang="cs-CZ" b="1" dirty="0"/>
                  <a:t>int.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 smtClean="0">
                            <a:latin typeface="Cambria Math"/>
                          </a:rPr>
                          <m:t>−</m:t>
                        </m:r>
                        <m:r>
                          <a:rPr lang="cs-CZ" b="1" i="1" smtClean="0">
                            <a:latin typeface="Cambria Math"/>
                            <a:ea typeface="Cambria Math"/>
                          </a:rPr>
                          <m:t>∞; </m:t>
                        </m:r>
                        <m:r>
                          <a:rPr lang="cs-CZ" b="1" i="1">
                            <a:latin typeface="Cambria Math"/>
                          </a:rPr>
                          <m:t>𝟎</m:t>
                        </m:r>
                      </m:e>
                    </m:d>
                  </m:oMath>
                </a14:m>
                <a:r>
                  <a:rPr lang="cs-CZ" b="1" dirty="0"/>
                  <a:t>	Funkce je </a:t>
                </a:r>
                <a:r>
                  <a:rPr lang="cs-CZ" b="1" dirty="0" smtClean="0"/>
                  <a:t>klesající  na </a:t>
                </a:r>
                <a:r>
                  <a:rPr lang="cs-CZ" b="1" dirty="0" err="1"/>
                  <a:t>int</a:t>
                </a:r>
                <a:r>
                  <a:rPr lang="cs-CZ" b="1" dirty="0"/>
                  <a:t>.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 smtClean="0">
                            <a:latin typeface="Cambria Math"/>
                          </a:rPr>
                          <m:t>𝟎</m:t>
                        </m:r>
                        <m:r>
                          <a:rPr lang="cs-CZ" b="1" i="1">
                            <a:latin typeface="Cambria Math"/>
                            <a:ea typeface="Cambria Math"/>
                          </a:rPr>
                          <m:t>; </m:t>
                        </m:r>
                        <m:r>
                          <a:rPr lang="cs-CZ" b="1" i="1" smtClean="0">
                            <a:latin typeface="Cambria Math"/>
                            <a:ea typeface="Cambria Math"/>
                          </a:rPr>
                          <m:t>∞</m:t>
                        </m:r>
                      </m:e>
                    </m:d>
                  </m:oMath>
                </a14:m>
                <a:endParaRPr lang="cs-CZ" b="1" dirty="0"/>
              </a:p>
            </p:txBody>
          </p:sp>
        </mc:Choice>
        <mc:Fallback xmlns="">
          <p:sp>
            <p:nvSpPr>
              <p:cNvPr id="14" name="TextovéPole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1755" y="4653136"/>
                <a:ext cx="8484670" cy="1200329"/>
              </a:xfrm>
              <a:prstGeom prst="rect">
                <a:avLst/>
              </a:prstGeom>
              <a:blipFill rotWithShape="1">
                <a:blip r:embed="rId4"/>
                <a:stretch>
                  <a:fillRect t="-37056" b="-7107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5" name="Přímá spojnice 14"/>
          <p:cNvCxnSpPr>
            <a:stCxn id="13" idx="0"/>
          </p:cNvCxnSpPr>
          <p:nvPr/>
        </p:nvCxnSpPr>
        <p:spPr>
          <a:xfrm>
            <a:off x="4586876" y="892269"/>
            <a:ext cx="16768" cy="5040560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ovéPole 18"/>
              <p:cNvSpPr txBox="1"/>
              <p:nvPr/>
            </p:nvSpPr>
            <p:spPr>
              <a:xfrm>
                <a:off x="382658" y="116632"/>
                <a:ext cx="8345148" cy="586040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002060"/>
                </a:solidFill>
              </a:ln>
            </p:spPr>
            <p:txBody>
              <a:bodyPr wrap="square" tIns="72000" bIns="72000" rtlCol="0">
                <a:spAutoFit/>
              </a:bodyPr>
              <a:lstStyle/>
              <a:p>
                <a:pPr algn="ctr"/>
                <a:r>
                  <a:rPr lang="cs-CZ" sz="2000" b="1" dirty="0" smtClean="0">
                    <a:latin typeface="Times New Roman" pitchFamily="18" charset="0"/>
                    <a:cs typeface="Times New Roman" pitchFamily="18" charset="0"/>
                  </a:rPr>
                  <a:t>Kvadratická funkce   </a:t>
                </a:r>
                <a14:m>
                  <m:oMath xmlns:m="http://schemas.openxmlformats.org/officeDocument/2006/math">
                    <m:r>
                      <a:rPr lang="cs-CZ" sz="2800" b="1" i="0" smtClean="0">
                        <a:latin typeface="Cambria Math"/>
                      </a:rPr>
                      <m:t> </m:t>
                    </m:r>
                    <m:r>
                      <a:rPr lang="cs-CZ" sz="2800" b="1" i="1" smtClean="0">
                        <a:latin typeface="Cambria Math"/>
                      </a:rPr>
                      <m:t>𝒚</m:t>
                    </m:r>
                    <m:r>
                      <a:rPr lang="cs-CZ" sz="2800" b="1" i="1" smtClean="0">
                        <a:latin typeface="Cambria Math"/>
                      </a:rPr>
                      <m:t>=</m:t>
                    </m:r>
                    <m:r>
                      <a:rPr lang="cs-CZ" sz="2800" b="1" i="1" smtClean="0">
                        <a:latin typeface="Cambria Math"/>
                      </a:rPr>
                      <m:t>𝒂</m:t>
                    </m:r>
                    <m:sSup>
                      <m:sSupPr>
                        <m:ctrlPr>
                          <a:rPr lang="cs-CZ" sz="2800" b="1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sz="2800" b="1" i="1" smtClean="0"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cs-CZ" sz="2800" b="1" i="1" smtClean="0"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cs-CZ" sz="2800" b="1" i="1" smtClean="0">
                        <a:latin typeface="Cambria Math"/>
                      </a:rPr>
                      <m:t>+</m:t>
                    </m:r>
                    <m:r>
                      <a:rPr lang="cs-CZ" sz="2800" b="1" i="1" smtClean="0">
                        <a:latin typeface="Cambria Math"/>
                      </a:rPr>
                      <m:t>𝒄</m:t>
                    </m:r>
                  </m:oMath>
                </a14:m>
                <a:r>
                  <a:rPr lang="cs-CZ" sz="2000" dirty="0" smtClean="0">
                    <a:latin typeface="Times New Roman" pitchFamily="18" charset="0"/>
                    <a:cs typeface="Times New Roman" pitchFamily="18" charset="0"/>
                  </a:rPr>
                  <a:t>    , kde </a:t>
                </a:r>
                <a14:m>
                  <m:oMath xmlns:m="http://schemas.openxmlformats.org/officeDocument/2006/math">
                    <m:r>
                      <a:rPr lang="cs-CZ" sz="2000" b="1" i="1" smtClean="0">
                        <a:latin typeface="Cambria Math"/>
                      </a:rPr>
                      <m:t>𝒂</m:t>
                    </m:r>
                  </m:oMath>
                </a14:m>
                <a:r>
                  <a:rPr lang="cs-CZ" sz="2000" dirty="0" smtClean="0">
                    <a:latin typeface="Times New Roman" pitchFamily="18" charset="0"/>
                    <a:cs typeface="Times New Roman" pitchFamily="18" charset="0"/>
                  </a:rPr>
                  <a:t>,</a:t>
                </a:r>
                <a:r>
                  <a:rPr lang="cs-CZ" sz="2000" b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cs-CZ" sz="2000" b="1" i="1" smtClean="0">
                        <a:latin typeface="Cambria Math"/>
                        <a:cs typeface="Times New Roman" pitchFamily="18" charset="0"/>
                      </a:rPr>
                      <m:t>𝒄</m:t>
                    </m:r>
                  </m:oMath>
                </a14:m>
                <a:r>
                  <a:rPr lang="cs-CZ" sz="2000" b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cs-CZ" sz="2000" dirty="0" smtClean="0">
                    <a:latin typeface="Times New Roman" pitchFamily="18" charset="0"/>
                    <a:cs typeface="Times New Roman" pitchFamily="18" charset="0"/>
                  </a:rPr>
                  <a:t>jsou </a:t>
                </a:r>
                <a:r>
                  <a:rPr lang="cs-CZ" sz="2000" b="1" dirty="0" smtClean="0">
                    <a:latin typeface="Times New Roman" pitchFamily="18" charset="0"/>
                    <a:cs typeface="Times New Roman" pitchFamily="18" charset="0"/>
                  </a:rPr>
                  <a:t>reálná čísla</a:t>
                </a:r>
                <a:r>
                  <a:rPr lang="cs-CZ" sz="2000" dirty="0" smtClean="0">
                    <a:latin typeface="Times New Roman" pitchFamily="18" charset="0"/>
                    <a:cs typeface="Times New Roman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cs-CZ" sz="2000" b="1" i="1" smtClean="0">
                        <a:latin typeface="Cambria Math"/>
                        <a:cs typeface="Times New Roman" pitchFamily="18" charset="0"/>
                      </a:rPr>
                      <m:t>𝒂</m:t>
                    </m:r>
                    <m:r>
                      <a:rPr lang="cs-CZ" sz="2000" b="1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≠</m:t>
                    </m:r>
                    <m:r>
                      <a:rPr lang="cs-CZ" sz="2000" b="1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𝟎</m:t>
                    </m:r>
                  </m:oMath>
                </a14:m>
                <a:r>
                  <a:rPr lang="cs-CZ" sz="2000" dirty="0" smtClean="0">
                    <a:latin typeface="Times New Roman" pitchFamily="18" charset="0"/>
                    <a:cs typeface="Times New Roman" pitchFamily="18" charset="0"/>
                  </a:rPr>
                  <a:t>. </a:t>
                </a:r>
              </a:p>
            </p:txBody>
          </p:sp>
        </mc:Choice>
        <mc:Fallback xmlns="">
          <p:sp>
            <p:nvSpPr>
              <p:cNvPr id="19" name="TextovéPole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2658" y="116632"/>
                <a:ext cx="8345148" cy="586040"/>
              </a:xfrm>
              <a:prstGeom prst="rect">
                <a:avLst/>
              </a:prstGeom>
              <a:blipFill rotWithShape="1">
                <a:blip r:embed="rId5"/>
                <a:stretch>
                  <a:fillRect l="-436" r="-1091" b="-6863"/>
                </a:stretch>
              </a:blipFill>
              <a:ln w="38100">
                <a:solidFill>
                  <a:srgbClr val="002060"/>
                </a:solidFill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ovéPole 24"/>
              <p:cNvSpPr txBox="1"/>
              <p:nvPr/>
            </p:nvSpPr>
            <p:spPr>
              <a:xfrm>
                <a:off x="1550653" y="5898112"/>
                <a:ext cx="7081490" cy="767949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002060"/>
                </a:solidFill>
              </a:ln>
            </p:spPr>
            <p:txBody>
              <a:bodyPr wrap="square" lIns="36000" tIns="72000" rIns="36000" bIns="72000" rtlCol="0">
                <a:spAutoFit/>
              </a:bodyPr>
              <a:lstStyle/>
              <a:p>
                <a:r>
                  <a:rPr lang="cs-CZ" sz="2000" b="1" dirty="0" smtClean="0"/>
                  <a:t>  Graf </a:t>
                </a:r>
                <a:r>
                  <a:rPr lang="cs-CZ" sz="2000" b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cs-CZ" sz="2000" b="1" dirty="0" err="1" smtClean="0">
                    <a:latin typeface="Times New Roman" pitchFamily="18" charset="0"/>
                    <a:cs typeface="Times New Roman" pitchFamily="18" charset="0"/>
                  </a:rPr>
                  <a:t>kvadr</a:t>
                </a:r>
                <a:r>
                  <a:rPr lang="cs-CZ" sz="2000" b="1" dirty="0" smtClean="0">
                    <a:latin typeface="Times New Roman" pitchFamily="18" charset="0"/>
                    <a:cs typeface="Times New Roman" pitchFamily="18" charset="0"/>
                  </a:rPr>
                  <a:t>. </a:t>
                </a:r>
                <a:r>
                  <a:rPr lang="cs-CZ" sz="2000" b="1" dirty="0" err="1" smtClean="0">
                    <a:latin typeface="Times New Roman" pitchFamily="18" charset="0"/>
                    <a:cs typeface="Times New Roman" pitchFamily="18" charset="0"/>
                  </a:rPr>
                  <a:t>Fce</a:t>
                </a:r>
                <a:r>
                  <a:rPr lang="cs-CZ" sz="2000" b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cs-CZ" sz="2000" b="1" i="1" smtClean="0">
                        <a:latin typeface="Cambria Math"/>
                        <a:cs typeface="Times New Roman" pitchFamily="18" charset="0"/>
                      </a:rPr>
                      <m:t>𝒚</m:t>
                    </m:r>
                    <m:r>
                      <a:rPr lang="cs-CZ" sz="2000" b="1" i="1" smtClean="0">
                        <a:latin typeface="Cambria Math"/>
                        <a:cs typeface="Times New Roman" pitchFamily="18" charset="0"/>
                      </a:rPr>
                      <m:t>=</m:t>
                    </m:r>
                    <m:r>
                      <a:rPr lang="cs-CZ" sz="2000" b="1" i="1" smtClean="0">
                        <a:latin typeface="Cambria Math"/>
                        <a:cs typeface="Times New Roman" pitchFamily="18" charset="0"/>
                      </a:rPr>
                      <m:t>𝒂</m:t>
                    </m:r>
                    <m:sSup>
                      <m:sSupPr>
                        <m:ctrlPr>
                          <a:rPr lang="cs-CZ" sz="2000" b="1" i="1" smtClean="0"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cs-CZ" sz="2000" b="1" i="1" smtClean="0">
                            <a:latin typeface="Cambria Math"/>
                            <a:cs typeface="Times New Roman" pitchFamily="18" charset="0"/>
                          </a:rPr>
                          <m:t>𝒙</m:t>
                        </m:r>
                      </m:e>
                      <m:sup>
                        <m:r>
                          <a:rPr lang="cs-CZ" sz="2000" b="1" i="1" smtClean="0">
                            <a:latin typeface="Cambria Math"/>
                            <a:cs typeface="Times New Roman" pitchFamily="18" charset="0"/>
                          </a:rPr>
                          <m:t>𝟐</m:t>
                        </m:r>
                      </m:sup>
                    </m:sSup>
                    <m:r>
                      <a:rPr lang="cs-CZ" sz="2000" b="1" i="1" smtClean="0">
                        <a:latin typeface="Cambria Math"/>
                        <a:cs typeface="Times New Roman" pitchFamily="18" charset="0"/>
                      </a:rPr>
                      <m:t>+</m:t>
                    </m:r>
                    <m:r>
                      <a:rPr lang="cs-CZ" sz="2000" b="1" i="1" smtClean="0">
                        <a:latin typeface="Cambria Math"/>
                        <a:cs typeface="Times New Roman" pitchFamily="18" charset="0"/>
                      </a:rPr>
                      <m:t>𝒄</m:t>
                    </m:r>
                  </m:oMath>
                </a14:m>
                <a:r>
                  <a:rPr lang="cs-CZ" sz="2000" b="1" dirty="0" smtClean="0">
                    <a:latin typeface="Times New Roman" pitchFamily="18" charset="0"/>
                    <a:cs typeface="Times New Roman" pitchFamily="18" charset="0"/>
                  </a:rPr>
                  <a:t> je Parabola, jejíž osa leží v ose </a:t>
                </a:r>
                <a14:m>
                  <m:oMath xmlns:m="http://schemas.openxmlformats.org/officeDocument/2006/math">
                    <m:r>
                      <a:rPr lang="cs-CZ" sz="2000" b="1" i="1" smtClean="0">
                        <a:latin typeface="Cambria Math"/>
                        <a:cs typeface="Times New Roman" pitchFamily="18" charset="0"/>
                      </a:rPr>
                      <m:t>𝒚</m:t>
                    </m:r>
                  </m:oMath>
                </a14:m>
                <a:r>
                  <a:rPr lang="cs-CZ" sz="2000" b="1" dirty="0" smtClean="0">
                    <a:latin typeface="Times New Roman" pitchFamily="18" charset="0"/>
                    <a:cs typeface="Times New Roman" pitchFamily="18" charset="0"/>
                  </a:rPr>
                  <a:t>,</a:t>
                </a:r>
              </a:p>
              <a:p>
                <a:r>
                  <a:rPr lang="cs-CZ" sz="2000" b="1" dirty="0" smtClean="0">
                    <a:latin typeface="Times New Roman" pitchFamily="18" charset="0"/>
                    <a:cs typeface="Times New Roman" pitchFamily="18" charset="0"/>
                  </a:rPr>
                  <a:t>  kde vrchol má souřadnice</a:t>
                </a:r>
                <a:r>
                  <a:rPr lang="cs-CZ" sz="2000" b="1" dirty="0" smtClean="0"/>
                  <a:t> </a:t>
                </a:r>
                <a:r>
                  <a:rPr lang="cs-CZ" sz="2000" b="1" dirty="0"/>
                  <a:t>V =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cs-CZ" sz="2000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sz="2000" b="1" i="1">
                            <a:latin typeface="Cambria Math"/>
                          </a:rPr>
                          <m:t>𝟎</m:t>
                        </m:r>
                        <m:r>
                          <a:rPr lang="cs-CZ" sz="2000" b="1" i="1">
                            <a:latin typeface="Cambria Math"/>
                          </a:rPr>
                          <m:t>; </m:t>
                        </m:r>
                        <m:r>
                          <a:rPr lang="cs-CZ" sz="2000" b="1" i="1">
                            <a:latin typeface="Cambria Math"/>
                          </a:rPr>
                          <m:t>𝒄</m:t>
                        </m:r>
                      </m:e>
                    </m:d>
                  </m:oMath>
                </a14:m>
                <a:r>
                  <a:rPr lang="cs-CZ" sz="2000" b="1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cs-CZ" sz="20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5" name="TextovéPole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50653" y="5898112"/>
                <a:ext cx="7081490" cy="767949"/>
              </a:xfrm>
              <a:prstGeom prst="rect">
                <a:avLst/>
              </a:prstGeom>
              <a:blipFill rotWithShape="1">
                <a:blip r:embed="rId6"/>
                <a:stretch>
                  <a:fillRect r="-342" b="-6818"/>
                </a:stretch>
              </a:blipFill>
              <a:ln w="38100">
                <a:solidFill>
                  <a:srgbClr val="002060"/>
                </a:solidFill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848" y="1318510"/>
            <a:ext cx="3279964" cy="3152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311" y="1318509"/>
            <a:ext cx="3291987" cy="3152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71441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2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1116979" y="259487"/>
                <a:ext cx="754360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b="1" dirty="0">
                    <a:latin typeface="Times New Roman" pitchFamily="18" charset="0"/>
                    <a:cs typeface="Times New Roman" pitchFamily="18" charset="0"/>
                  </a:rPr>
                  <a:t>Sledujte, jak se mění graf kvadratické funkce  </a:t>
                </a:r>
                <a14:m>
                  <m:oMath xmlns:m="http://schemas.openxmlformats.org/officeDocument/2006/math"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𝒇</m:t>
                    </m:r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:</m:t>
                    </m:r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𝒚</m:t>
                    </m:r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=</m:t>
                    </m:r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𝒂</m:t>
                    </m:r>
                    <m:sSup>
                      <m:sSupPr>
                        <m:ctrlPr>
                          <a:rPr lang="cs-CZ" b="1" i="1"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cs-CZ" b="1" i="1">
                            <a:latin typeface="Cambria Math"/>
                            <a:cs typeface="Times New Roman" pitchFamily="18" charset="0"/>
                          </a:rPr>
                          <m:t>𝒙</m:t>
                        </m:r>
                      </m:e>
                      <m:sup>
                        <m:r>
                          <a:rPr lang="cs-CZ" b="1" i="1">
                            <a:latin typeface="Cambria Math"/>
                            <a:cs typeface="Times New Roman" pitchFamily="18" charset="0"/>
                          </a:rPr>
                          <m:t>𝟐</m:t>
                        </m:r>
                      </m:sup>
                    </m:sSup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+</m:t>
                    </m:r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𝒄</m:t>
                    </m:r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 </m:t>
                    </m:r>
                  </m:oMath>
                </a14:m>
                <a:r>
                  <a:rPr lang="cs-CZ" b="1" dirty="0" smtClean="0">
                    <a:latin typeface="Times New Roman" pitchFamily="18" charset="0"/>
                    <a:cs typeface="Times New Roman" pitchFamily="18" charset="0"/>
                  </a:rPr>
                  <a:t>                       </a:t>
                </a:r>
                <a:r>
                  <a:rPr lang="cs-CZ" b="1" dirty="0">
                    <a:latin typeface="Times New Roman" pitchFamily="18" charset="0"/>
                    <a:cs typeface="Times New Roman" pitchFamily="18" charset="0"/>
                  </a:rPr>
                  <a:t>v závislosti  na </a:t>
                </a:r>
                <a:r>
                  <a:rPr lang="cs-CZ" b="1" dirty="0" smtClean="0">
                    <a:latin typeface="Times New Roman" pitchFamily="18" charset="0"/>
                    <a:cs typeface="Times New Roman" pitchFamily="18" charset="0"/>
                  </a:rPr>
                  <a:t>koeficientech </a:t>
                </a:r>
                <a14:m>
                  <m:oMath xmlns:m="http://schemas.openxmlformats.org/officeDocument/2006/math"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𝒂</m:t>
                    </m:r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, </m:t>
                    </m:r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𝒄</m:t>
                    </m:r>
                  </m:oMath>
                </a14:m>
                <a:r>
                  <a:rPr lang="cs-CZ" b="1" dirty="0">
                    <a:latin typeface="Times New Roman" pitchFamily="18" charset="0"/>
                    <a:cs typeface="Times New Roman" pitchFamily="18" charset="0"/>
                  </a:rPr>
                  <a:t>, kde </a:t>
                </a:r>
                <a14:m>
                  <m:oMath xmlns:m="http://schemas.openxmlformats.org/officeDocument/2006/math"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𝒂</m:t>
                    </m:r>
                    <m:r>
                      <a:rPr lang="cs-CZ" b="1" i="1">
                        <a:latin typeface="Cambria Math"/>
                        <a:ea typeface="Cambria Math"/>
                        <a:cs typeface="Times New Roman" pitchFamily="18" charset="0"/>
                      </a:rPr>
                      <m:t>≠</m:t>
                    </m:r>
                    <m:r>
                      <a:rPr lang="cs-CZ" b="1" i="1">
                        <a:latin typeface="Cambria Math"/>
                        <a:ea typeface="Cambria Math"/>
                        <a:cs typeface="Times New Roman" pitchFamily="18" charset="0"/>
                      </a:rPr>
                      <m:t>𝟎</m:t>
                    </m:r>
                  </m:oMath>
                </a14:m>
                <a:r>
                  <a:rPr lang="cs-CZ" b="1" dirty="0">
                    <a:latin typeface="Times New Roman" pitchFamily="18" charset="0"/>
                    <a:cs typeface="Times New Roman" pitchFamily="18" charset="0"/>
                  </a:rPr>
                  <a:t> .</a:t>
                </a:r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6979" y="259487"/>
                <a:ext cx="7543600" cy="646331"/>
              </a:xfrm>
              <a:prstGeom prst="rect">
                <a:avLst/>
              </a:prstGeom>
              <a:blipFill rotWithShape="1">
                <a:blip r:embed="rId2"/>
                <a:stretch>
                  <a:fillRect l="-646" t="-3774" b="-15094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ovéPole 4"/>
          <p:cNvSpPr txBox="1"/>
          <p:nvPr/>
        </p:nvSpPr>
        <p:spPr>
          <a:xfrm>
            <a:off x="438525" y="182543"/>
            <a:ext cx="446678" cy="523220"/>
          </a:xfrm>
          <a:prstGeom prst="rect">
            <a:avLst/>
          </a:prstGeom>
          <a:solidFill>
            <a:schemeClr val="bg1"/>
          </a:solidFill>
          <a:ln w="3810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cs-CZ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Šipka doleva 8">
            <a:hlinkClick r:id="rId3" action="ppaction://hlinksldjump"/>
          </p:cNvPr>
          <p:cNvSpPr/>
          <p:nvPr/>
        </p:nvSpPr>
        <p:spPr>
          <a:xfrm>
            <a:off x="467544" y="6309320"/>
            <a:ext cx="1008112" cy="4320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zpět</a:t>
            </a:r>
            <a:endParaRPr lang="cs-CZ" dirty="0"/>
          </a:p>
        </p:txBody>
      </p:sp>
      <p:sp>
        <p:nvSpPr>
          <p:cNvPr id="2" name="TextovéPole 1"/>
          <p:cNvSpPr txBox="1"/>
          <p:nvPr/>
        </p:nvSpPr>
        <p:spPr>
          <a:xfrm>
            <a:off x="597818" y="5836562"/>
            <a:ext cx="80201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dirty="0" err="1" smtClean="0"/>
              <a:t>Pozn</a:t>
            </a:r>
            <a:r>
              <a:rPr lang="cs-CZ" sz="1200" dirty="0" smtClean="0"/>
              <a:t>:   Ke spuštění je nutné mít nainstalovanou aplikaci  </a:t>
            </a:r>
            <a:r>
              <a:rPr lang="cs-CZ" sz="1200" dirty="0" err="1" smtClean="0"/>
              <a:t>GeoGebra</a:t>
            </a:r>
            <a:r>
              <a:rPr lang="cs-CZ" sz="1200" dirty="0" smtClean="0"/>
              <a:t>.</a:t>
            </a:r>
            <a:endParaRPr lang="cs-CZ" sz="1200" dirty="0"/>
          </a:p>
        </p:txBody>
      </p:sp>
      <p:pic>
        <p:nvPicPr>
          <p:cNvPr id="3" name="Picture 3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905" y="1144338"/>
            <a:ext cx="8119041" cy="43269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16037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1129230" y="300727"/>
                <a:ext cx="75436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dirty="0" smtClean="0">
                    <a:latin typeface="Times New Roman" pitchFamily="18" charset="0"/>
                    <a:cs typeface="Times New Roman" pitchFamily="18" charset="0"/>
                  </a:rPr>
                  <a:t>Sestrojte graf kvadratické funkce  </a:t>
                </a:r>
                <a14:m>
                  <m:oMath xmlns:m="http://schemas.openxmlformats.org/officeDocument/2006/math">
                    <m:r>
                      <a:rPr lang="cs-CZ" b="0" i="1" smtClean="0">
                        <a:latin typeface="Cambria Math"/>
                        <a:cs typeface="Times New Roman" pitchFamily="18" charset="0"/>
                      </a:rPr>
                      <m:t>𝑓</m:t>
                    </m:r>
                    <m:r>
                      <a:rPr lang="cs-CZ" b="0" i="1" smtClean="0">
                        <a:latin typeface="Cambria Math"/>
                        <a:cs typeface="Times New Roman" pitchFamily="18" charset="0"/>
                      </a:rPr>
                      <m:t>:</m:t>
                    </m:r>
                    <m:r>
                      <a:rPr lang="cs-CZ" b="0" i="1" smtClean="0">
                        <a:latin typeface="Cambria Math"/>
                        <a:cs typeface="Times New Roman" pitchFamily="18" charset="0"/>
                      </a:rPr>
                      <m:t>𝑦</m:t>
                    </m:r>
                    <m:r>
                      <a:rPr lang="cs-CZ" b="0" i="1" smtClean="0">
                        <a:latin typeface="Cambria Math"/>
                        <a:cs typeface="Times New Roman" pitchFamily="18" charset="0"/>
                      </a:rPr>
                      <m:t>=−</m:t>
                    </m:r>
                    <m:sSup>
                      <m:sSupPr>
                        <m:ctrlPr>
                          <a:rPr lang="cs-CZ" b="0" i="1" smtClean="0"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  <a:cs typeface="Times New Roman" pitchFamily="18" charset="0"/>
                          </a:rPr>
                          <m:t>𝑥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  <a:cs typeface="Times New Roman" pitchFamily="18" charset="0"/>
                          </a:rPr>
                          <m:t>2</m:t>
                        </m:r>
                      </m:sup>
                    </m:sSup>
                    <m:r>
                      <a:rPr lang="cs-CZ" b="0" i="1" smtClean="0">
                        <a:latin typeface="Cambria Math"/>
                        <a:cs typeface="Times New Roman" pitchFamily="18" charset="0"/>
                      </a:rPr>
                      <m:t>+3</m:t>
                    </m:r>
                  </m:oMath>
                </a14:m>
                <a:r>
                  <a:rPr lang="cs-CZ" dirty="0" smtClean="0">
                    <a:latin typeface="Times New Roman" pitchFamily="18" charset="0"/>
                    <a:cs typeface="Times New Roman" pitchFamily="18" charset="0"/>
                  </a:rPr>
                  <a:t>, určete vlastnosti.</a:t>
                </a:r>
                <a:endParaRPr lang="cs-CZ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29230" y="300727"/>
                <a:ext cx="7543600" cy="369332"/>
              </a:xfrm>
              <a:prstGeom prst="rect">
                <a:avLst/>
              </a:prstGeom>
              <a:blipFill rotWithShape="1">
                <a:blip r:embed="rId2"/>
                <a:stretch>
                  <a:fillRect l="-646" t="-8197" b="-24590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ovéPole 4"/>
          <p:cNvSpPr txBox="1"/>
          <p:nvPr/>
        </p:nvSpPr>
        <p:spPr>
          <a:xfrm>
            <a:off x="450776" y="280850"/>
            <a:ext cx="446678" cy="523220"/>
          </a:xfrm>
          <a:prstGeom prst="rect">
            <a:avLst/>
          </a:prstGeom>
          <a:solidFill>
            <a:schemeClr val="bg1"/>
          </a:solidFill>
          <a:ln w="3810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cs-CZ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Šipka doleva 8">
            <a:hlinkClick r:id="rId3" action="ppaction://hlinksldjump"/>
          </p:cNvPr>
          <p:cNvSpPr/>
          <p:nvPr/>
        </p:nvSpPr>
        <p:spPr>
          <a:xfrm>
            <a:off x="467544" y="6309320"/>
            <a:ext cx="1008112" cy="4320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zpět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ovéPole 5"/>
              <p:cNvSpPr txBox="1"/>
              <p:nvPr/>
            </p:nvSpPr>
            <p:spPr>
              <a:xfrm>
                <a:off x="450776" y="893570"/>
                <a:ext cx="820891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dirty="0" smtClean="0">
                    <a:latin typeface="Times New Roman" pitchFamily="18" charset="0"/>
                    <a:cs typeface="Times New Roman" pitchFamily="18" charset="0"/>
                  </a:rPr>
                  <a:t>Vypočteme hodnoty této funkce pro zvolená </a:t>
                </a:r>
                <a14:m>
                  <m:oMath xmlns:m="http://schemas.openxmlformats.org/officeDocument/2006/math">
                    <m:r>
                      <a:rPr lang="cs-CZ" b="0" i="1" smtClean="0">
                        <a:latin typeface="Cambria Math"/>
                        <a:cs typeface="Times New Roman" pitchFamily="18" charset="0"/>
                      </a:rPr>
                      <m:t>𝑥</m:t>
                    </m:r>
                  </m:oMath>
                </a14:m>
                <a:r>
                  <a:rPr lang="cs-CZ" dirty="0" smtClean="0">
                    <a:latin typeface="Times New Roman" pitchFamily="18" charset="0"/>
                    <a:cs typeface="Times New Roman" pitchFamily="18" charset="0"/>
                  </a:rPr>
                  <a:t> a zapíšeme je do tabulky.</a:t>
                </a:r>
                <a:endParaRPr lang="cs-CZ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6" name="TextovéPole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776" y="893570"/>
                <a:ext cx="8208912" cy="369332"/>
              </a:xfrm>
              <a:prstGeom prst="rect">
                <a:avLst/>
              </a:prstGeom>
              <a:blipFill rotWithShape="1">
                <a:blip r:embed="rId4"/>
                <a:stretch>
                  <a:fillRect l="-668" t="-8333" b="-26667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" name="Tabulka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30958954"/>
                  </p:ext>
                </p:extLst>
              </p:nvPr>
            </p:nvGraphicFramePr>
            <p:xfrm>
              <a:off x="383285" y="1262902"/>
              <a:ext cx="8076475" cy="742760"/>
            </p:xfrm>
            <a:graphic>
              <a:graphicData uri="http://schemas.openxmlformats.org/drawingml/2006/table">
                <a:tbl>
                  <a:tblPr firstRow="1" bandRow="1">
                    <a:tableStyleId>{C4B1156A-380E-4F78-BDF5-A606A8083BF9}</a:tableStyleId>
                  </a:tblPr>
                  <a:tblGrid>
                    <a:gridCol w="2028475"/>
                    <a:gridCol w="864000"/>
                    <a:gridCol w="864000"/>
                    <a:gridCol w="864000"/>
                    <a:gridCol w="864000"/>
                    <a:gridCol w="864000"/>
                    <a:gridCol w="864000"/>
                    <a:gridCol w="864000"/>
                  </a:tblGrid>
                  <a:tr h="370840">
                    <a:tc>
                      <a:txBody>
                        <a:bodyPr/>
                        <a:lstStyle/>
                        <a:p>
                          <a:pPr algn="l"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cs-CZ" b="1" i="1" smtClean="0">
                                    <a:latin typeface="Cambria Math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cs-CZ" b="1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-3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-2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-1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0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1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2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3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l"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cs-CZ" b="1" i="1" smtClean="0">
                                    <a:latin typeface="Cambria Math"/>
                                  </a:rPr>
                                  <m:t>𝒇</m:t>
                                </m:r>
                                <m:r>
                                  <a:rPr lang="cs-CZ" b="1" i="1" smtClean="0">
                                    <a:latin typeface="Cambria Math"/>
                                  </a:rPr>
                                  <m:t>:</m:t>
                                </m:r>
                                <m:r>
                                  <a:rPr lang="cs-CZ" b="1" i="1" smtClean="0">
                                    <a:latin typeface="Cambria Math"/>
                                  </a:rPr>
                                  <m:t>𝒚</m:t>
                                </m:r>
                                <m:r>
                                  <a:rPr lang="cs-CZ" b="1" i="1" smtClean="0">
                                    <a:latin typeface="Cambria Math"/>
                                  </a:rPr>
                                  <m:t>=−</m:t>
                                </m:r>
                                <m:sSup>
                                  <m:sSupPr>
                                    <m:ctrlPr>
                                      <a:rPr lang="cs-CZ" b="1" i="1" smtClean="0"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cs-CZ" b="1" i="1" smtClean="0">
                                        <a:latin typeface="Cambria Math"/>
                                      </a:rPr>
                                      <m:t>𝒙</m:t>
                                    </m:r>
                                  </m:e>
                                  <m:sup>
                                    <m:r>
                                      <a:rPr lang="cs-CZ" b="1" i="1" smtClean="0">
                                        <a:latin typeface="Cambria Math"/>
                                      </a:rPr>
                                      <m:t>𝟐</m:t>
                                    </m:r>
                                  </m:sup>
                                </m:sSup>
                                <m:r>
                                  <a:rPr lang="cs-CZ" b="1" i="1" smtClean="0"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cs-CZ" b="1" i="1" smtClean="0">
                                    <a:latin typeface="Cambria Math"/>
                                  </a:rPr>
                                  <m:t>𝟑</m:t>
                                </m:r>
                                <m:r>
                                  <a:rPr lang="cs-CZ" b="1" i="1" smtClean="0">
                                    <a:latin typeface="Cambria Math"/>
                                  </a:rPr>
                                  <m:t> </m:t>
                                </m:r>
                              </m:oMath>
                            </m:oMathPara>
                          </a14:m>
                          <a:endParaRPr lang="cs-CZ" b="1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-6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-1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2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0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2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-1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-6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3" name="Tabulka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30958954"/>
                  </p:ext>
                </p:extLst>
              </p:nvPr>
            </p:nvGraphicFramePr>
            <p:xfrm>
              <a:off x="383285" y="1262902"/>
              <a:ext cx="8076475" cy="742760"/>
            </p:xfrm>
            <a:graphic>
              <a:graphicData uri="http://schemas.openxmlformats.org/drawingml/2006/table">
                <a:tbl>
                  <a:tblPr firstRow="1" bandRow="1">
                    <a:tableStyleId>{C4B1156A-380E-4F78-BDF5-A606A8083BF9}</a:tableStyleId>
                  </a:tblPr>
                  <a:tblGrid>
                    <a:gridCol w="2028475"/>
                    <a:gridCol w="864000"/>
                    <a:gridCol w="864000"/>
                    <a:gridCol w="864000"/>
                    <a:gridCol w="864000"/>
                    <a:gridCol w="864000"/>
                    <a:gridCol w="864000"/>
                    <a:gridCol w="864000"/>
                  </a:tblGrid>
                  <a:tr h="370840"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5"/>
                          <a:stretch>
                            <a:fillRect l="-300" t="-6557" r="-297898" b="-12623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-3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-2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-1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0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1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2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3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71920"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5"/>
                          <a:stretch>
                            <a:fillRect l="-300" t="-106557" r="-297898" b="-2623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-6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-1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2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0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2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-1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-6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Obdélník 7"/>
              <p:cNvSpPr/>
              <p:nvPr/>
            </p:nvSpPr>
            <p:spPr>
              <a:xfrm>
                <a:off x="4788024" y="4293594"/>
                <a:ext cx="4104456" cy="175432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cs-CZ" b="1" i="1" smtClean="0">
                        <a:latin typeface="Cambria Math"/>
                      </a:rPr>
                      <m:t>𝑫</m:t>
                    </m:r>
                    <m:d>
                      <m:dPr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>
                            <a:latin typeface="Cambria Math"/>
                          </a:rPr>
                          <m:t>𝒇</m:t>
                        </m:r>
                      </m:e>
                    </m:d>
                    <m:r>
                      <a:rPr lang="cs-CZ" b="1" i="1">
                        <a:latin typeface="Cambria Math"/>
                      </a:rPr>
                      <m:t>=</m:t>
                    </m:r>
                    <m:r>
                      <a:rPr lang="cs-CZ" b="1" i="1">
                        <a:latin typeface="Cambria Math"/>
                      </a:rPr>
                      <m:t>𝑹</m:t>
                    </m:r>
                    <m:r>
                      <a:rPr lang="cs-CZ" b="1" i="1">
                        <a:latin typeface="Cambria Math"/>
                      </a:rPr>
                      <m:t>, </m:t>
                    </m:r>
                  </m:oMath>
                </a14:m>
                <a:r>
                  <a:rPr lang="cs-CZ" b="1" dirty="0" smtClean="0"/>
                  <a:t> </a:t>
                </a:r>
                <a14:m>
                  <m:oMath xmlns:m="http://schemas.openxmlformats.org/officeDocument/2006/math">
                    <m:r>
                      <a:rPr lang="cs-CZ" b="1" i="1">
                        <a:latin typeface="Cambria Math"/>
                      </a:rPr>
                      <m:t>𝑯</m:t>
                    </m:r>
                    <m:d>
                      <m:dPr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>
                            <a:latin typeface="Cambria Math"/>
                          </a:rPr>
                          <m:t>𝒇</m:t>
                        </m:r>
                      </m:e>
                    </m:d>
                    <m:r>
                      <a:rPr lang="cs-CZ" b="1" i="1">
                        <a:latin typeface="Cambria Math"/>
                      </a:rPr>
                      <m:t>=</m:t>
                    </m:r>
                    <m:d>
                      <m:dPr>
                        <m:endChr m:val=""/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>
                            <a:latin typeface="Cambria Math"/>
                          </a:rPr>
                          <m:t>−</m:t>
                        </m:r>
                        <m:r>
                          <a:rPr lang="cs-CZ" b="1" i="1">
                            <a:latin typeface="Cambria Math"/>
                            <a:ea typeface="Cambria Math"/>
                          </a:rPr>
                          <m:t>∞; </m:t>
                        </m:r>
                        <m:d>
                          <m:dPr>
                            <m:begChr m:val=""/>
                            <m:endChr m:val="⟩"/>
                            <m:ctrlPr>
                              <a:rPr lang="cs-CZ" b="1" i="1">
                                <a:latin typeface="Cambria Math"/>
                                <a:ea typeface="Cambria Math"/>
                              </a:rPr>
                            </m:ctrlPr>
                          </m:dPr>
                          <m:e>
                            <m:r>
                              <a:rPr lang="cs-CZ" b="1" i="1" smtClean="0">
                                <a:latin typeface="Cambria Math"/>
                                <a:ea typeface="Cambria Math"/>
                              </a:rPr>
                              <m:t>𝟑</m:t>
                            </m:r>
                          </m:e>
                        </m:d>
                      </m:e>
                    </m:d>
                    <m:r>
                      <a:rPr lang="cs-CZ" b="1" i="1">
                        <a:latin typeface="Cambria Math"/>
                      </a:rPr>
                      <m:t> </m:t>
                    </m:r>
                  </m:oMath>
                </a14:m>
                <a:endParaRPr lang="cs-CZ" b="1" dirty="0" smtClean="0"/>
              </a:p>
              <a:p>
                <a:endParaRPr lang="cs-CZ" b="1" dirty="0"/>
              </a:p>
              <a:p>
                <a:r>
                  <a:rPr lang="cs-CZ" b="1" dirty="0" smtClean="0"/>
                  <a:t>V </a:t>
                </a:r>
                <a:r>
                  <a:rPr lang="cs-CZ" b="1" dirty="0"/>
                  <a:t>=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>
                            <a:latin typeface="Cambria Math"/>
                          </a:rPr>
                          <m:t>𝟎</m:t>
                        </m:r>
                        <m:r>
                          <a:rPr lang="cs-CZ" b="1" i="1">
                            <a:latin typeface="Cambria Math"/>
                          </a:rPr>
                          <m:t>; </m:t>
                        </m:r>
                        <m:r>
                          <a:rPr lang="cs-CZ" b="1" i="1" smtClean="0">
                            <a:latin typeface="Cambria Math"/>
                          </a:rPr>
                          <m:t>𝟑</m:t>
                        </m:r>
                      </m:e>
                    </m:d>
                  </m:oMath>
                </a14:m>
                <a:endParaRPr lang="cs-CZ" b="1" dirty="0" smtClean="0"/>
              </a:p>
              <a:p>
                <a:endParaRPr lang="cs-CZ" b="1" dirty="0"/>
              </a:p>
              <a:p>
                <a:r>
                  <a:rPr lang="cs-CZ" b="1" dirty="0" smtClean="0"/>
                  <a:t>Funkce </a:t>
                </a:r>
                <a14:m>
                  <m:oMath xmlns:m="http://schemas.openxmlformats.org/officeDocument/2006/math">
                    <m:r>
                      <a:rPr lang="cs-CZ" b="1" i="1" smtClean="0">
                        <a:latin typeface="Cambria Math"/>
                      </a:rPr>
                      <m:t>𝒇</m:t>
                    </m:r>
                  </m:oMath>
                </a14:m>
                <a:r>
                  <a:rPr lang="cs-CZ" b="1" dirty="0" smtClean="0"/>
                  <a:t> je </a:t>
                </a:r>
                <a:r>
                  <a:rPr lang="cs-CZ" b="1" dirty="0"/>
                  <a:t>rostoucí  na </a:t>
                </a:r>
                <a:r>
                  <a:rPr lang="cs-CZ" b="1" dirty="0" err="1"/>
                  <a:t>int</a:t>
                </a:r>
                <a:r>
                  <a:rPr lang="cs-CZ" b="1" dirty="0"/>
                  <a:t>.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>
                            <a:latin typeface="Cambria Math"/>
                          </a:rPr>
                          <m:t>−</m:t>
                        </m:r>
                        <m:r>
                          <a:rPr lang="cs-CZ" b="1" i="1">
                            <a:latin typeface="Cambria Math"/>
                            <a:ea typeface="Cambria Math"/>
                          </a:rPr>
                          <m:t>∞; </m:t>
                        </m:r>
                        <m:r>
                          <a:rPr lang="cs-CZ" b="1" i="1">
                            <a:latin typeface="Cambria Math"/>
                            <a:ea typeface="Cambria Math"/>
                          </a:rPr>
                          <m:t>𝟎</m:t>
                        </m:r>
                      </m:e>
                    </m:d>
                  </m:oMath>
                </a14:m>
                <a:endParaRPr lang="cs-CZ" b="1" dirty="0"/>
              </a:p>
              <a:p>
                <a:r>
                  <a:rPr lang="cs-CZ" b="1" dirty="0" smtClean="0"/>
                  <a:t>Funkce </a:t>
                </a:r>
                <a14:m>
                  <m:oMath xmlns:m="http://schemas.openxmlformats.org/officeDocument/2006/math">
                    <m:r>
                      <a:rPr lang="cs-CZ" b="1" i="1" smtClean="0">
                        <a:latin typeface="Cambria Math"/>
                      </a:rPr>
                      <m:t>𝒇</m:t>
                    </m:r>
                  </m:oMath>
                </a14:m>
                <a:r>
                  <a:rPr lang="cs-CZ" b="1" dirty="0" smtClean="0"/>
                  <a:t> je </a:t>
                </a:r>
                <a:r>
                  <a:rPr lang="cs-CZ" b="1" dirty="0"/>
                  <a:t>klesající  na </a:t>
                </a:r>
                <a:r>
                  <a:rPr lang="cs-CZ" b="1" dirty="0" err="1"/>
                  <a:t>int</a:t>
                </a:r>
                <a:r>
                  <a:rPr lang="cs-CZ" b="1" dirty="0"/>
                  <a:t>.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>
                            <a:latin typeface="Cambria Math"/>
                          </a:rPr>
                          <m:t>𝟎</m:t>
                        </m:r>
                        <m:r>
                          <a:rPr lang="cs-CZ" b="1" i="1">
                            <a:latin typeface="Cambria Math"/>
                            <a:ea typeface="Cambria Math"/>
                          </a:rPr>
                          <m:t>; ∞</m:t>
                        </m:r>
                      </m:e>
                    </m:d>
                  </m:oMath>
                </a14:m>
                <a:endParaRPr lang="cs-CZ" b="1" dirty="0"/>
              </a:p>
            </p:txBody>
          </p:sp>
        </mc:Choice>
        <mc:Fallback xmlns="">
          <p:sp>
            <p:nvSpPr>
              <p:cNvPr id="8" name="Obdélník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88024" y="4293594"/>
                <a:ext cx="4104456" cy="1754326"/>
              </a:xfrm>
              <a:prstGeom prst="rect">
                <a:avLst/>
              </a:prstGeom>
              <a:blipFill rotWithShape="1">
                <a:blip r:embed="rId6"/>
                <a:stretch>
                  <a:fillRect l="-1187" t="-25347" b="-4514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410" y="2341832"/>
            <a:ext cx="3824757" cy="3688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91876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289" y="2134960"/>
            <a:ext cx="3302775" cy="331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ovéPole 1"/>
              <p:cNvSpPr txBox="1"/>
              <p:nvPr/>
            </p:nvSpPr>
            <p:spPr>
              <a:xfrm>
                <a:off x="1117220" y="178650"/>
                <a:ext cx="754360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dirty="0" smtClean="0">
                    <a:latin typeface="Times New Roman" pitchFamily="18" charset="0"/>
                    <a:cs typeface="Times New Roman" pitchFamily="18" charset="0"/>
                  </a:rPr>
                  <a:t>Sestrojte grafy kvadratických funkcí   </a:t>
                </a:r>
                <a14:m>
                  <m:oMath xmlns:m="http://schemas.openxmlformats.org/officeDocument/2006/math">
                    <m:r>
                      <a:rPr lang="cs-CZ" i="1">
                        <a:latin typeface="Cambria Math"/>
                        <a:cs typeface="Times New Roman" pitchFamily="18" charset="0"/>
                      </a:rPr>
                      <m:t>𝑓</m:t>
                    </m:r>
                    <m:r>
                      <a:rPr lang="cs-CZ" i="1">
                        <a:latin typeface="Cambria Math"/>
                        <a:cs typeface="Times New Roman" pitchFamily="18" charset="0"/>
                      </a:rPr>
                      <m:t>:</m:t>
                    </m:r>
                    <m:r>
                      <a:rPr lang="cs-CZ" i="1">
                        <a:latin typeface="Cambria Math"/>
                        <a:cs typeface="Times New Roman" pitchFamily="18" charset="0"/>
                      </a:rPr>
                      <m:t>𝑦</m:t>
                    </m:r>
                    <m:r>
                      <a:rPr lang="cs-CZ" i="1">
                        <a:latin typeface="Cambria Math"/>
                        <a:cs typeface="Times New Roman" pitchFamily="18" charset="0"/>
                      </a:rPr>
                      <m:t>=</m:t>
                    </m:r>
                    <m:sSup>
                      <m:sSupPr>
                        <m:ctrlPr>
                          <a:rPr lang="cs-CZ" i="1"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cs-CZ" i="1">
                            <a:latin typeface="Cambria Math"/>
                            <a:cs typeface="Times New Roman" pitchFamily="18" charset="0"/>
                          </a:rPr>
                          <m:t>𝑥</m:t>
                        </m:r>
                      </m:e>
                      <m:sup>
                        <m:r>
                          <a:rPr lang="cs-CZ" i="1">
                            <a:latin typeface="Cambria Math"/>
                            <a:cs typeface="Times New Roman" pitchFamily="18" charset="0"/>
                          </a:rPr>
                          <m:t>2</m:t>
                        </m:r>
                      </m:sup>
                    </m:sSup>
                    <m:r>
                      <a:rPr lang="cs-CZ" b="0" i="1" smtClean="0">
                        <a:latin typeface="Cambria Math"/>
                        <a:cs typeface="Times New Roman" pitchFamily="18" charset="0"/>
                      </a:rPr>
                      <m:t>−3</m:t>
                    </m:r>
                    <m:r>
                      <m:rPr>
                        <m:nor/>
                      </m:rPr>
                      <a:rPr lang="cs-CZ" b="0" i="0" smtClean="0">
                        <a:latin typeface="Cambria Math"/>
                        <a:cs typeface="Times New Roman" pitchFamily="18" charset="0"/>
                      </a:rPr>
                      <m:t>  </m:t>
                    </m:r>
                    <m:r>
                      <m:rPr>
                        <m:nor/>
                      </m:rPr>
                      <a:rPr lang="cs-CZ" b="0" i="0" smtClean="0">
                        <a:latin typeface="Cambria Math"/>
                        <a:cs typeface="Times New Roman" pitchFamily="18" charset="0"/>
                      </a:rPr>
                      <m:t>a</m:t>
                    </m:r>
                    <m:r>
                      <m:rPr>
                        <m:nor/>
                      </m:rPr>
                      <a:rPr lang="cs-CZ" b="0" i="0" smtClean="0">
                        <a:latin typeface="Cambria Math"/>
                        <a:cs typeface="Times New Roman" pitchFamily="18" charset="0"/>
                      </a:rPr>
                      <m:t>  </m:t>
                    </m:r>
                    <m:r>
                      <a:rPr lang="cs-CZ" b="0" i="1" smtClean="0">
                        <a:latin typeface="Cambria Math"/>
                        <a:cs typeface="Times New Roman" pitchFamily="18" charset="0"/>
                      </a:rPr>
                      <m:t>𝑔</m:t>
                    </m:r>
                    <m:r>
                      <a:rPr lang="cs-CZ" i="1">
                        <a:latin typeface="Cambria Math"/>
                        <a:cs typeface="Times New Roman" pitchFamily="18" charset="0"/>
                      </a:rPr>
                      <m:t>:</m:t>
                    </m:r>
                    <m:r>
                      <a:rPr lang="cs-CZ" i="1">
                        <a:latin typeface="Cambria Math"/>
                        <a:cs typeface="Times New Roman" pitchFamily="18" charset="0"/>
                      </a:rPr>
                      <m:t>𝑦</m:t>
                    </m:r>
                    <m:r>
                      <a:rPr lang="cs-CZ" i="1">
                        <a:latin typeface="Cambria Math"/>
                        <a:cs typeface="Times New Roman" pitchFamily="18" charset="0"/>
                      </a:rPr>
                      <m:t>=</m:t>
                    </m:r>
                    <m:sSup>
                      <m:sSupPr>
                        <m:ctrlPr>
                          <a:rPr lang="cs-CZ" i="1"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cs-CZ" i="1">
                            <a:latin typeface="Cambria Math"/>
                            <a:cs typeface="Times New Roman" pitchFamily="18" charset="0"/>
                          </a:rPr>
                          <m:t>𝑥</m:t>
                        </m:r>
                      </m:e>
                      <m:sup>
                        <m:r>
                          <a:rPr lang="cs-CZ" i="1">
                            <a:latin typeface="Cambria Math"/>
                            <a:cs typeface="Times New Roman" pitchFamily="18" charset="0"/>
                          </a:rPr>
                          <m:t>2</m:t>
                        </m:r>
                      </m:sup>
                    </m:sSup>
                    <m:r>
                      <a:rPr lang="cs-CZ" b="0" i="1" smtClean="0">
                        <a:latin typeface="Cambria Math"/>
                        <a:cs typeface="Times New Roman" pitchFamily="18" charset="0"/>
                      </a:rPr>
                      <m:t>+1</m:t>
                    </m:r>
                  </m:oMath>
                </a14:m>
                <a:r>
                  <a:rPr lang="cs-CZ" dirty="0" smtClean="0">
                    <a:latin typeface="Times New Roman" pitchFamily="18" charset="0"/>
                    <a:cs typeface="Times New Roman" pitchFamily="18" charset="0"/>
                  </a:rPr>
                  <a:t>,</a:t>
                </a:r>
              </a:p>
              <a:p>
                <a:r>
                  <a:rPr lang="cs-CZ" dirty="0" smtClean="0">
                    <a:latin typeface="Times New Roman" pitchFamily="18" charset="0"/>
                    <a:cs typeface="Times New Roman" pitchFamily="18" charset="0"/>
                  </a:rPr>
                  <a:t>určete vlastnosti.</a:t>
                </a:r>
                <a:endParaRPr lang="cs-CZ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" name="TextovéPole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7220" y="178650"/>
                <a:ext cx="7543600" cy="646331"/>
              </a:xfrm>
              <a:prstGeom prst="rect">
                <a:avLst/>
              </a:prstGeom>
              <a:blipFill rotWithShape="1">
                <a:blip r:embed="rId3"/>
                <a:stretch>
                  <a:fillRect l="-646" t="-4717" b="-1415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ovéPole 2"/>
          <p:cNvSpPr txBox="1"/>
          <p:nvPr/>
        </p:nvSpPr>
        <p:spPr>
          <a:xfrm>
            <a:off x="450767" y="240206"/>
            <a:ext cx="446678" cy="523220"/>
          </a:xfrm>
          <a:prstGeom prst="rect">
            <a:avLst/>
          </a:prstGeom>
          <a:solidFill>
            <a:schemeClr val="bg1"/>
          </a:solidFill>
          <a:ln w="3810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cs-CZ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Šipka doleva 3">
            <a:hlinkClick r:id="rId4" action="ppaction://hlinksldjump"/>
          </p:cNvPr>
          <p:cNvSpPr/>
          <p:nvPr/>
        </p:nvSpPr>
        <p:spPr>
          <a:xfrm>
            <a:off x="467544" y="6309320"/>
            <a:ext cx="1008112" cy="4320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zpět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ovéPole 6"/>
              <p:cNvSpPr txBox="1"/>
              <p:nvPr/>
            </p:nvSpPr>
            <p:spPr>
              <a:xfrm>
                <a:off x="1117220" y="5586336"/>
                <a:ext cx="75436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dirty="0" smtClean="0">
                    <a:latin typeface="Times New Roman" pitchFamily="18" charset="0"/>
                    <a:cs typeface="Times New Roman" pitchFamily="18" charset="0"/>
                  </a:rPr>
                  <a:t>Jakou společnou vlastnost mají funkce</a:t>
                </a:r>
                <a14:m>
                  <m:oMath xmlns:m="http://schemas.openxmlformats.org/officeDocument/2006/math">
                    <m:r>
                      <a:rPr lang="cs-CZ" i="1">
                        <a:latin typeface="Cambria Math"/>
                        <a:cs typeface="Times New Roman" pitchFamily="18" charset="0"/>
                      </a:rPr>
                      <m:t>𝑓</m:t>
                    </m:r>
                    <m:r>
                      <a:rPr lang="cs-CZ" i="1">
                        <a:latin typeface="Cambria Math"/>
                        <a:cs typeface="Times New Roman" pitchFamily="18" charset="0"/>
                      </a:rPr>
                      <m:t>:</m:t>
                    </m:r>
                    <m:r>
                      <a:rPr lang="cs-CZ" i="1">
                        <a:latin typeface="Cambria Math"/>
                        <a:cs typeface="Times New Roman" pitchFamily="18" charset="0"/>
                      </a:rPr>
                      <m:t>𝑦</m:t>
                    </m:r>
                    <m:r>
                      <a:rPr lang="cs-CZ" i="1">
                        <a:latin typeface="Cambria Math"/>
                        <a:cs typeface="Times New Roman" pitchFamily="18" charset="0"/>
                      </a:rPr>
                      <m:t>=</m:t>
                    </m:r>
                    <m:sSup>
                      <m:sSupPr>
                        <m:ctrlPr>
                          <a:rPr lang="cs-CZ" i="1"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cs-CZ" i="1">
                            <a:latin typeface="Cambria Math"/>
                            <a:cs typeface="Times New Roman" pitchFamily="18" charset="0"/>
                          </a:rPr>
                          <m:t>𝑥</m:t>
                        </m:r>
                      </m:e>
                      <m:sup>
                        <m:r>
                          <a:rPr lang="cs-CZ" i="1">
                            <a:latin typeface="Cambria Math"/>
                            <a:cs typeface="Times New Roman" pitchFamily="18" charset="0"/>
                          </a:rPr>
                          <m:t>2</m:t>
                        </m:r>
                      </m:sup>
                    </m:sSup>
                    <m:r>
                      <a:rPr lang="cs-CZ" i="1">
                        <a:latin typeface="Cambria Math"/>
                        <a:cs typeface="Times New Roman" pitchFamily="18" charset="0"/>
                      </a:rPr>
                      <m:t>−3</m:t>
                    </m:r>
                    <m:r>
                      <m:rPr>
                        <m:nor/>
                      </m:rPr>
                      <a:rPr lang="cs-CZ">
                        <a:latin typeface="Cambria Math"/>
                        <a:cs typeface="Times New Roman" pitchFamily="18" charset="0"/>
                      </a:rPr>
                      <m:t>  </m:t>
                    </m:r>
                    <m:r>
                      <m:rPr>
                        <m:nor/>
                      </m:rPr>
                      <a:rPr lang="cs-CZ">
                        <a:latin typeface="Cambria Math"/>
                        <a:cs typeface="Times New Roman" pitchFamily="18" charset="0"/>
                      </a:rPr>
                      <m:t>a</m:t>
                    </m:r>
                    <m:r>
                      <m:rPr>
                        <m:nor/>
                      </m:rPr>
                      <a:rPr lang="cs-CZ">
                        <a:latin typeface="Cambria Math"/>
                        <a:cs typeface="Times New Roman" pitchFamily="18" charset="0"/>
                      </a:rPr>
                      <m:t>  </m:t>
                    </m:r>
                    <m:r>
                      <a:rPr lang="cs-CZ" i="1">
                        <a:latin typeface="Cambria Math"/>
                        <a:cs typeface="Times New Roman" pitchFamily="18" charset="0"/>
                      </a:rPr>
                      <m:t>𝑔</m:t>
                    </m:r>
                    <m:r>
                      <a:rPr lang="cs-CZ" i="1">
                        <a:latin typeface="Cambria Math"/>
                        <a:cs typeface="Times New Roman" pitchFamily="18" charset="0"/>
                      </a:rPr>
                      <m:t>:</m:t>
                    </m:r>
                    <m:r>
                      <a:rPr lang="cs-CZ" i="1">
                        <a:latin typeface="Cambria Math"/>
                        <a:cs typeface="Times New Roman" pitchFamily="18" charset="0"/>
                      </a:rPr>
                      <m:t>𝑦</m:t>
                    </m:r>
                    <m:r>
                      <a:rPr lang="cs-CZ" i="1">
                        <a:latin typeface="Cambria Math"/>
                        <a:cs typeface="Times New Roman" pitchFamily="18" charset="0"/>
                      </a:rPr>
                      <m:t>=</m:t>
                    </m:r>
                    <m:sSup>
                      <m:sSupPr>
                        <m:ctrlPr>
                          <a:rPr lang="cs-CZ" i="1"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cs-CZ" i="1">
                            <a:latin typeface="Cambria Math"/>
                            <a:cs typeface="Times New Roman" pitchFamily="18" charset="0"/>
                          </a:rPr>
                          <m:t>𝑥</m:t>
                        </m:r>
                      </m:e>
                      <m:sup>
                        <m:r>
                          <a:rPr lang="cs-CZ" i="1">
                            <a:latin typeface="Cambria Math"/>
                            <a:cs typeface="Times New Roman" pitchFamily="18" charset="0"/>
                          </a:rPr>
                          <m:t>2</m:t>
                        </m:r>
                      </m:sup>
                    </m:sSup>
                    <m:r>
                      <a:rPr lang="cs-CZ" i="1">
                        <a:latin typeface="Cambria Math"/>
                        <a:cs typeface="Times New Roman" pitchFamily="18" charset="0"/>
                      </a:rPr>
                      <m:t>+1</m:t>
                    </m:r>
                  </m:oMath>
                </a14:m>
                <a:r>
                  <a:rPr lang="cs-CZ" dirty="0" smtClean="0">
                    <a:latin typeface="Times New Roman" pitchFamily="18" charset="0"/>
                    <a:cs typeface="Times New Roman" pitchFamily="18" charset="0"/>
                  </a:rPr>
                  <a:t>?</a:t>
                </a:r>
                <a:endParaRPr lang="cs-CZ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7" name="TextovéPole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7220" y="5586336"/>
                <a:ext cx="7543600" cy="369332"/>
              </a:xfrm>
              <a:prstGeom prst="rect">
                <a:avLst/>
              </a:prstGeom>
              <a:blipFill rotWithShape="1">
                <a:blip r:embed="rId5"/>
                <a:stretch>
                  <a:fillRect l="-646" t="-8197" b="-24590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extovéPole 7"/>
          <p:cNvSpPr txBox="1"/>
          <p:nvPr/>
        </p:nvSpPr>
        <p:spPr>
          <a:xfrm>
            <a:off x="450767" y="5509392"/>
            <a:ext cx="446678" cy="523220"/>
          </a:xfrm>
          <a:prstGeom prst="rect">
            <a:avLst/>
          </a:prstGeom>
          <a:solidFill>
            <a:schemeClr val="bg1"/>
          </a:solidFill>
          <a:ln w="3810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cs-CZ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ovéPole 8"/>
              <p:cNvSpPr txBox="1"/>
              <p:nvPr/>
            </p:nvSpPr>
            <p:spPr>
              <a:xfrm>
                <a:off x="1620000" y="6041964"/>
                <a:ext cx="7040820" cy="705624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002060"/>
                </a:solidFill>
              </a:ln>
            </p:spPr>
            <p:txBody>
              <a:bodyPr wrap="square" tIns="72000" bIns="72000" rtlCol="0">
                <a:spAutoFit/>
              </a:bodyPr>
              <a:lstStyle/>
              <a:p>
                <a:r>
                  <a:rPr lang="cs-CZ" b="1" dirty="0" smtClean="0">
                    <a:latin typeface="Times New Roman" pitchFamily="18" charset="0"/>
                    <a:cs typeface="Times New Roman" pitchFamily="18" charset="0"/>
                  </a:rPr>
                  <a:t>Mají-li kvadratické </a:t>
                </a:r>
                <a:r>
                  <a:rPr lang="cs-CZ" b="1" dirty="0" err="1" smtClean="0">
                    <a:latin typeface="Times New Roman" pitchFamily="18" charset="0"/>
                    <a:cs typeface="Times New Roman" pitchFamily="18" charset="0"/>
                  </a:rPr>
                  <a:t>fce</a:t>
                </a:r>
                <a:r>
                  <a:rPr lang="cs-CZ" b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𝒚</m:t>
                    </m:r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=</m:t>
                    </m:r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𝒂</m:t>
                    </m:r>
                    <m:sSup>
                      <m:sSupPr>
                        <m:ctrlPr>
                          <a:rPr lang="cs-CZ" b="1" i="1" smtClean="0"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cs-CZ" b="1" i="1" smtClean="0">
                            <a:latin typeface="Cambria Math"/>
                            <a:cs typeface="Times New Roman" pitchFamily="18" charset="0"/>
                          </a:rPr>
                          <m:t>𝒙</m:t>
                        </m:r>
                      </m:e>
                      <m:sup>
                        <m:r>
                          <a:rPr lang="cs-CZ" b="1" i="1" smtClean="0">
                            <a:latin typeface="Cambria Math"/>
                            <a:cs typeface="Times New Roman" pitchFamily="18" charset="0"/>
                          </a:rPr>
                          <m:t>𝟐</m:t>
                        </m:r>
                      </m:sup>
                    </m:sSup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+</m:t>
                    </m:r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𝒃</m:t>
                    </m:r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 </m:t>
                    </m:r>
                  </m:oMath>
                </a14:m>
                <a:r>
                  <a:rPr lang="cs-CZ" b="1" dirty="0" smtClean="0">
                    <a:latin typeface="Times New Roman" pitchFamily="18" charset="0"/>
                    <a:cs typeface="Times New Roman" pitchFamily="18" charset="0"/>
                  </a:rPr>
                  <a:t>stejné koeficienty kvadratického členu, jsou jejich grafy posunuté ve směru osy </a:t>
                </a:r>
                <a14:m>
                  <m:oMath xmlns:m="http://schemas.openxmlformats.org/officeDocument/2006/math"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𝒚</m:t>
                    </m:r>
                  </m:oMath>
                </a14:m>
                <a:r>
                  <a:rPr lang="cs-CZ" b="1" dirty="0" smtClean="0">
                    <a:latin typeface="Times New Roman" pitchFamily="18" charset="0"/>
                    <a:cs typeface="Times New Roman" pitchFamily="18" charset="0"/>
                  </a:rPr>
                  <a:t>. </a:t>
                </a:r>
                <a:endParaRPr lang="cs-CZ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9" name="TextovéPole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20000" y="6041964"/>
                <a:ext cx="7040820" cy="705624"/>
              </a:xfrm>
              <a:prstGeom prst="rect">
                <a:avLst/>
              </a:prstGeom>
              <a:blipFill rotWithShape="1">
                <a:blip r:embed="rId6"/>
                <a:stretch>
                  <a:fillRect l="-517" b="-5738"/>
                </a:stretch>
              </a:blipFill>
              <a:ln w="38100">
                <a:solidFill>
                  <a:srgbClr val="002060"/>
                </a:solidFill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Ovál 10"/>
          <p:cNvSpPr/>
          <p:nvPr/>
        </p:nvSpPr>
        <p:spPr>
          <a:xfrm>
            <a:off x="5220072" y="5509392"/>
            <a:ext cx="533405" cy="52340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ovéPole 13"/>
              <p:cNvSpPr txBox="1"/>
              <p:nvPr/>
            </p:nvSpPr>
            <p:spPr>
              <a:xfrm>
                <a:off x="3680008" y="578760"/>
                <a:ext cx="476930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dirty="0" smtClean="0">
                    <a:latin typeface="Times New Roman" pitchFamily="18" charset="0"/>
                    <a:cs typeface="Times New Roman" pitchFamily="18" charset="0"/>
                  </a:rPr>
                  <a:t>Vypočteme hodnoty těchto funkcí pro zvolená </a:t>
                </a:r>
                <a14:m>
                  <m:oMath xmlns:m="http://schemas.openxmlformats.org/officeDocument/2006/math">
                    <m:r>
                      <a:rPr lang="cs-CZ" b="0" i="1" smtClean="0">
                        <a:latin typeface="Cambria Math"/>
                        <a:cs typeface="Times New Roman" pitchFamily="18" charset="0"/>
                      </a:rPr>
                      <m:t>𝑥</m:t>
                    </m:r>
                  </m:oMath>
                </a14:m>
                <a:r>
                  <a:rPr lang="cs-CZ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cs-CZ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4" name="TextovéPole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80008" y="578760"/>
                <a:ext cx="4769305" cy="369332"/>
              </a:xfrm>
              <a:prstGeom prst="rect">
                <a:avLst/>
              </a:prstGeom>
              <a:blipFill rotWithShape="1">
                <a:blip r:embed="rId7"/>
                <a:stretch>
                  <a:fillRect l="-1151" t="-8197" b="-24590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" name="Tabulka 1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50776145"/>
                  </p:ext>
                </p:extLst>
              </p:nvPr>
            </p:nvGraphicFramePr>
            <p:xfrm>
              <a:off x="450767" y="948092"/>
              <a:ext cx="8076475" cy="1114680"/>
            </p:xfrm>
            <a:graphic>
              <a:graphicData uri="http://schemas.openxmlformats.org/drawingml/2006/table">
                <a:tbl>
                  <a:tblPr firstRow="1" bandRow="1">
                    <a:tableStyleId>{C4B1156A-380E-4F78-BDF5-A606A8083BF9}</a:tableStyleId>
                  </a:tblPr>
                  <a:tblGrid>
                    <a:gridCol w="2028475"/>
                    <a:gridCol w="864000"/>
                    <a:gridCol w="864000"/>
                    <a:gridCol w="864000"/>
                    <a:gridCol w="864000"/>
                    <a:gridCol w="864000"/>
                    <a:gridCol w="864000"/>
                    <a:gridCol w="864000"/>
                  </a:tblGrid>
                  <a:tr h="370840">
                    <a:tc>
                      <a:txBody>
                        <a:bodyPr/>
                        <a:lstStyle/>
                        <a:p>
                          <a:pPr algn="l"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cs-CZ" b="1" i="1" smtClean="0">
                                    <a:latin typeface="Cambria Math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cs-CZ" b="1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-3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-2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-1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0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1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2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3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l"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cs-CZ" b="1" i="1" smtClean="0">
                                    <a:latin typeface="Cambria Math"/>
                                  </a:rPr>
                                  <m:t>𝒇</m:t>
                                </m:r>
                                <m:r>
                                  <a:rPr lang="cs-CZ" b="1" i="1" smtClean="0">
                                    <a:latin typeface="Cambria Math"/>
                                  </a:rPr>
                                  <m:t>:</m:t>
                                </m:r>
                                <m:r>
                                  <a:rPr lang="cs-CZ" b="1" i="1" smtClean="0">
                                    <a:latin typeface="Cambria Math"/>
                                  </a:rPr>
                                  <m:t>𝒚</m:t>
                                </m:r>
                                <m:r>
                                  <a:rPr lang="cs-CZ" b="1" i="1" smtClean="0">
                                    <a:latin typeface="Cambria Math"/>
                                  </a:rPr>
                                  <m:t>=</m:t>
                                </m:r>
                                <m:sSup>
                                  <m:sSupPr>
                                    <m:ctrlPr>
                                      <a:rPr lang="cs-CZ" b="1" i="1" smtClean="0"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cs-CZ" b="1" i="1" smtClean="0">
                                        <a:latin typeface="Cambria Math"/>
                                      </a:rPr>
                                      <m:t>𝒙</m:t>
                                    </m:r>
                                  </m:e>
                                  <m:sup>
                                    <m:r>
                                      <a:rPr lang="cs-CZ" b="1" i="1" smtClean="0">
                                        <a:latin typeface="Cambria Math"/>
                                      </a:rPr>
                                      <m:t>𝟐</m:t>
                                    </m:r>
                                  </m:sup>
                                </m:sSup>
                                <m:r>
                                  <a:rPr lang="cs-CZ" b="1" i="1" smtClean="0"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cs-CZ" b="1" i="1" smtClean="0">
                                    <a:latin typeface="Cambria Math"/>
                                  </a:rPr>
                                  <m:t>𝟑</m:t>
                                </m:r>
                                <m:r>
                                  <a:rPr lang="cs-CZ" b="1" i="1" smtClean="0">
                                    <a:latin typeface="Cambria Math"/>
                                  </a:rPr>
                                  <m:t> </m:t>
                                </m:r>
                              </m:oMath>
                            </m:oMathPara>
                          </a14:m>
                          <a:endParaRPr lang="cs-CZ" b="1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6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1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-2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-3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-2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1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6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cs-CZ" b="1" i="1" smtClean="0">
                                    <a:latin typeface="Cambria Math"/>
                                  </a:rPr>
                                  <m:t>𝒈</m:t>
                                </m:r>
                                <m:r>
                                  <a:rPr lang="cs-CZ" b="1" i="1" smtClean="0">
                                    <a:latin typeface="Cambria Math"/>
                                  </a:rPr>
                                  <m:t>:</m:t>
                                </m:r>
                                <m:r>
                                  <a:rPr lang="cs-CZ" b="1" i="1" smtClean="0">
                                    <a:latin typeface="Cambria Math"/>
                                  </a:rPr>
                                  <m:t>𝒚</m:t>
                                </m:r>
                                <m:r>
                                  <a:rPr lang="cs-CZ" b="1" i="1" smtClean="0">
                                    <a:latin typeface="Cambria Math"/>
                                  </a:rPr>
                                  <m:t>=</m:t>
                                </m:r>
                                <m:sSup>
                                  <m:sSupPr>
                                    <m:ctrlPr>
                                      <a:rPr lang="cs-CZ" b="1" i="1" smtClean="0"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cs-CZ" b="1" i="1" smtClean="0">
                                        <a:latin typeface="Cambria Math"/>
                                      </a:rPr>
                                      <m:t>𝒙</m:t>
                                    </m:r>
                                  </m:e>
                                  <m:sup>
                                    <m:r>
                                      <a:rPr lang="cs-CZ" b="1" i="1" smtClean="0">
                                        <a:latin typeface="Cambria Math"/>
                                      </a:rPr>
                                      <m:t>𝟐</m:t>
                                    </m:r>
                                  </m:sup>
                                </m:sSup>
                                <m:r>
                                  <a:rPr lang="cs-CZ" b="1" i="1" smtClean="0"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cs-CZ" b="1" i="1" smtClean="0">
                                    <a:latin typeface="Cambria Math"/>
                                  </a:rPr>
                                  <m:t>𝟏</m:t>
                                </m:r>
                                <m:r>
                                  <a:rPr lang="cs-CZ" b="1" i="1" smtClean="0">
                                    <a:latin typeface="Cambria Math"/>
                                  </a:rPr>
                                  <m:t> </m:t>
                                </m:r>
                              </m:oMath>
                            </m:oMathPara>
                          </a14:m>
                          <a:endParaRPr lang="cs-CZ" b="1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DAFE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10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DAFE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5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DAFE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2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DAFE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1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DAFE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2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DAFE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5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DAFE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10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DAFEF"/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15" name="Tabulka 1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50776145"/>
                  </p:ext>
                </p:extLst>
              </p:nvPr>
            </p:nvGraphicFramePr>
            <p:xfrm>
              <a:off x="450767" y="948092"/>
              <a:ext cx="8076475" cy="1114680"/>
            </p:xfrm>
            <a:graphic>
              <a:graphicData uri="http://schemas.openxmlformats.org/drawingml/2006/table">
                <a:tbl>
                  <a:tblPr firstRow="1" bandRow="1">
                    <a:tableStyleId>{C4B1156A-380E-4F78-BDF5-A606A8083BF9}</a:tableStyleId>
                  </a:tblPr>
                  <a:tblGrid>
                    <a:gridCol w="2028475"/>
                    <a:gridCol w="864000"/>
                    <a:gridCol w="864000"/>
                    <a:gridCol w="864000"/>
                    <a:gridCol w="864000"/>
                    <a:gridCol w="864000"/>
                    <a:gridCol w="864000"/>
                    <a:gridCol w="864000"/>
                  </a:tblGrid>
                  <a:tr h="370840"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8"/>
                          <a:stretch>
                            <a:fillRect l="-300" t="-8197" r="-297898" b="-2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-3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-2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-1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0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1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2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3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71920"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8"/>
                          <a:stretch>
                            <a:fillRect l="-300" t="-110000" r="-297898" b="-128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6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1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-2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-3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-2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1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6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</a:tr>
                  <a:tr h="371920"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8"/>
                          <a:stretch>
                            <a:fillRect l="-300" t="-206557" r="-297898" b="-2623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10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DAFE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5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DAFE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2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DAFE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1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DAFE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2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DAFE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5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DAFE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10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DAFEF"/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Obdélník 15"/>
              <p:cNvSpPr/>
              <p:nvPr/>
            </p:nvSpPr>
            <p:spPr>
              <a:xfrm>
                <a:off x="4105504" y="2199291"/>
                <a:ext cx="4354928" cy="144655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cs-CZ" b="1" i="1" smtClean="0">
                        <a:latin typeface="Cambria Math"/>
                      </a:rPr>
                      <m:t>𝑫</m:t>
                    </m:r>
                    <m:d>
                      <m:dPr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>
                            <a:latin typeface="Cambria Math"/>
                          </a:rPr>
                          <m:t>𝒇</m:t>
                        </m:r>
                      </m:e>
                    </m:d>
                    <m:r>
                      <a:rPr lang="cs-CZ" b="1" i="1">
                        <a:latin typeface="Cambria Math"/>
                      </a:rPr>
                      <m:t>=</m:t>
                    </m:r>
                    <m:r>
                      <a:rPr lang="cs-CZ" b="1" i="1">
                        <a:latin typeface="Cambria Math"/>
                      </a:rPr>
                      <m:t>𝑹</m:t>
                    </m:r>
                    <m:r>
                      <a:rPr lang="cs-CZ" b="1" i="1">
                        <a:latin typeface="Cambria Math"/>
                      </a:rPr>
                      <m:t>, </m:t>
                    </m:r>
                  </m:oMath>
                </a14:m>
                <a:r>
                  <a:rPr lang="cs-CZ" b="1" dirty="0" smtClean="0"/>
                  <a:t> </a:t>
                </a:r>
                <a14:m>
                  <m:oMath xmlns:m="http://schemas.openxmlformats.org/officeDocument/2006/math">
                    <m:r>
                      <a:rPr lang="cs-CZ" b="1" i="1">
                        <a:latin typeface="Cambria Math"/>
                      </a:rPr>
                      <m:t>𝑯</m:t>
                    </m:r>
                    <m:d>
                      <m:dPr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>
                            <a:latin typeface="Cambria Math"/>
                          </a:rPr>
                          <m:t>𝒇</m:t>
                        </m:r>
                      </m:e>
                    </m:d>
                    <m:r>
                      <a:rPr lang="cs-CZ" b="1" i="1">
                        <a:latin typeface="Cambria Math"/>
                      </a:rPr>
                      <m:t>=</m:t>
                    </m:r>
                    <m:d>
                      <m:dPr>
                        <m:begChr m:val="⟨"/>
                        <m:endChr m:val=""/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 smtClean="0">
                            <a:latin typeface="Cambria Math"/>
                          </a:rPr>
                          <m:t>−</m:t>
                        </m:r>
                        <m:r>
                          <a:rPr lang="cs-CZ" b="1" i="1" smtClean="0">
                            <a:latin typeface="Cambria Math"/>
                          </a:rPr>
                          <m:t>𝟑</m:t>
                        </m:r>
                        <m:r>
                          <a:rPr lang="cs-CZ" b="1" i="1">
                            <a:latin typeface="Cambria Math"/>
                          </a:rPr>
                          <m:t>; </m:t>
                        </m:r>
                        <m:d>
                          <m:dPr>
                            <m:begChr m:val=""/>
                            <m:ctrlPr>
                              <a:rPr lang="cs-CZ" b="1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cs-CZ" b="1" i="1">
                                <a:latin typeface="Cambria Math"/>
                                <a:ea typeface="Cambria Math"/>
                              </a:rPr>
                              <m:t>∞</m:t>
                            </m:r>
                          </m:e>
                        </m:d>
                      </m:e>
                    </m:d>
                  </m:oMath>
                </a14:m>
                <a:endParaRPr lang="cs-CZ" b="1" dirty="0" smtClean="0"/>
              </a:p>
              <a:p>
                <a:endParaRPr lang="cs-CZ" sz="800" b="1" dirty="0"/>
              </a:p>
              <a:p>
                <a:r>
                  <a:rPr lang="cs-CZ" b="1" dirty="0" smtClean="0"/>
                  <a:t>V</a:t>
                </a:r>
                <a:r>
                  <a:rPr lang="cs-CZ" b="1" baseline="-25000" dirty="0" smtClean="0"/>
                  <a:t>1</a:t>
                </a:r>
                <a:r>
                  <a:rPr lang="cs-CZ" b="1" dirty="0" smtClean="0"/>
                  <a:t> </a:t>
                </a:r>
                <a:r>
                  <a:rPr lang="cs-CZ" b="1" dirty="0"/>
                  <a:t>=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>
                            <a:latin typeface="Cambria Math"/>
                          </a:rPr>
                          <m:t>𝟎</m:t>
                        </m:r>
                        <m:r>
                          <a:rPr lang="cs-CZ" b="1" i="1">
                            <a:latin typeface="Cambria Math"/>
                          </a:rPr>
                          <m:t>; −</m:t>
                        </m:r>
                        <m:r>
                          <a:rPr lang="cs-CZ" b="1" i="1" smtClean="0">
                            <a:latin typeface="Cambria Math"/>
                          </a:rPr>
                          <m:t>𝟑</m:t>
                        </m:r>
                      </m:e>
                    </m:d>
                  </m:oMath>
                </a14:m>
                <a:endParaRPr lang="cs-CZ" b="1" dirty="0" smtClean="0"/>
              </a:p>
              <a:p>
                <a:endParaRPr lang="cs-CZ" sz="800" b="1" dirty="0"/>
              </a:p>
              <a:p>
                <a:r>
                  <a:rPr lang="cs-CZ" b="1" dirty="0" smtClean="0"/>
                  <a:t>Funkce </a:t>
                </a:r>
                <a14:m>
                  <m:oMath xmlns:m="http://schemas.openxmlformats.org/officeDocument/2006/math">
                    <m:r>
                      <a:rPr lang="cs-CZ" b="1" i="1" smtClean="0">
                        <a:latin typeface="Cambria Math"/>
                      </a:rPr>
                      <m:t>𝒇</m:t>
                    </m:r>
                  </m:oMath>
                </a14:m>
                <a:r>
                  <a:rPr lang="cs-CZ" b="1" dirty="0" smtClean="0"/>
                  <a:t> je </a:t>
                </a:r>
                <a:r>
                  <a:rPr lang="cs-CZ" b="1" dirty="0"/>
                  <a:t>rostoucí  na </a:t>
                </a:r>
                <a:r>
                  <a:rPr lang="cs-CZ" b="1" dirty="0" err="1"/>
                  <a:t>int</a:t>
                </a:r>
                <a:r>
                  <a:rPr lang="cs-CZ" b="1" dirty="0"/>
                  <a:t>.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 smtClean="0">
                            <a:latin typeface="Cambria Math"/>
                          </a:rPr>
                          <m:t>𝟎</m:t>
                        </m:r>
                        <m:r>
                          <a:rPr lang="cs-CZ" b="1" i="1" smtClean="0">
                            <a:latin typeface="Cambria Math"/>
                          </a:rPr>
                          <m:t>; ∞</m:t>
                        </m:r>
                      </m:e>
                    </m:d>
                  </m:oMath>
                </a14:m>
                <a:endParaRPr lang="cs-CZ" b="1" dirty="0"/>
              </a:p>
              <a:p>
                <a:r>
                  <a:rPr lang="cs-CZ" b="1" dirty="0" smtClean="0"/>
                  <a:t>Funkce </a:t>
                </a:r>
                <a14:m>
                  <m:oMath xmlns:m="http://schemas.openxmlformats.org/officeDocument/2006/math">
                    <m:r>
                      <a:rPr lang="cs-CZ" b="1" i="1">
                        <a:latin typeface="Cambria Math"/>
                      </a:rPr>
                      <m:t>𝒇</m:t>
                    </m:r>
                    <m:r>
                      <a:rPr lang="cs-CZ" b="1" i="1">
                        <a:latin typeface="Cambria Math"/>
                      </a:rPr>
                      <m:t> </m:t>
                    </m:r>
                  </m:oMath>
                </a14:m>
                <a:r>
                  <a:rPr lang="cs-CZ" b="1" dirty="0"/>
                  <a:t>je klesající  na </a:t>
                </a:r>
                <a:r>
                  <a:rPr lang="cs-CZ" b="1" dirty="0" err="1"/>
                  <a:t>int</a:t>
                </a:r>
                <a:r>
                  <a:rPr lang="cs-CZ" b="1" dirty="0"/>
                  <a:t>.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 smtClean="0">
                            <a:latin typeface="Cambria Math"/>
                          </a:rPr>
                          <m:t>−</m:t>
                        </m:r>
                        <m:r>
                          <a:rPr lang="cs-CZ" b="1" i="1">
                            <a:latin typeface="Cambria Math"/>
                            <a:ea typeface="Cambria Math"/>
                          </a:rPr>
                          <m:t>∞</m:t>
                        </m:r>
                        <m:r>
                          <a:rPr lang="cs-CZ" b="1" i="1" smtClean="0">
                            <a:latin typeface="Cambria Math"/>
                            <a:ea typeface="Cambria Math"/>
                          </a:rPr>
                          <m:t>; </m:t>
                        </m:r>
                        <m:r>
                          <a:rPr lang="cs-CZ" b="1" i="1" smtClean="0">
                            <a:latin typeface="Cambria Math"/>
                            <a:ea typeface="Cambria Math"/>
                          </a:rPr>
                          <m:t>𝟎</m:t>
                        </m:r>
                      </m:e>
                    </m:d>
                  </m:oMath>
                </a14:m>
                <a:endParaRPr lang="cs-CZ" b="1" dirty="0"/>
              </a:p>
            </p:txBody>
          </p:sp>
        </mc:Choice>
        <mc:Fallback xmlns="">
          <p:sp>
            <p:nvSpPr>
              <p:cNvPr id="16" name="Obdélník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05504" y="2199291"/>
                <a:ext cx="4354928" cy="1446550"/>
              </a:xfrm>
              <a:prstGeom prst="rect">
                <a:avLst/>
              </a:prstGeom>
              <a:blipFill rotWithShape="1">
                <a:blip r:embed="rId9"/>
                <a:stretch>
                  <a:fillRect l="-1119" t="-30802" b="-5907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Obdélník 18"/>
              <p:cNvSpPr/>
              <p:nvPr/>
            </p:nvSpPr>
            <p:spPr>
              <a:xfrm>
                <a:off x="4104939" y="3815589"/>
                <a:ext cx="4354928" cy="144655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cs-CZ" b="1" i="1" smtClean="0">
                        <a:latin typeface="Cambria Math"/>
                      </a:rPr>
                      <m:t>𝑫</m:t>
                    </m:r>
                    <m:d>
                      <m:dPr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 smtClean="0">
                            <a:latin typeface="Cambria Math"/>
                          </a:rPr>
                          <m:t>𝒈</m:t>
                        </m:r>
                      </m:e>
                    </m:d>
                    <m:r>
                      <a:rPr lang="cs-CZ" b="1" i="1">
                        <a:latin typeface="Cambria Math"/>
                      </a:rPr>
                      <m:t>=</m:t>
                    </m:r>
                    <m:r>
                      <a:rPr lang="cs-CZ" b="1" i="1">
                        <a:latin typeface="Cambria Math"/>
                      </a:rPr>
                      <m:t>𝑹</m:t>
                    </m:r>
                    <m:r>
                      <a:rPr lang="cs-CZ" b="1" i="1">
                        <a:latin typeface="Cambria Math"/>
                      </a:rPr>
                      <m:t>, </m:t>
                    </m:r>
                  </m:oMath>
                </a14:m>
                <a:r>
                  <a:rPr lang="cs-CZ" b="1" dirty="0" smtClean="0"/>
                  <a:t> </a:t>
                </a:r>
                <a14:m>
                  <m:oMath xmlns:m="http://schemas.openxmlformats.org/officeDocument/2006/math">
                    <m:r>
                      <a:rPr lang="cs-CZ" b="1" i="1">
                        <a:latin typeface="Cambria Math"/>
                      </a:rPr>
                      <m:t>𝑯</m:t>
                    </m:r>
                    <m:d>
                      <m:dPr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 smtClean="0">
                            <a:latin typeface="Cambria Math"/>
                          </a:rPr>
                          <m:t>𝒈</m:t>
                        </m:r>
                      </m:e>
                    </m:d>
                    <m:r>
                      <a:rPr lang="cs-CZ" b="1" i="1">
                        <a:latin typeface="Cambria Math"/>
                      </a:rPr>
                      <m:t>=</m:t>
                    </m:r>
                    <m:d>
                      <m:dPr>
                        <m:begChr m:val="⟨"/>
                        <m:endChr m:val=""/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 smtClean="0">
                            <a:latin typeface="Cambria Math"/>
                          </a:rPr>
                          <m:t>𝟏</m:t>
                        </m:r>
                        <m:r>
                          <a:rPr lang="cs-CZ" b="1" i="1">
                            <a:latin typeface="Cambria Math"/>
                          </a:rPr>
                          <m:t>; </m:t>
                        </m:r>
                        <m:d>
                          <m:dPr>
                            <m:begChr m:val=""/>
                            <m:ctrlPr>
                              <a:rPr lang="cs-CZ" b="1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cs-CZ" b="1" i="1">
                                <a:latin typeface="Cambria Math"/>
                                <a:ea typeface="Cambria Math"/>
                              </a:rPr>
                              <m:t>∞</m:t>
                            </m:r>
                          </m:e>
                        </m:d>
                      </m:e>
                    </m:d>
                  </m:oMath>
                </a14:m>
                <a:endParaRPr lang="cs-CZ" b="1" dirty="0" smtClean="0"/>
              </a:p>
              <a:p>
                <a:endParaRPr lang="cs-CZ" sz="800" b="1" dirty="0"/>
              </a:p>
              <a:p>
                <a:r>
                  <a:rPr lang="cs-CZ" b="1" dirty="0" smtClean="0"/>
                  <a:t>V</a:t>
                </a:r>
                <a:r>
                  <a:rPr lang="cs-CZ" b="1" baseline="-25000" dirty="0" smtClean="0"/>
                  <a:t>2</a:t>
                </a:r>
                <a:r>
                  <a:rPr lang="cs-CZ" b="1" dirty="0" smtClean="0"/>
                  <a:t> </a:t>
                </a:r>
                <a:r>
                  <a:rPr lang="cs-CZ" b="1" dirty="0"/>
                  <a:t>=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>
                            <a:latin typeface="Cambria Math"/>
                          </a:rPr>
                          <m:t>𝟎</m:t>
                        </m:r>
                        <m:r>
                          <a:rPr lang="cs-CZ" b="1" i="1">
                            <a:latin typeface="Cambria Math"/>
                          </a:rPr>
                          <m:t>; </m:t>
                        </m:r>
                        <m:r>
                          <a:rPr lang="cs-CZ" b="1" i="1" smtClean="0">
                            <a:latin typeface="Cambria Math"/>
                          </a:rPr>
                          <m:t>𝟏</m:t>
                        </m:r>
                      </m:e>
                    </m:d>
                  </m:oMath>
                </a14:m>
                <a:endParaRPr lang="cs-CZ" b="1" dirty="0" smtClean="0"/>
              </a:p>
              <a:p>
                <a:endParaRPr lang="cs-CZ" sz="800" b="1" dirty="0"/>
              </a:p>
              <a:p>
                <a:r>
                  <a:rPr lang="cs-CZ" b="1" dirty="0" smtClean="0"/>
                  <a:t>Funkce </a:t>
                </a:r>
                <a14:m>
                  <m:oMath xmlns:m="http://schemas.openxmlformats.org/officeDocument/2006/math">
                    <m:r>
                      <a:rPr lang="cs-CZ" b="1" i="1" smtClean="0">
                        <a:latin typeface="Cambria Math"/>
                      </a:rPr>
                      <m:t>𝒈</m:t>
                    </m:r>
                    <m:r>
                      <a:rPr lang="cs-CZ" b="1" i="1">
                        <a:latin typeface="Cambria Math"/>
                      </a:rPr>
                      <m:t> </m:t>
                    </m:r>
                  </m:oMath>
                </a14:m>
                <a:r>
                  <a:rPr lang="cs-CZ" b="1" dirty="0"/>
                  <a:t>je rostoucí  na </a:t>
                </a:r>
                <a:r>
                  <a:rPr lang="cs-CZ" b="1" dirty="0" err="1"/>
                  <a:t>int</a:t>
                </a:r>
                <a:r>
                  <a:rPr lang="cs-CZ" b="1" dirty="0"/>
                  <a:t>.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 smtClean="0">
                            <a:latin typeface="Cambria Math"/>
                          </a:rPr>
                          <m:t>𝟎</m:t>
                        </m:r>
                        <m:r>
                          <a:rPr lang="cs-CZ" b="1" i="1" smtClean="0">
                            <a:latin typeface="Cambria Math"/>
                          </a:rPr>
                          <m:t>; ∞</m:t>
                        </m:r>
                      </m:e>
                    </m:d>
                  </m:oMath>
                </a14:m>
                <a:endParaRPr lang="cs-CZ" b="1" dirty="0"/>
              </a:p>
              <a:p>
                <a:r>
                  <a:rPr lang="cs-CZ" b="1" dirty="0" smtClean="0"/>
                  <a:t>Funkce </a:t>
                </a:r>
                <a14:m>
                  <m:oMath xmlns:m="http://schemas.openxmlformats.org/officeDocument/2006/math">
                    <m:r>
                      <a:rPr lang="cs-CZ" b="1" i="1" smtClean="0">
                        <a:latin typeface="Cambria Math"/>
                      </a:rPr>
                      <m:t>𝒈</m:t>
                    </m:r>
                    <m:r>
                      <a:rPr lang="cs-CZ" b="1" i="1">
                        <a:latin typeface="Cambria Math"/>
                      </a:rPr>
                      <m:t> </m:t>
                    </m:r>
                  </m:oMath>
                </a14:m>
                <a:r>
                  <a:rPr lang="cs-CZ" b="1" dirty="0"/>
                  <a:t>je klesající  na </a:t>
                </a:r>
                <a:r>
                  <a:rPr lang="cs-CZ" b="1" dirty="0" err="1"/>
                  <a:t>int</a:t>
                </a:r>
                <a:r>
                  <a:rPr lang="cs-CZ" b="1" dirty="0"/>
                  <a:t>.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 smtClean="0">
                            <a:latin typeface="Cambria Math"/>
                          </a:rPr>
                          <m:t>−</m:t>
                        </m:r>
                        <m:r>
                          <a:rPr lang="cs-CZ" b="1" i="1">
                            <a:latin typeface="Cambria Math"/>
                            <a:ea typeface="Cambria Math"/>
                          </a:rPr>
                          <m:t>∞</m:t>
                        </m:r>
                        <m:r>
                          <a:rPr lang="cs-CZ" b="1" i="1" smtClean="0">
                            <a:latin typeface="Cambria Math"/>
                            <a:ea typeface="Cambria Math"/>
                          </a:rPr>
                          <m:t>; </m:t>
                        </m:r>
                        <m:r>
                          <a:rPr lang="cs-CZ" b="1" i="1" smtClean="0">
                            <a:latin typeface="Cambria Math"/>
                            <a:ea typeface="Cambria Math"/>
                          </a:rPr>
                          <m:t>𝟎</m:t>
                        </m:r>
                      </m:e>
                    </m:d>
                  </m:oMath>
                </a14:m>
                <a:endParaRPr lang="cs-CZ" b="1" dirty="0"/>
              </a:p>
            </p:txBody>
          </p:sp>
        </mc:Choice>
        <mc:Fallback xmlns="">
          <p:sp>
            <p:nvSpPr>
              <p:cNvPr id="19" name="Obdélník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04939" y="3815589"/>
                <a:ext cx="4354928" cy="1446550"/>
              </a:xfrm>
              <a:prstGeom prst="rect">
                <a:avLst/>
              </a:prstGeom>
              <a:blipFill rotWithShape="1">
                <a:blip r:embed="rId10"/>
                <a:stretch>
                  <a:fillRect l="-1119" t="-30802" b="-5907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Ovál 19"/>
          <p:cNvSpPr/>
          <p:nvPr/>
        </p:nvSpPr>
        <p:spPr>
          <a:xfrm>
            <a:off x="6804248" y="5509204"/>
            <a:ext cx="533405" cy="52340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21" name="Přímá spojnice se šipkou 20"/>
          <p:cNvCxnSpPr/>
          <p:nvPr/>
        </p:nvCxnSpPr>
        <p:spPr>
          <a:xfrm flipV="1">
            <a:off x="1656000" y="3501008"/>
            <a:ext cx="0" cy="712975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Přímá spojnice se šipkou 25"/>
          <p:cNvCxnSpPr/>
          <p:nvPr/>
        </p:nvCxnSpPr>
        <p:spPr>
          <a:xfrm flipV="1">
            <a:off x="1440000" y="2348880"/>
            <a:ext cx="0" cy="712975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Přímá spojnice se šipkou 26"/>
          <p:cNvCxnSpPr/>
          <p:nvPr/>
        </p:nvCxnSpPr>
        <p:spPr>
          <a:xfrm flipV="1">
            <a:off x="1908000" y="4176000"/>
            <a:ext cx="0" cy="712975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42902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9" grpId="0" animBg="1"/>
      <p:bldP spid="11" grpId="0" animBg="1"/>
      <p:bldP spid="14" grpId="0"/>
      <p:bldP spid="16" grpId="0"/>
      <p:bldP spid="19" grpId="0"/>
      <p:bldP spid="2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262817" y="260648"/>
            <a:ext cx="8640960" cy="597492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6" name="TextovéPole 5"/>
          <p:cNvSpPr txBox="1"/>
          <p:nvPr/>
        </p:nvSpPr>
        <p:spPr>
          <a:xfrm>
            <a:off x="371097" y="404664"/>
            <a:ext cx="835292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u="sng" dirty="0" smtClean="0">
                <a:latin typeface="Times New Roman" pitchFamily="18" charset="0"/>
                <a:cs typeface="Times New Roman" pitchFamily="18" charset="0"/>
              </a:rPr>
              <a:t>Anotace:</a:t>
            </a:r>
          </a:p>
          <a:p>
            <a:pPr algn="just"/>
            <a:r>
              <a:rPr lang="cs-CZ" dirty="0">
                <a:latin typeface="Times New Roman" pitchFamily="18" charset="0"/>
                <a:cs typeface="Times New Roman" pitchFamily="18" charset="0"/>
              </a:rPr>
              <a:t>Tato prezentace slouží k výkladu 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kvadratické funkce. </a:t>
            </a:r>
            <a:r>
              <a:rPr lang="cs-CZ" dirty="0">
                <a:latin typeface="Times New Roman" pitchFamily="18" charset="0"/>
                <a:cs typeface="Times New Roman" pitchFamily="18" charset="0"/>
              </a:rPr>
              <a:t>Žáci 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dle </a:t>
            </a:r>
            <a:r>
              <a:rPr lang="cs-CZ" dirty="0">
                <a:latin typeface="Times New Roman" pitchFamily="18" charset="0"/>
                <a:cs typeface="Times New Roman" pitchFamily="18" charset="0"/>
              </a:rPr>
              <a:t>koeficientů </a:t>
            </a:r>
            <a:r>
              <a:rPr lang="cs-CZ" i="1" dirty="0" smtClean="0">
                <a:latin typeface="Times New Roman" pitchFamily="18" charset="0"/>
                <a:cs typeface="Times New Roman" pitchFamily="18" charset="0"/>
              </a:rPr>
              <a:t>a, c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 kvadratické funkce určují vlastnosti funkce a řeší jednoduché příklady.</a:t>
            </a:r>
          </a:p>
          <a:p>
            <a:pPr algn="just"/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Při výkladu jsou použity ukázky kvadratické funkce pomocí aplikace </a:t>
            </a:r>
            <a:r>
              <a:rPr lang="cs-CZ" b="1" dirty="0" err="1" smtClean="0">
                <a:latin typeface="Times New Roman" pitchFamily="18" charset="0"/>
                <a:cs typeface="Times New Roman" pitchFamily="18" charset="0"/>
              </a:rPr>
              <a:t>GeoGebra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cs-CZ" dirty="0" err="1">
                <a:latin typeface="Times New Roman" pitchFamily="18" charset="0"/>
                <a:cs typeface="Times New Roman" pitchFamily="18" charset="0"/>
              </a:rPr>
              <a:t>GeoGebra</a:t>
            </a:r>
            <a:r>
              <a:rPr lang="cs-CZ" dirty="0">
                <a:latin typeface="Times New Roman" pitchFamily="18" charset="0"/>
                <a:cs typeface="Times New Roman" pitchFamily="18" charset="0"/>
              </a:rPr>
              <a:t> je volně šiřitelný software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. Vše </a:t>
            </a:r>
            <a:r>
              <a:rPr lang="cs-CZ" dirty="0">
                <a:latin typeface="Times New Roman" pitchFamily="18" charset="0"/>
                <a:cs typeface="Times New Roman" pitchFamily="18" charset="0"/>
              </a:rPr>
              <a:t>potřebné je na 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								</a:t>
            </a:r>
            <a:r>
              <a:rPr lang="cs-CZ" dirty="0" smtClean="0">
                <a:latin typeface="Times New Roman" pitchFamily="18" charset="0"/>
                <a:cs typeface="Times New Roman" pitchFamily="18" charset="0"/>
                <a:hlinkClick r:id="rId2"/>
              </a:rPr>
              <a:t>http</a:t>
            </a:r>
            <a:r>
              <a:rPr lang="cs-CZ" dirty="0">
                <a:latin typeface="Times New Roman" pitchFamily="18" charset="0"/>
                <a:cs typeface="Times New Roman" pitchFamily="18" charset="0"/>
                <a:hlinkClick r:id="rId2"/>
              </a:rPr>
              <a:t>://www.geogebra.org/cms/cs</a:t>
            </a:r>
            <a:endParaRPr lang="cs-CZ" dirty="0">
              <a:latin typeface="Times New Roman" pitchFamily="18" charset="0"/>
              <a:cs typeface="Times New Roman" pitchFamily="18" charset="0"/>
            </a:endParaRPr>
          </a:p>
          <a:p>
            <a:r>
              <a:rPr lang="cs-CZ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cs-CZ" dirty="0">
                <a:latin typeface="Times New Roman" pitchFamily="18" charset="0"/>
                <a:cs typeface="Times New Roman" pitchFamily="18" charset="0"/>
              </a:rPr>
            </a:br>
            <a:r>
              <a:rPr lang="cs-CZ" b="1" u="sng" dirty="0" smtClean="0">
                <a:latin typeface="Times New Roman" pitchFamily="18" charset="0"/>
                <a:cs typeface="Times New Roman" pitchFamily="18" charset="0"/>
              </a:rPr>
              <a:t>Použité </a:t>
            </a:r>
            <a:r>
              <a:rPr lang="cs-CZ" b="1" u="sng" dirty="0">
                <a:latin typeface="Times New Roman" pitchFamily="18" charset="0"/>
                <a:cs typeface="Times New Roman" pitchFamily="18" charset="0"/>
              </a:rPr>
              <a:t>zdroje:</a:t>
            </a:r>
          </a:p>
          <a:p>
            <a:pPr algn="just">
              <a:buNone/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doc. RNDr. Emil Calda, CSc.: Matematika pro dvouleté a tříleté učební obory středních odborných učilišť, 2.díl, 1. vydání 2003, Prometheus</a:t>
            </a:r>
            <a:r>
              <a:rPr lang="cs-CZ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ISBN 80-7196-260-0</a:t>
            </a:r>
            <a:endParaRPr lang="cs-CZ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392801" y="5420638"/>
            <a:ext cx="83529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latin typeface="Arial" pitchFamily="34" charset="0"/>
                <a:cs typeface="Arial" pitchFamily="34" charset="0"/>
              </a:rPr>
              <a:t>Autorem materiálu a všech jeho částí, není-li uvedeno jinak, 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je</a:t>
            </a:r>
          </a:p>
          <a:p>
            <a:r>
              <a:rPr lang="cs-CZ" dirty="0">
                <a:latin typeface="Arial" pitchFamily="34" charset="0"/>
                <a:cs typeface="Arial" pitchFamily="34" charset="0"/>
              </a:rPr>
              <a:t>	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					       </a:t>
            </a:r>
            <a:r>
              <a:rPr lang="cs-CZ" dirty="0">
                <a:latin typeface="Arial" pitchFamily="34" charset="0"/>
                <a:cs typeface="Arial" pitchFamily="34" charset="0"/>
              </a:rPr>
              <a:t>Mgr. 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Stanislav </a:t>
            </a:r>
            <a:r>
              <a:rPr lang="cs-CZ" dirty="0" err="1" smtClean="0">
                <a:latin typeface="Arial" pitchFamily="34" charset="0"/>
                <a:cs typeface="Arial" pitchFamily="34" charset="0"/>
              </a:rPr>
              <a:t>Prucek</a:t>
            </a: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7" name="Přímá spojnice 6"/>
          <p:cNvCxnSpPr/>
          <p:nvPr/>
        </p:nvCxnSpPr>
        <p:spPr>
          <a:xfrm>
            <a:off x="262817" y="5373216"/>
            <a:ext cx="86409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Přímá spojnice 8"/>
          <p:cNvCxnSpPr/>
          <p:nvPr/>
        </p:nvCxnSpPr>
        <p:spPr>
          <a:xfrm>
            <a:off x="262817" y="1700808"/>
            <a:ext cx="86409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římá spojnice 9"/>
          <p:cNvCxnSpPr/>
          <p:nvPr/>
        </p:nvCxnSpPr>
        <p:spPr>
          <a:xfrm>
            <a:off x="262817" y="2564904"/>
            <a:ext cx="86409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Šipka doleva 11">
            <a:hlinkClick r:id="rId3" action="ppaction://hlinksldjump"/>
          </p:cNvPr>
          <p:cNvSpPr/>
          <p:nvPr/>
        </p:nvSpPr>
        <p:spPr>
          <a:xfrm>
            <a:off x="467544" y="6309320"/>
            <a:ext cx="1008112" cy="4320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zpět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089396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ok">
  <a:themeElements>
    <a:clrScheme name="Tok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Tok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Tok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1174</TotalTime>
  <Words>664</Words>
  <Application>Microsoft Office PowerPoint</Application>
  <PresentationFormat>Předvádění na obrazovce (4:3)</PresentationFormat>
  <Paragraphs>119</Paragraphs>
  <Slides>8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8</vt:i4>
      </vt:variant>
    </vt:vector>
  </HeadingPairs>
  <TitlesOfParts>
    <vt:vector size="9" baseType="lpstr">
      <vt:lpstr>Tok</vt:lpstr>
      <vt:lpstr>Prezentace aplikace PowerPoint</vt:lpstr>
      <vt:lpstr>Prezentace aplikace PowerPoint</vt:lpstr>
      <vt:lpstr>KVADRATICKÁ  FUNKCE  2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Prucek Stanislav</dc:creator>
  <cp:lastModifiedBy>NB3</cp:lastModifiedBy>
  <cp:revision>105</cp:revision>
  <dcterms:created xsi:type="dcterms:W3CDTF">2013-01-11T17:11:37Z</dcterms:created>
  <dcterms:modified xsi:type="dcterms:W3CDTF">2013-11-26T17:26:08Z</dcterms:modified>
</cp:coreProperties>
</file>