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2" r:id="rId5"/>
    <p:sldId id="265" r:id="rId6"/>
    <p:sldId id="263" r:id="rId7"/>
    <p:sldId id="270" r:id="rId8"/>
    <p:sldId id="269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979"/>
    <a:srgbClr val="DDAFEF"/>
    <a:srgbClr val="782872"/>
    <a:srgbClr val="0F03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Střední styl 4 – zvýraznění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5">
                <a:lumMod val="40000"/>
                <a:lumOff val="6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hyperlink" Target="III-2-06-11_Kvadraticka-funkce-2.pptx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hyperlink" Target="III-2-06-10_Kvadraticka-funkce-1.pptx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hyperlink" Target="Kvadratick&#225;%20funkce%20y=%20ax2+bx+c.ggb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hyperlink" Target="http://www.geogebra.org/cms/cs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7zs.wz.cz/opvk%20velke%20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000" y="836712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3059832" y="3429000"/>
            <a:ext cx="55446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MATEMATIKA</a:t>
            </a:r>
          </a:p>
          <a:p>
            <a:endParaRPr lang="cs-CZ" sz="28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cs-CZ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	</a:t>
            </a:r>
            <a:r>
              <a:rPr lang="cs-CZ" sz="28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Kvadratická  funkce 3</a:t>
            </a:r>
          </a:p>
        </p:txBody>
      </p:sp>
    </p:spTree>
    <p:extLst>
      <p:ext uri="{BB962C8B-B14F-4D97-AF65-F5344CB8AC3E}">
        <p14:creationId xmlns:p14="http://schemas.microsoft.com/office/powerpoint/2010/main" val="377005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62817" y="260648"/>
            <a:ext cx="8640960" cy="46805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2" name="Picture 2" descr="http://7zs.wz.cz/opvk%20velke%20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068" y="5229200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ovéPole 8"/>
          <p:cNvSpPr txBox="1"/>
          <p:nvPr/>
        </p:nvSpPr>
        <p:spPr>
          <a:xfrm>
            <a:off x="371097" y="404664"/>
            <a:ext cx="835292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projektu:  Nové ICT rozvíjí matematické a odborné kompetence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projektu:  CZ.1.07/1.5.00/34.0228</a:t>
            </a:r>
          </a:p>
          <a:p>
            <a:pPr>
              <a:lnSpc>
                <a:spcPct val="150000"/>
              </a:lnSpc>
            </a:pPr>
            <a:endParaRPr lang="cs-CZ" sz="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školy:  Střední odborná škola Litovel, Komenského 677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materiálu:  III-2-06-12_Kvadraticka-funkce-3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Autor:  Mgr. Stanislav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Prucek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Tematický okruh:  Matematika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Ročník:  III.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Datum tvorby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únor 2013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371097" y="4149080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Přímá spojnice 10"/>
          <p:cNvCxnSpPr/>
          <p:nvPr/>
        </p:nvCxnSpPr>
        <p:spPr>
          <a:xfrm>
            <a:off x="268288" y="4034459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G:\DUMY\LOGO SO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695" y="1354057"/>
            <a:ext cx="2315553" cy="1946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Přímá spojnice 12"/>
          <p:cNvCxnSpPr/>
          <p:nvPr/>
        </p:nvCxnSpPr>
        <p:spPr>
          <a:xfrm>
            <a:off x="268288" y="134076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873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ovéPole 15"/>
              <p:cNvSpPr txBox="1"/>
              <p:nvPr/>
            </p:nvSpPr>
            <p:spPr>
              <a:xfrm>
                <a:off x="407488" y="2944802"/>
                <a:ext cx="8345148" cy="45318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Vrchol funkce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𝒇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má souřadnice V=</a:t>
                </a:r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[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0; </a:t>
                </a:r>
                <a14:m>
                  <m:oMath xmlns:m="http://schemas.openxmlformats.org/officeDocument/2006/math">
                    <m:r>
                      <a:rPr lang="cs-CZ" sz="2000" b="1" i="1" dirty="0" smtClean="0">
                        <a:latin typeface="Cambria Math"/>
                        <a:cs typeface="Times New Roman" pitchFamily="18" charset="0"/>
                      </a:rPr>
                      <m:t>−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]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6" name="TextovéPole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488" y="2944802"/>
                <a:ext cx="8345148" cy="453183"/>
              </a:xfrm>
              <a:prstGeom prst="rect">
                <a:avLst/>
              </a:prstGeom>
              <a:blipFill rotWithShape="1">
                <a:blip r:embed="rId2"/>
                <a:stretch>
                  <a:fillRect l="-582" b="-12500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ovéPole 16"/>
          <p:cNvSpPr txBox="1"/>
          <p:nvPr/>
        </p:nvSpPr>
        <p:spPr>
          <a:xfrm>
            <a:off x="404396" y="2024494"/>
            <a:ext cx="1885948" cy="40011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000" b="1" dirty="0" smtClean="0">
                <a:latin typeface="Times New Roman" pitchFamily="18" charset="0"/>
                <a:cs typeface="Times New Roman" pitchFamily="18" charset="0"/>
              </a:rPr>
              <a:t>Opakování</a:t>
            </a:r>
            <a:endParaRPr lang="cs-CZ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ovéPole 17"/>
              <p:cNvSpPr txBox="1"/>
              <p:nvPr/>
            </p:nvSpPr>
            <p:spPr>
              <a:xfrm>
                <a:off x="395536" y="3919089"/>
                <a:ext cx="8345148" cy="699404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NAHORU</a:t>
                </a:r>
              </a:p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Protože koeficient kvadratické funkce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𝟐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je kladné číslo.</a:t>
                </a:r>
                <a:endParaRPr lang="cs-CZ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8" name="TextovéPole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3919089"/>
                <a:ext cx="8345148" cy="699404"/>
              </a:xfrm>
              <a:prstGeom prst="rect">
                <a:avLst/>
              </a:prstGeom>
              <a:blipFill rotWithShape="1">
                <a:blip r:embed="rId3"/>
                <a:stretch>
                  <a:fillRect l="-436" b="-5785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ovéPole 21"/>
          <p:cNvSpPr txBox="1"/>
          <p:nvPr/>
        </p:nvSpPr>
        <p:spPr>
          <a:xfrm>
            <a:off x="366740" y="6006228"/>
            <a:ext cx="27843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Předchozí prezentace:</a:t>
            </a:r>
            <a:endParaRPr lang="cs-CZ" b="1" dirty="0"/>
          </a:p>
        </p:txBody>
      </p:sp>
      <p:sp>
        <p:nvSpPr>
          <p:cNvPr id="23" name="Zaoblený obdélník 22">
            <a:hlinkClick r:id="rId4" action="ppaction://hlinkpres?slideindex=1&amp;slidetitle="/>
          </p:cNvPr>
          <p:cNvSpPr/>
          <p:nvPr/>
        </p:nvSpPr>
        <p:spPr>
          <a:xfrm>
            <a:off x="3324440" y="5902862"/>
            <a:ext cx="2520000" cy="576064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KVADRATICKÁ  FUNKCE  1</a:t>
            </a:r>
            <a:endParaRPr lang="cs-CZ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ovéPole 23"/>
          <p:cNvSpPr txBox="1"/>
          <p:nvPr/>
        </p:nvSpPr>
        <p:spPr>
          <a:xfrm>
            <a:off x="404396" y="2428572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ovéPole 24"/>
          <p:cNvSpPr txBox="1"/>
          <p:nvPr/>
        </p:nvSpPr>
        <p:spPr>
          <a:xfrm>
            <a:off x="407488" y="3397985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ovéPole 25"/>
              <p:cNvSpPr txBox="1"/>
              <p:nvPr/>
            </p:nvSpPr>
            <p:spPr>
              <a:xfrm>
                <a:off x="961025" y="2505516"/>
                <a:ext cx="7788519" cy="375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Určete souřadnice vrcholu kvadratické funkce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𝟑</m:t>
                    </m:r>
                    <m:sSup>
                      <m:sSupPr>
                        <m:ctrlP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−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𝟒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?</a:t>
                </a:r>
                <a:endParaRPr lang="cs-CZ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6" name="TextovéPole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1025" y="2505516"/>
                <a:ext cx="7788519" cy="375552"/>
              </a:xfrm>
              <a:prstGeom prst="rect">
                <a:avLst/>
              </a:prstGeom>
              <a:blipFill rotWithShape="1">
                <a:blip r:embed="rId5"/>
                <a:stretch>
                  <a:fillRect l="-705" t="-6452" b="-2419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ovéPole 26"/>
              <p:cNvSpPr txBox="1"/>
              <p:nvPr/>
            </p:nvSpPr>
            <p:spPr>
              <a:xfrm>
                <a:off x="961025" y="3471819"/>
                <a:ext cx="7813400" cy="375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Parabola kvadratická </a:t>
                </a:r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funkce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𝟐</m:t>
                    </m:r>
                    <m:sSup>
                      <m:sSupPr>
                        <m:ctrlPr>
                          <a:rPr lang="cs-CZ" b="1" i="1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b="1" i="1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  <m:sup>
                        <m:r>
                          <a:rPr lang="cs-CZ" b="1" i="1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−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𝟖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se otvírá nahoru nebo dolů?</a:t>
                </a:r>
                <a:endParaRPr lang="cs-CZ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7" name="TextovéPole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1025" y="3471819"/>
                <a:ext cx="7813400" cy="375552"/>
              </a:xfrm>
              <a:prstGeom prst="rect">
                <a:avLst/>
              </a:prstGeom>
              <a:blipFill rotWithShape="1">
                <a:blip r:embed="rId6"/>
                <a:stretch>
                  <a:fillRect l="-703" t="-6557" b="-2623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Zaoblený obdélník 27">
            <a:hlinkClick r:id="rId7" action="ppaction://hlinkpres?slideindex=1&amp;slidetitle="/>
          </p:cNvPr>
          <p:cNvSpPr/>
          <p:nvPr/>
        </p:nvSpPr>
        <p:spPr>
          <a:xfrm>
            <a:off x="6220684" y="5903688"/>
            <a:ext cx="2520000" cy="576064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KVADRATICKÁ  FUNKCE  2</a:t>
            </a:r>
            <a:endParaRPr lang="cs-CZ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Nadpis 1"/>
          <p:cNvSpPr txBox="1">
            <a:spLocks/>
          </p:cNvSpPr>
          <p:nvPr/>
        </p:nvSpPr>
        <p:spPr>
          <a:xfrm>
            <a:off x="395536" y="332656"/>
            <a:ext cx="8377808" cy="85270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0" tIns="45720" rIns="0" bIns="0" anchor="ctr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4300" b="1" dirty="0" smtClean="0">
                <a:latin typeface="Arial Black" pitchFamily="34" charset="0"/>
              </a:rPr>
              <a:t>KVADRATICKÁ  FUNKCE  3</a:t>
            </a:r>
            <a:endParaRPr lang="cs-CZ" sz="4300" b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09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2" grpId="0"/>
      <p:bldP spid="23" grpId="0" animBg="1"/>
      <p:bldP spid="26" grpId="0"/>
      <p:bldP spid="27" grpId="0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Šipka doleva 11">
            <a:hlinkClick r:id="rId2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ovéPole 12"/>
              <p:cNvSpPr txBox="1"/>
              <p:nvPr/>
            </p:nvSpPr>
            <p:spPr>
              <a:xfrm>
                <a:off x="414302" y="707603"/>
                <a:ext cx="83451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I.    Pro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𝒂</m:t>
                    </m:r>
                    <m:r>
                      <a:rPr lang="cs-CZ" b="1" i="1" smtClean="0">
                        <a:latin typeface="Cambria Math"/>
                      </a:rPr>
                      <m:t> &gt;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𝟎</m:t>
                    </m:r>
                  </m:oMath>
                </a14:m>
                <a:r>
                  <a:rPr lang="cs-CZ" b="1" dirty="0" smtClean="0"/>
                  <a:t> platí:		          II.    </a:t>
                </a:r>
                <a:r>
                  <a:rPr lang="cs-CZ" b="1" dirty="0"/>
                  <a:t>Pro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𝒂</m:t>
                    </m:r>
                    <m:r>
                      <a:rPr lang="cs-CZ" b="1" i="1">
                        <a:latin typeface="Cambria Math"/>
                      </a:rPr>
                      <m:t> &lt;</m:t>
                    </m:r>
                    <m:r>
                      <a:rPr lang="cs-CZ" b="1" i="1">
                        <a:latin typeface="Cambria Math"/>
                      </a:rPr>
                      <m:t>𝟎</m:t>
                    </m:r>
                  </m:oMath>
                </a14:m>
                <a:r>
                  <a:rPr lang="cs-CZ" b="1" dirty="0"/>
                  <a:t> platí:</a:t>
                </a:r>
              </a:p>
            </p:txBody>
          </p:sp>
        </mc:Choice>
        <mc:Fallback xmlns="">
          <p:sp>
            <p:nvSpPr>
              <p:cNvPr id="13" name="TextovéPol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302" y="707603"/>
                <a:ext cx="8345148" cy="369332"/>
              </a:xfrm>
              <a:prstGeom prst="rect">
                <a:avLst/>
              </a:prstGeom>
              <a:blipFill rotWithShape="1">
                <a:blip r:embed="rId3"/>
                <a:stretch>
                  <a:fillRect l="-657" t="-8197" b="-245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312897" y="4340898"/>
                <a:ext cx="8484670" cy="14878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V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cs-CZ" b="1" i="1" smtClean="0">
                                <a:latin typeface="Cambria Math"/>
                              </a:rPr>
                              <m:t>𝟎</m:t>
                            </m:r>
                          </m:sub>
                        </m:sSub>
                        <m:r>
                          <a:rPr lang="cs-CZ" b="1" i="1" smtClean="0">
                            <a:latin typeface="Cambria Math"/>
                          </a:rPr>
                          <m:t>; </m:t>
                        </m:r>
                        <m:sSub>
                          <m:sSub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cs-CZ" b="1" i="1" smtClean="0">
                                <a:latin typeface="Cambria Math"/>
                              </a:rPr>
                              <m:t>𝟎</m:t>
                            </m:r>
                          </m:sub>
                        </m:sSub>
                      </m:e>
                    </m:d>
                  </m:oMath>
                </a14:m>
                <a:r>
                  <a:rPr lang="cs-CZ" b="1" dirty="0" smtClean="0"/>
                  <a:t>, kde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</m:sub>
                    </m:sSub>
                    <m:r>
                      <a:rPr lang="cs-CZ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b="1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>
                            <a:latin typeface="Cambria Math"/>
                          </a:rPr>
                          <m:t>−</m:t>
                        </m:r>
                        <m:r>
                          <a:rPr lang="cs-CZ" b="1" i="1">
                            <a:latin typeface="Cambria Math"/>
                          </a:rPr>
                          <m:t>𝒃</m:t>
                        </m:r>
                      </m:num>
                      <m:den>
                        <m:r>
                          <a:rPr lang="cs-CZ" b="1" i="1">
                            <a:latin typeface="Cambria Math"/>
                          </a:rPr>
                          <m:t>𝟐</m:t>
                        </m:r>
                        <m:r>
                          <a:rPr lang="cs-CZ" b="1" i="1">
                            <a:latin typeface="Cambria Math"/>
                          </a:rPr>
                          <m:t>𝒂</m:t>
                        </m:r>
                      </m:den>
                    </m:f>
                    <m:r>
                      <a:rPr lang="cs-CZ" b="1" i="1">
                        <a:latin typeface="Cambria Math"/>
                      </a:rPr>
                      <m:t>; </m:t>
                    </m:r>
                    <m:sSub>
                      <m:sSubPr>
                        <m:ctrlPr>
                          <a:rPr lang="cs-CZ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</m:sub>
                    </m:sSub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𝒄</m:t>
                    </m:r>
                    <m:r>
                      <a:rPr lang="cs-CZ" b="1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cs-CZ" b="1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1" i="1">
                                <a:latin typeface="Cambria Math"/>
                              </a:rPr>
                              <m:t>𝒃</m:t>
                            </m:r>
                          </m:e>
                          <m:sup>
                            <m:r>
                              <a:rPr lang="cs-CZ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cs-CZ" b="1" i="1">
                            <a:latin typeface="Cambria Math"/>
                          </a:rPr>
                          <m:t>𝟒</m:t>
                        </m:r>
                        <m:r>
                          <a:rPr lang="cs-CZ" b="1" i="1">
                            <a:latin typeface="Cambria Math"/>
                          </a:rPr>
                          <m:t>𝒂</m:t>
                        </m:r>
                      </m:den>
                    </m:f>
                  </m:oMath>
                </a14:m>
                <a:r>
                  <a:rPr lang="cs-CZ" b="1" dirty="0" smtClean="0"/>
                  <a:t>            V </a:t>
                </a:r>
                <a:r>
                  <a:rPr lang="cs-CZ" b="1" dirty="0"/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cs-CZ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cs-CZ" b="1" i="1">
                                <a:latin typeface="Cambria Math"/>
                              </a:rPr>
                              <m:t>𝟎</m:t>
                            </m:r>
                          </m:sub>
                        </m:sSub>
                        <m:r>
                          <a:rPr lang="cs-CZ" b="1" i="1">
                            <a:latin typeface="Cambria Math"/>
                          </a:rPr>
                          <m:t>; </m:t>
                        </m:r>
                        <m:sSub>
                          <m:sSubPr>
                            <m:ctrlPr>
                              <a:rPr lang="cs-CZ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cs-CZ" b="1" i="1">
                                <a:latin typeface="Cambria Math"/>
                              </a:rPr>
                              <m:t>𝟎</m:t>
                            </m:r>
                          </m:sub>
                        </m:sSub>
                      </m:e>
                    </m:d>
                  </m:oMath>
                </a14:m>
                <a:r>
                  <a:rPr lang="cs-CZ" b="1" dirty="0"/>
                  <a:t>, kde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</m:sub>
                    </m:sSub>
                    <m:r>
                      <a:rPr lang="cs-CZ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b="1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>
                            <a:latin typeface="Cambria Math"/>
                          </a:rPr>
                          <m:t>−</m:t>
                        </m:r>
                        <m:r>
                          <a:rPr lang="cs-CZ" b="1" i="1">
                            <a:latin typeface="Cambria Math"/>
                          </a:rPr>
                          <m:t>𝒃</m:t>
                        </m:r>
                      </m:num>
                      <m:den>
                        <m:r>
                          <a:rPr lang="cs-CZ" b="1" i="1">
                            <a:latin typeface="Cambria Math"/>
                          </a:rPr>
                          <m:t>𝟐</m:t>
                        </m:r>
                        <m:r>
                          <a:rPr lang="cs-CZ" b="1" i="1">
                            <a:latin typeface="Cambria Math"/>
                          </a:rPr>
                          <m:t>𝒂</m:t>
                        </m:r>
                      </m:den>
                    </m:f>
                    <m:r>
                      <a:rPr lang="cs-CZ" b="1" i="1">
                        <a:latin typeface="Cambria Math"/>
                      </a:rPr>
                      <m:t>; </m:t>
                    </m:r>
                    <m:sSub>
                      <m:sSubPr>
                        <m:ctrlPr>
                          <a:rPr lang="cs-CZ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</m:sub>
                    </m:sSub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𝒄</m:t>
                    </m:r>
                    <m:r>
                      <a:rPr lang="cs-CZ" b="1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cs-CZ" b="1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1" i="1">
                                <a:latin typeface="Cambria Math"/>
                              </a:rPr>
                              <m:t>𝒃</m:t>
                            </m:r>
                          </m:e>
                          <m:sup>
                            <m:r>
                              <a:rPr lang="cs-CZ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cs-CZ" b="1" i="1">
                            <a:latin typeface="Cambria Math"/>
                          </a:rPr>
                          <m:t>𝟒</m:t>
                        </m:r>
                        <m:r>
                          <a:rPr lang="cs-CZ" b="1" i="1">
                            <a:latin typeface="Cambria Math"/>
                          </a:rPr>
                          <m:t>𝒂</m:t>
                        </m:r>
                      </m:den>
                    </m:f>
                  </m:oMath>
                </a14:m>
                <a:r>
                  <a:rPr lang="cs-CZ" b="1" dirty="0" smtClean="0"/>
                  <a:t>    </a:t>
                </a:r>
              </a:p>
              <a:p>
                <a:endParaRPr lang="cs-CZ" sz="400" b="1" i="1" dirty="0" smtClean="0">
                  <a:latin typeface="Cambria Math"/>
                </a:endParaRPr>
              </a:p>
              <a:p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d>
                      <m:dPr>
                        <m:begChr m:val="⟨"/>
                        <m:endChr m:val="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cs-CZ" b="1" i="1" smtClean="0">
                                <a:latin typeface="Cambria Math"/>
                              </a:rPr>
                              <m:t>𝟎</m:t>
                            </m:r>
                          </m:sub>
                        </m:sSub>
                        <m:r>
                          <a:rPr lang="cs-CZ" b="1" i="1" smtClean="0">
                            <a:latin typeface="Cambria Math"/>
                          </a:rPr>
                          <m:t>; </m:t>
                        </m:r>
                        <m:d>
                          <m:dPr>
                            <m:begChr m:val=""/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∞</m:t>
                            </m:r>
                          </m:e>
                        </m:d>
                      </m:e>
                    </m:d>
                  </m:oMath>
                </a14:m>
                <a:r>
                  <a:rPr lang="cs-CZ" b="1" dirty="0" smtClean="0"/>
                  <a:t>		</a:t>
                </a:r>
                <a:r>
                  <a:rPr lang="cs-CZ" b="1" dirty="0"/>
                  <a:t> </a:t>
                </a:r>
                <a:r>
                  <a:rPr lang="cs-CZ" b="1" dirty="0" smtClean="0"/>
                  <a:t>            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d>
                      <m:dPr>
                        <m:endChr m:val="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∞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;</m:t>
                    </m:r>
                    <m:d>
                      <m:dPr>
                        <m:begChr m:val=""/>
                        <m:endChr m:val="⟩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 </m:t>
                        </m:r>
                        <m:sSub>
                          <m:sSub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cs-CZ" b="1" i="1" smtClean="0">
                                <a:latin typeface="Cambria Math"/>
                              </a:rPr>
                              <m:t>𝟎</m:t>
                            </m:r>
                          </m:sub>
                        </m:sSub>
                      </m:e>
                    </m:d>
                  </m:oMath>
                </a14:m>
                <a:endParaRPr lang="cs-CZ" b="1" dirty="0" smtClean="0"/>
              </a:p>
              <a:p>
                <a:endParaRPr lang="cs-CZ" sz="400" b="1" dirty="0" smtClean="0"/>
              </a:p>
              <a:p>
                <a:r>
                  <a:rPr lang="cs-CZ" b="1" dirty="0" smtClean="0"/>
                  <a:t>Funkce je rostoucí na  int.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cs-CZ" b="1" i="1" smtClean="0">
                                <a:latin typeface="Cambria Math"/>
                              </a:rPr>
                              <m:t>𝟎</m:t>
                            </m:r>
                          </m:sub>
                        </m:sSub>
                        <m:r>
                          <a:rPr lang="cs-CZ" b="1" i="1" smtClean="0">
                            <a:latin typeface="Cambria Math"/>
                          </a:rPr>
                          <m:t>; ∞</m:t>
                        </m:r>
                      </m:e>
                    </m:d>
                  </m:oMath>
                </a14:m>
                <a:r>
                  <a:rPr lang="cs-CZ" b="1" dirty="0" smtClean="0"/>
                  <a:t>                Funkce </a:t>
                </a:r>
                <a:r>
                  <a:rPr lang="cs-CZ" b="1" dirty="0"/>
                  <a:t>je </a:t>
                </a:r>
                <a:r>
                  <a:rPr lang="cs-CZ" b="1" dirty="0" smtClean="0"/>
                  <a:t>rostoucí  na </a:t>
                </a:r>
                <a:r>
                  <a:rPr lang="cs-CZ" b="1" dirty="0" err="1" smtClean="0"/>
                  <a:t>int</a:t>
                </a:r>
                <a:r>
                  <a:rPr lang="cs-CZ" b="1" dirty="0" smtClean="0"/>
                  <a:t>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∞; </m:t>
                        </m:r>
                        <m:sSub>
                          <m:sSubPr>
                            <m:ctrlPr>
                              <a:rPr lang="cs-CZ" b="1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𝟎</m:t>
                            </m:r>
                          </m:sub>
                        </m:sSub>
                      </m:e>
                    </m:d>
                  </m:oMath>
                </a14:m>
                <a:endParaRPr lang="cs-CZ" b="1" dirty="0" smtClean="0"/>
              </a:p>
              <a:p>
                <a:r>
                  <a:rPr lang="cs-CZ" b="1" dirty="0" smtClean="0"/>
                  <a:t>Funkce </a:t>
                </a:r>
                <a:r>
                  <a:rPr lang="cs-CZ" b="1" dirty="0"/>
                  <a:t>je </a:t>
                </a:r>
                <a:r>
                  <a:rPr lang="cs-CZ" b="1" dirty="0" smtClean="0"/>
                  <a:t>klesající na  </a:t>
                </a:r>
                <a:r>
                  <a:rPr lang="cs-CZ" b="1" dirty="0"/>
                  <a:t>int.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∞;</m:t>
                        </m:r>
                        <m:sSub>
                          <m:sSubPr>
                            <m:ctrlPr>
                              <a:rPr lang="cs-CZ" b="1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 </m:t>
                            </m:r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𝟎</m:t>
                            </m:r>
                          </m:sub>
                        </m:sSub>
                      </m:e>
                    </m:d>
                  </m:oMath>
                </a14:m>
                <a:r>
                  <a:rPr lang="cs-CZ" b="1" dirty="0" smtClean="0"/>
                  <a:t>              Funkce </a:t>
                </a:r>
                <a:r>
                  <a:rPr lang="cs-CZ" b="1" dirty="0"/>
                  <a:t>je </a:t>
                </a:r>
                <a:r>
                  <a:rPr lang="cs-CZ" b="1" dirty="0" smtClean="0"/>
                  <a:t>klesající  na </a:t>
                </a:r>
                <a:r>
                  <a:rPr lang="cs-CZ" b="1" dirty="0" err="1"/>
                  <a:t>int</a:t>
                </a:r>
                <a:r>
                  <a:rPr lang="cs-CZ" b="1" dirty="0"/>
                  <a:t>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1" i="1" smtClean="0"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cs-CZ" b="1" i="1" smtClean="0">
                                <a:latin typeface="Cambria Math"/>
                              </a:rPr>
                              <m:t>𝟎</m:t>
                            </m:r>
                          </m:sub>
                        </m:sSub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; 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∞</m:t>
                        </m:r>
                      </m:e>
                    </m:d>
                  </m:oMath>
                </a14:m>
                <a:endParaRPr lang="cs-CZ" b="1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897" y="4340898"/>
                <a:ext cx="8484670" cy="1487843"/>
              </a:xfrm>
              <a:prstGeom prst="rect">
                <a:avLst/>
              </a:prstGeom>
              <a:blipFill rotWithShape="1">
                <a:blip r:embed="rId4"/>
                <a:stretch>
                  <a:fillRect l="-575" b="-573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Přímá spojnice 14"/>
          <p:cNvCxnSpPr>
            <a:stCxn id="13" idx="0"/>
          </p:cNvCxnSpPr>
          <p:nvPr/>
        </p:nvCxnSpPr>
        <p:spPr>
          <a:xfrm>
            <a:off x="4586876" y="707603"/>
            <a:ext cx="16768" cy="504056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ovéPole 18"/>
              <p:cNvSpPr txBox="1"/>
              <p:nvPr/>
            </p:nvSpPr>
            <p:spPr>
              <a:xfrm>
                <a:off x="382658" y="116632"/>
                <a:ext cx="8345148" cy="523074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Kvadratická funkce</a:t>
                </a:r>
                <a14:m>
                  <m:oMath xmlns:m="http://schemas.openxmlformats.org/officeDocument/2006/math">
                    <m:r>
                      <a:rPr lang="cs-CZ" sz="2400" b="1" i="0" smtClean="0">
                        <a:latin typeface="Cambria Math"/>
                      </a:rPr>
                      <m:t> </m:t>
                    </m:r>
                    <m:r>
                      <a:rPr lang="cs-CZ" sz="2400" b="1" i="1" smtClean="0">
                        <a:latin typeface="Cambria Math"/>
                      </a:rPr>
                      <m:t>𝒚</m:t>
                    </m:r>
                    <m:r>
                      <a:rPr lang="cs-CZ" sz="2400" b="1" i="1" smtClean="0">
                        <a:latin typeface="Cambria Math"/>
                      </a:rPr>
                      <m:t>=</m:t>
                    </m:r>
                    <m:r>
                      <a:rPr lang="cs-CZ" sz="2400" b="1" i="1" smtClean="0"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cs-CZ" sz="24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24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sz="24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sz="2400" b="1" i="1" smtClean="0">
                        <a:latin typeface="Cambria Math"/>
                      </a:rPr>
                      <m:t>+</m:t>
                    </m:r>
                    <m:r>
                      <a:rPr lang="cs-CZ" sz="2400" b="1" i="1" smtClean="0">
                        <a:latin typeface="Cambria Math"/>
                      </a:rPr>
                      <m:t>𝒃𝒙</m:t>
                    </m:r>
                    <m:r>
                      <a:rPr lang="cs-CZ" sz="2400" b="1" i="1" smtClean="0">
                        <a:latin typeface="Cambria Math"/>
                      </a:rPr>
                      <m:t>+</m:t>
                    </m:r>
                    <m:r>
                      <a:rPr lang="cs-CZ" sz="2400" b="1" i="1" smtClean="0">
                        <a:latin typeface="Cambria Math"/>
                      </a:rPr>
                      <m:t>𝒄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, kde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</a:rPr>
                      <m:t>𝒂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𝒄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jsou 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reálná čísla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sz="20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sz="20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19" name="TextovéPole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658" y="116632"/>
                <a:ext cx="8345148" cy="523074"/>
              </a:xfrm>
              <a:prstGeom prst="rect">
                <a:avLst/>
              </a:prstGeom>
              <a:blipFill rotWithShape="1">
                <a:blip r:embed="rId5"/>
                <a:stretch>
                  <a:fillRect l="-436" r="-1091" b="-8696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ovéPole 24"/>
              <p:cNvSpPr txBox="1"/>
              <p:nvPr/>
            </p:nvSpPr>
            <p:spPr>
              <a:xfrm>
                <a:off x="1763687" y="5898112"/>
                <a:ext cx="6868455" cy="767949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lIns="36000" tIns="72000" rIns="36000" bIns="72000" rtlCol="0">
                <a:spAutoFit/>
              </a:bodyPr>
              <a:lstStyle/>
              <a:p>
                <a:pPr algn="just"/>
                <a:r>
                  <a:rPr lang="cs-CZ" sz="2000" b="1" dirty="0" smtClean="0"/>
                  <a:t>  Graf 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b="1" dirty="0" err="1" smtClean="0">
                    <a:latin typeface="Times New Roman" pitchFamily="18" charset="0"/>
                    <a:cs typeface="Times New Roman" pitchFamily="18" charset="0"/>
                  </a:rPr>
                  <a:t>kvadr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cs-CZ" sz="2000" b="1" dirty="0" err="1" smtClean="0">
                    <a:latin typeface="Times New Roman" pitchFamily="18" charset="0"/>
                    <a:cs typeface="Times New Roman" pitchFamily="18" charset="0"/>
                  </a:rPr>
                  <a:t>Fce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sSup>
                      <m:sSupPr>
                        <m:ctrlPr>
                          <a:rPr lang="cs-CZ" sz="2000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sz="2000" b="1" i="1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  <m:sup>
                        <m:r>
                          <a:rPr lang="cs-CZ" sz="2000" b="1" i="1" smtClean="0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+</m:t>
                    </m:r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𝒃𝒙</m:t>
                    </m:r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+</m:t>
                    </m:r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𝒄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je Parabola, </a:t>
                </a:r>
                <a:r>
                  <a:rPr lang="cs-CZ" sz="2000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jejíž osa je</a:t>
                </a:r>
              </a:p>
              <a:p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 rovnoběžná s osou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sz="2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5" name="TextovéPole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7" y="5898112"/>
                <a:ext cx="6868455" cy="767949"/>
              </a:xfrm>
              <a:prstGeom prst="rect">
                <a:avLst/>
              </a:prstGeom>
              <a:blipFill rotWithShape="1">
                <a:blip r:embed="rId6"/>
                <a:stretch>
                  <a:fillRect b="-6818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684" y="1089480"/>
            <a:ext cx="3350128" cy="3219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81840"/>
            <a:ext cx="3349252" cy="3219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144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Sledujte, jak se mění graf kvadratické funkce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sSup>
                      <m:sSupPr>
                        <m:ctrlP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+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𝒃𝒙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+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𝒄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           v závislosti  na koeficientech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, 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𝒃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, 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𝒄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, kde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.</a:t>
                </a:r>
                <a:endParaRPr lang="cs-CZ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blipFill rotWithShape="1">
                <a:blip r:embed="rId2"/>
                <a:stretch>
                  <a:fillRect l="-646" t="-3774" b="-1509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ovéPole 4"/>
          <p:cNvSpPr txBox="1"/>
          <p:nvPr/>
        </p:nvSpPr>
        <p:spPr>
          <a:xfrm>
            <a:off x="438525" y="182543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Šipka doleva 8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2" name="TextovéPole 1"/>
          <p:cNvSpPr txBox="1"/>
          <p:nvPr/>
        </p:nvSpPr>
        <p:spPr>
          <a:xfrm>
            <a:off x="597818" y="5836562"/>
            <a:ext cx="802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err="1" smtClean="0"/>
              <a:t>Pozn</a:t>
            </a:r>
            <a:r>
              <a:rPr lang="cs-CZ" sz="1200" dirty="0" smtClean="0"/>
              <a:t>:   Ke spuštění je nutné mít nainstalovanou aplikaci  </a:t>
            </a:r>
            <a:r>
              <a:rPr lang="cs-CZ" sz="1200" dirty="0" err="1" smtClean="0"/>
              <a:t>GeoGebra</a:t>
            </a:r>
            <a:r>
              <a:rPr lang="cs-CZ" sz="1200" dirty="0" smtClean="0"/>
              <a:t>.</a:t>
            </a:r>
            <a:endParaRPr lang="cs-CZ" sz="1200" dirty="0"/>
          </a:p>
        </p:txBody>
      </p:sp>
      <p:pic>
        <p:nvPicPr>
          <p:cNvPr id="3076" name="Picture 4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78" y="1196752"/>
            <a:ext cx="8114461" cy="4324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603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29230" y="300727"/>
                <a:ext cx="7543600" cy="4834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Sestrojte graf kvadratické funkce 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𝑓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cs-CZ" b="0" i="1" smtClean="0"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cs-CZ" b="0" i="1" smtClean="0">
                                <a:latin typeface="Cambria Math"/>
                                <a:cs typeface="Times New Roman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cs-CZ" b="0" i="1" smtClean="0"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−2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𝑥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−3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, určete vlastnosti.</a:t>
                </a:r>
                <a:endParaRPr lang="cs-CZ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9230" y="300727"/>
                <a:ext cx="7543600" cy="483466"/>
              </a:xfrm>
              <a:prstGeom prst="rect">
                <a:avLst/>
              </a:prstGeom>
              <a:blipFill rotWithShape="1">
                <a:blip r:embed="rId2"/>
                <a:stretch>
                  <a:fillRect l="-646" b="-625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ovéPole 4"/>
          <p:cNvSpPr txBox="1"/>
          <p:nvPr/>
        </p:nvSpPr>
        <p:spPr>
          <a:xfrm>
            <a:off x="450776" y="280850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Šipka doleva 8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448753" y="3901698"/>
                <a:ext cx="82089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Vypočteme hodnoty této funkce pro zvolená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𝑥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 a zapíšeme je do tabulky.</a:t>
                </a:r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753" y="3901698"/>
                <a:ext cx="8208912" cy="369332"/>
              </a:xfrm>
              <a:prstGeom prst="rect">
                <a:avLst/>
              </a:prstGeom>
              <a:blipFill rotWithShape="1">
                <a:blip r:embed="rId4"/>
                <a:stretch>
                  <a:fillRect l="-669" t="-8197" b="-245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ulka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87681711"/>
                  </p:ext>
                </p:extLst>
              </p:nvPr>
            </p:nvGraphicFramePr>
            <p:xfrm>
              <a:off x="444415" y="4437112"/>
              <a:ext cx="8158526" cy="975868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2326526"/>
                    <a:gridCol w="648000"/>
                    <a:gridCol w="648000"/>
                    <a:gridCol w="648000"/>
                    <a:gridCol w="648000"/>
                    <a:gridCol w="648000"/>
                    <a:gridCol w="648000"/>
                    <a:gridCol w="648000"/>
                    <a:gridCol w="648000"/>
                    <a:gridCol w="648000"/>
                  </a:tblGrid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0" i="1" smtClean="0">
                                    <a:latin typeface="Cambria Math"/>
                                    <a:cs typeface="Times New Roman" pitchFamily="18" charset="0"/>
                                  </a:rPr>
                                  <m:t>𝑓</m:t>
                                </m:r>
                                <m:r>
                                  <a:rPr lang="cs-CZ" b="0" i="1" smtClean="0">
                                    <a:latin typeface="Cambria Math"/>
                                    <a:cs typeface="Times New Roman" pitchFamily="18" charset="0"/>
                                  </a:rPr>
                                  <m:t>:</m:t>
                                </m:r>
                                <m:r>
                                  <a:rPr lang="cs-CZ" b="0" i="1" smtClean="0">
                                    <a:latin typeface="Cambria Math"/>
                                    <a:cs typeface="Times New Roman" pitchFamily="18" charset="0"/>
                                  </a:rPr>
                                  <m:t>𝑦</m:t>
                                </m:r>
                                <m:r>
                                  <a:rPr lang="cs-CZ" b="0" i="1" smtClean="0">
                                    <a:latin typeface="Cambria Math"/>
                                    <a:cs typeface="Times New Roman" pitchFamily="18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cs-CZ" b="0" i="1" smtClean="0">
                                        <a:latin typeface="Cambria Math"/>
                                        <a:cs typeface="Times New Roman" pitchFamily="18" charset="0"/>
                                      </a:rPr>
                                    </m:ctrlPr>
                                  </m:sSupPr>
                                  <m:e>
                                    <m:f>
                                      <m:fPr>
                                        <m:ctrlPr>
                                          <a:rPr lang="cs-CZ" b="0" i="1" smtClean="0">
                                            <a:latin typeface="Cambria Math"/>
                                            <a:cs typeface="Times New Roman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cs-CZ" b="0" i="1" smtClean="0">
                                            <a:latin typeface="Cambria Math"/>
                                            <a:cs typeface="Times New Roman" pitchFamily="18" charset="0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cs-CZ" b="0" i="1" smtClean="0">
                                            <a:latin typeface="Cambria Math"/>
                                            <a:cs typeface="Times New Roman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cs-CZ" b="0" i="1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cs-CZ" b="0" i="1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cs-CZ" b="0" i="1" smtClean="0">
                                    <a:latin typeface="Cambria Math"/>
                                    <a:cs typeface="Times New Roman" pitchFamily="18" charset="0"/>
                                  </a:rPr>
                                  <m:t>−2</m:t>
                                </m:r>
                                <m:r>
                                  <a:rPr lang="cs-CZ" b="0" i="1" smtClean="0">
                                    <a:latin typeface="Cambria Math"/>
                                    <a:cs typeface="Times New Roman" pitchFamily="18" charset="0"/>
                                  </a:rPr>
                                  <m:t>𝑥</m:t>
                                </m:r>
                                <m:r>
                                  <a:rPr lang="cs-CZ" b="0" i="1" smtClean="0">
                                    <a:latin typeface="Cambria Math"/>
                                    <a:cs typeface="Times New Roman" pitchFamily="18" charset="0"/>
                                  </a:rPr>
                                  <m:t>−3</m:t>
                                </m:r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-1,5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-3</a:t>
                          </a:r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-4,5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-5</a:t>
                          </a:r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-4,5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-3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-1,5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ulka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87681711"/>
                  </p:ext>
                </p:extLst>
              </p:nvPr>
            </p:nvGraphicFramePr>
            <p:xfrm>
              <a:off x="444415" y="4437112"/>
              <a:ext cx="8158526" cy="975868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2326526"/>
                    <a:gridCol w="648000"/>
                    <a:gridCol w="648000"/>
                    <a:gridCol w="648000"/>
                    <a:gridCol w="648000"/>
                    <a:gridCol w="648000"/>
                    <a:gridCol w="648000"/>
                    <a:gridCol w="648000"/>
                    <a:gridCol w="648000"/>
                    <a:gridCol w="648000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262" t="-8197" r="-250524" b="-1622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5028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262" t="-66667" r="-2505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-1,5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-3</a:t>
                          </a:r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-4,5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-5</a:t>
                          </a:r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-4,5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-3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-1,5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délník 9"/>
              <p:cNvSpPr/>
              <p:nvPr/>
            </p:nvSpPr>
            <p:spPr>
              <a:xfrm>
                <a:off x="448753" y="1052736"/>
                <a:ext cx="8190121" cy="2699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cs-CZ" dirty="0" smtClean="0"/>
                  <a:t>Určíme vrchol Paraboly funkce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</a:rPr>
                      <m:t>𝑓</m:t>
                    </m:r>
                  </m:oMath>
                </a14:m>
                <a:r>
                  <a:rPr lang="cs-CZ" b="1" dirty="0" smtClean="0"/>
                  <a:t>:</a:t>
                </a:r>
              </a:p>
              <a:p>
                <a:endParaRPr lang="cs-CZ" sz="1000" b="1" dirty="0"/>
              </a:p>
              <a:p>
                <a:r>
                  <a:rPr lang="cs-CZ" b="1" dirty="0" smtClean="0"/>
                  <a:t>	</a:t>
                </a:r>
                <a:r>
                  <a:rPr lang="cs-CZ" b="1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4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1" i="1"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sz="2400" b="1" i="1">
                            <a:latin typeface="Cambria Math"/>
                          </a:rPr>
                          <m:t>𝟎</m:t>
                        </m:r>
                      </m:sub>
                    </m:sSub>
                    <m:r>
                      <a:rPr lang="cs-CZ" sz="24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4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sz="2400" b="1" i="1">
                            <a:latin typeface="Cambria Math"/>
                          </a:rPr>
                          <m:t>−</m:t>
                        </m:r>
                        <m:r>
                          <a:rPr lang="cs-CZ" sz="2400" b="1" i="1">
                            <a:latin typeface="Cambria Math"/>
                          </a:rPr>
                          <m:t>𝒃</m:t>
                        </m:r>
                      </m:num>
                      <m:den>
                        <m:r>
                          <a:rPr lang="cs-CZ" sz="2400" b="1" i="1">
                            <a:latin typeface="Cambria Math"/>
                          </a:rPr>
                          <m:t>𝟐</m:t>
                        </m:r>
                        <m:r>
                          <a:rPr lang="cs-CZ" sz="2400" b="1" i="1">
                            <a:latin typeface="Cambria Math"/>
                          </a:rPr>
                          <m:t>𝒂</m:t>
                        </m:r>
                      </m:den>
                    </m:f>
                    <m:r>
                      <a:rPr lang="cs-CZ" sz="2400" b="1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4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sz="2400" b="1" i="1">
                            <a:latin typeface="Cambria Math"/>
                          </a:rPr>
                          <m:t>−</m:t>
                        </m:r>
                        <m:r>
                          <a:rPr lang="cs-CZ" sz="2400" b="1" i="1" smtClean="0">
                            <a:latin typeface="Cambria Math"/>
                          </a:rPr>
                          <m:t>(−</m:t>
                        </m:r>
                        <m:r>
                          <a:rPr lang="cs-CZ" sz="2400" b="1" i="1" smtClean="0">
                            <a:latin typeface="Cambria Math"/>
                          </a:rPr>
                          <m:t>𝟐</m:t>
                        </m:r>
                        <m:r>
                          <a:rPr lang="cs-CZ" sz="2400" b="1" i="1" smtClean="0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cs-CZ" sz="2400" b="1" i="1">
                            <a:latin typeface="Cambria Math"/>
                          </a:rPr>
                          <m:t>𝟐</m:t>
                        </m:r>
                        <m:f>
                          <m:fPr>
                            <m:ctrlPr>
                              <a:rPr lang="cs-CZ" sz="2400" b="1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sz="2400" b="1" i="1" smtClean="0"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a:rPr lang="cs-CZ" sz="2400" b="1" i="1" smtClean="0">
                                <a:latin typeface="Cambria Math"/>
                              </a:rPr>
                              <m:t>𝟐</m:t>
                            </m:r>
                          </m:den>
                        </m:f>
                      </m:den>
                    </m:f>
                    <m:r>
                      <a:rPr lang="cs-CZ" sz="2400" b="1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4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400" b="1" i="1" smtClean="0"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cs-CZ" sz="2400" b="1" i="1" smtClean="0">
                            <a:latin typeface="Cambria Math"/>
                          </a:rPr>
                          <m:t>𝟏</m:t>
                        </m:r>
                      </m:den>
                    </m:f>
                    <m:r>
                      <a:rPr lang="cs-CZ" sz="2400" b="1" i="1" smtClean="0">
                        <a:latin typeface="Cambria Math"/>
                      </a:rPr>
                      <m:t>=</m:t>
                    </m:r>
                    <m:r>
                      <a:rPr lang="cs-CZ" sz="2400" b="1" i="1" smtClean="0">
                        <a:latin typeface="Cambria Math"/>
                      </a:rPr>
                      <m:t>𝟐</m:t>
                    </m:r>
                    <m:r>
                      <a:rPr lang="cs-CZ" sz="2400" b="1" i="1">
                        <a:latin typeface="Cambria Math"/>
                      </a:rPr>
                      <m:t> </m:t>
                    </m:r>
                  </m:oMath>
                </a14:m>
                <a:endParaRPr lang="cs-CZ" sz="2400" b="1" dirty="0" smtClean="0"/>
              </a:p>
              <a:p>
                <a:endParaRPr lang="cs-CZ" sz="1000" b="1" dirty="0" smtClean="0"/>
              </a:p>
              <a:p>
                <a:r>
                  <a:rPr lang="cs-CZ" b="1" dirty="0" smtClean="0"/>
                  <a:t>	</a:t>
                </a:r>
                <a:r>
                  <a:rPr lang="cs-CZ" b="1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4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1" i="1"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cs-CZ" sz="2400" b="1" i="1">
                            <a:latin typeface="Cambria Math"/>
                          </a:rPr>
                          <m:t>𝟎</m:t>
                        </m:r>
                      </m:sub>
                    </m:sSub>
                    <m:r>
                      <a:rPr lang="cs-CZ" sz="2400" b="1" i="1">
                        <a:latin typeface="Cambria Math"/>
                      </a:rPr>
                      <m:t>=</m:t>
                    </m:r>
                    <m:r>
                      <a:rPr lang="cs-CZ" sz="2400" b="1" i="1">
                        <a:latin typeface="Cambria Math"/>
                      </a:rPr>
                      <m:t>𝒄</m:t>
                    </m:r>
                    <m:r>
                      <a:rPr lang="cs-CZ" sz="2400" b="1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cs-CZ" sz="2400" b="1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sz="24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sz="2400" b="1" i="1">
                                <a:latin typeface="Cambria Math"/>
                              </a:rPr>
                              <m:t>𝒃</m:t>
                            </m:r>
                          </m:e>
                          <m:sup>
                            <m:r>
                              <a:rPr lang="cs-CZ" sz="24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cs-CZ" sz="2400" b="1" i="1">
                            <a:latin typeface="Cambria Math"/>
                          </a:rPr>
                          <m:t>𝟒</m:t>
                        </m:r>
                        <m:r>
                          <a:rPr lang="cs-CZ" sz="2400" b="1" i="1">
                            <a:latin typeface="Cambria Math"/>
                          </a:rPr>
                          <m:t>𝒂</m:t>
                        </m:r>
                      </m:den>
                    </m:f>
                    <m:r>
                      <a:rPr lang="cs-CZ" sz="2400" b="1" i="1" smtClean="0">
                        <a:latin typeface="Cambria Math"/>
                      </a:rPr>
                      <m:t>=−</m:t>
                    </m:r>
                    <m:r>
                      <a:rPr lang="cs-CZ" sz="2400" b="1" i="1" smtClean="0">
                        <a:latin typeface="Cambria Math"/>
                      </a:rPr>
                      <m:t>𝟑</m:t>
                    </m:r>
                    <m:r>
                      <a:rPr lang="cs-CZ" sz="2400" b="1" i="1" smtClean="0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cs-CZ" sz="2400" b="1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sz="2400" b="1" i="1"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2400" b="1" i="1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cs-CZ" sz="2400" b="1" i="1" smtClean="0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cs-CZ" sz="2400" b="1" i="1" smtClean="0">
                                    <a:latin typeface="Cambria Math"/>
                                  </a:rPr>
                                  <m:t>𝟐</m:t>
                                </m:r>
                              </m:e>
                            </m:d>
                          </m:e>
                          <m:sup>
                            <m:r>
                              <a:rPr lang="cs-CZ" sz="24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cs-CZ" sz="2400" b="1" i="1">
                            <a:latin typeface="Cambria Math"/>
                          </a:rPr>
                          <m:t>𝟒</m:t>
                        </m:r>
                        <m:f>
                          <m:fPr>
                            <m:ctrlPr>
                              <a:rPr lang="cs-CZ" sz="2400" b="1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sz="2400" b="1" i="1" smtClean="0"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a:rPr lang="cs-CZ" sz="2400" b="1" i="1" smtClean="0">
                                <a:latin typeface="Cambria Math"/>
                              </a:rPr>
                              <m:t>𝟐</m:t>
                            </m:r>
                          </m:den>
                        </m:f>
                      </m:den>
                    </m:f>
                    <m:r>
                      <a:rPr lang="cs-CZ" sz="2400" b="1" i="1" smtClean="0">
                        <a:latin typeface="Cambria Math"/>
                      </a:rPr>
                      <m:t>=−</m:t>
                    </m:r>
                    <m:r>
                      <a:rPr lang="cs-CZ" sz="2400" b="1" i="1" smtClean="0">
                        <a:latin typeface="Cambria Math"/>
                      </a:rPr>
                      <m:t>𝟑</m:t>
                    </m:r>
                    <m:r>
                      <a:rPr lang="cs-CZ" sz="2400" b="1" i="1" smtClean="0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cs-CZ" sz="24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400" b="1" i="1" smtClean="0">
                            <a:latin typeface="Cambria Math"/>
                          </a:rPr>
                          <m:t>𝟒</m:t>
                        </m:r>
                      </m:num>
                      <m:den>
                        <m:r>
                          <a:rPr lang="cs-CZ" sz="2400" b="1" i="1" smtClean="0"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cs-CZ" sz="2400" b="1" i="1" smtClean="0">
                        <a:latin typeface="Cambria Math"/>
                      </a:rPr>
                      <m:t>=−</m:t>
                    </m:r>
                    <m:r>
                      <a:rPr lang="cs-CZ" sz="2400" b="1" i="1" smtClean="0">
                        <a:latin typeface="Cambria Math"/>
                      </a:rPr>
                      <m:t>𝟑</m:t>
                    </m:r>
                    <m:r>
                      <a:rPr lang="cs-CZ" sz="2400" b="1" i="1" smtClean="0">
                        <a:latin typeface="Cambria Math"/>
                      </a:rPr>
                      <m:t>−</m:t>
                    </m:r>
                    <m:r>
                      <a:rPr lang="cs-CZ" sz="2400" b="1" i="1" smtClean="0">
                        <a:latin typeface="Cambria Math"/>
                      </a:rPr>
                      <m:t>𝟐</m:t>
                    </m:r>
                    <m:r>
                      <a:rPr lang="cs-CZ" sz="2400" b="1" i="1" smtClean="0">
                        <a:latin typeface="Cambria Math"/>
                      </a:rPr>
                      <m:t>=−</m:t>
                    </m:r>
                    <m:r>
                      <a:rPr lang="cs-CZ" sz="2400" b="1" i="1" smtClean="0">
                        <a:latin typeface="Cambria Math"/>
                      </a:rPr>
                      <m:t>𝟓</m:t>
                    </m:r>
                  </m:oMath>
                </a14:m>
                <a:endParaRPr lang="cs-CZ" sz="2400" b="1" dirty="0" smtClean="0"/>
              </a:p>
              <a:p>
                <a:endParaRPr lang="cs-CZ" sz="1400" b="1" dirty="0"/>
              </a:p>
              <a:p>
                <a:r>
                  <a:rPr lang="cs-CZ" b="1" dirty="0" smtClean="0"/>
                  <a:t>		</a:t>
                </a:r>
                <a:r>
                  <a:rPr lang="cs-CZ" sz="2400" b="1" dirty="0" smtClean="0"/>
                  <a:t>V </a:t>
                </a:r>
                <a:r>
                  <a:rPr lang="cs-CZ" sz="2400" b="1" dirty="0"/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sz="2400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sz="2400" b="1" i="1" smtClean="0">
                            <a:latin typeface="Cambria Math"/>
                          </a:rPr>
                          <m:t>𝟐</m:t>
                        </m:r>
                        <m:r>
                          <a:rPr lang="cs-CZ" sz="2400" b="1" i="1">
                            <a:latin typeface="Cambria Math"/>
                          </a:rPr>
                          <m:t>;</m:t>
                        </m:r>
                        <m:r>
                          <a:rPr lang="cs-CZ" sz="2400" b="1" i="1" smtClean="0">
                            <a:latin typeface="Cambria Math"/>
                          </a:rPr>
                          <m:t> −</m:t>
                        </m:r>
                        <m:r>
                          <a:rPr lang="cs-CZ" sz="2400" b="1" i="1" smtClean="0">
                            <a:latin typeface="Cambria Math"/>
                          </a:rPr>
                          <m:t>𝟓</m:t>
                        </m:r>
                      </m:e>
                    </m:d>
                  </m:oMath>
                </a14:m>
                <a:endParaRPr lang="cs-CZ" sz="2400" dirty="0"/>
              </a:p>
            </p:txBody>
          </p:sp>
        </mc:Choice>
        <mc:Fallback xmlns="">
          <p:sp>
            <p:nvSpPr>
              <p:cNvPr id="10" name="Obdélník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753" y="1052736"/>
                <a:ext cx="8190121" cy="2699970"/>
              </a:xfrm>
              <a:prstGeom prst="rect">
                <a:avLst/>
              </a:prstGeom>
              <a:blipFill rotWithShape="1">
                <a:blip r:embed="rId6"/>
                <a:stretch>
                  <a:fillRect l="-670" t="-1129" b="-428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Zaoblený obdélník 10"/>
          <p:cNvSpPr/>
          <p:nvPr/>
        </p:nvSpPr>
        <p:spPr>
          <a:xfrm>
            <a:off x="4139952" y="4464000"/>
            <a:ext cx="504000" cy="900000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Zaoblený obdélník 15"/>
          <p:cNvSpPr/>
          <p:nvPr/>
        </p:nvSpPr>
        <p:spPr>
          <a:xfrm>
            <a:off x="5436096" y="4464000"/>
            <a:ext cx="504000" cy="900000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331640" y="5814212"/>
            <a:ext cx="2304000" cy="495108"/>
          </a:xfrm>
          <a:prstGeom prst="rect">
            <a:avLst/>
          </a:prstGeom>
          <a:solidFill>
            <a:srgbClr val="FFFF00"/>
          </a:solidFill>
          <a:ln w="44450">
            <a:solidFill>
              <a:srgbClr val="FFC000"/>
            </a:solidFill>
          </a:ln>
        </p:spPr>
        <p:txBody>
          <a:bodyPr wrap="square" tIns="108000" bIns="108000" rtlCol="0">
            <a:spAutoFit/>
          </a:bodyPr>
          <a:lstStyle/>
          <a:p>
            <a:pPr algn="ctr"/>
            <a:r>
              <a:rPr lang="cs-CZ" b="1" dirty="0" smtClean="0"/>
              <a:t>Průsečík s osou y	</a:t>
            </a:r>
            <a:endParaRPr lang="cs-CZ" b="1" dirty="0"/>
          </a:p>
        </p:txBody>
      </p:sp>
      <p:cxnSp>
        <p:nvCxnSpPr>
          <p:cNvPr id="15" name="Přímá spojnice se šipkou 14"/>
          <p:cNvCxnSpPr>
            <a:stCxn id="13" idx="3"/>
            <a:endCxn id="11" idx="2"/>
          </p:cNvCxnSpPr>
          <p:nvPr/>
        </p:nvCxnSpPr>
        <p:spPr>
          <a:xfrm flipV="1">
            <a:off x="3635640" y="5364000"/>
            <a:ext cx="756312" cy="697766"/>
          </a:xfrm>
          <a:prstGeom prst="straightConnector1">
            <a:avLst/>
          </a:prstGeom>
          <a:ln w="444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ovéPole 24"/>
          <p:cNvSpPr txBox="1"/>
          <p:nvPr/>
        </p:nvSpPr>
        <p:spPr>
          <a:xfrm>
            <a:off x="6313945" y="5814212"/>
            <a:ext cx="2304000" cy="495108"/>
          </a:xfrm>
          <a:prstGeom prst="rect">
            <a:avLst/>
          </a:prstGeom>
          <a:solidFill>
            <a:srgbClr val="FFFF00"/>
          </a:solidFill>
          <a:ln w="44450">
            <a:solidFill>
              <a:srgbClr val="FFC000"/>
            </a:solidFill>
          </a:ln>
        </p:spPr>
        <p:txBody>
          <a:bodyPr wrap="square" tIns="108000" bIns="108000" rtlCol="0">
            <a:spAutoFit/>
          </a:bodyPr>
          <a:lstStyle/>
          <a:p>
            <a:pPr algn="ctr"/>
            <a:r>
              <a:rPr lang="cs-CZ" b="1" dirty="0" smtClean="0"/>
              <a:t>Vrchol	</a:t>
            </a:r>
            <a:endParaRPr lang="cs-CZ" b="1" dirty="0"/>
          </a:p>
        </p:txBody>
      </p:sp>
      <p:cxnSp>
        <p:nvCxnSpPr>
          <p:cNvPr id="26" name="Přímá spojnice se šipkou 25"/>
          <p:cNvCxnSpPr>
            <a:stCxn id="25" idx="1"/>
            <a:endCxn id="16" idx="2"/>
          </p:cNvCxnSpPr>
          <p:nvPr/>
        </p:nvCxnSpPr>
        <p:spPr>
          <a:xfrm flipH="1" flipV="1">
            <a:off x="5688096" y="5364000"/>
            <a:ext cx="625849" cy="697766"/>
          </a:xfrm>
          <a:prstGeom prst="straightConnector1">
            <a:avLst/>
          </a:prstGeom>
          <a:ln w="444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187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 animBg="1"/>
      <p:bldP spid="16" grpId="0" animBg="1"/>
      <p:bldP spid="13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Šipka doleva 1">
            <a:hlinkClick r:id="rId2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659330" y="4924325"/>
                <a:ext cx="848467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		V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  <m:r>
                          <a:rPr lang="cs-CZ" b="1" i="1" smtClean="0">
                            <a:latin typeface="Cambria Math"/>
                          </a:rPr>
                          <m:t>; −</m:t>
                        </m:r>
                        <m:r>
                          <a:rPr lang="cs-CZ" b="1" i="1" smtClean="0">
                            <a:latin typeface="Cambria Math"/>
                          </a:rPr>
                          <m:t>𝟓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endParaRPr lang="cs-CZ" sz="400" b="1" i="1" dirty="0" smtClean="0">
                  <a:latin typeface="Cambria Math"/>
                </a:endParaRPr>
              </a:p>
              <a:p>
                <a:r>
                  <a:rPr lang="cs-CZ" b="1" dirty="0" smtClean="0"/>
                  <a:t>		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d>
                      <m:dPr>
                        <m:begChr m:val="⟨"/>
                        <m:endChr m:val="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</a:rPr>
                          <m:t>𝟓</m:t>
                        </m:r>
                        <m:r>
                          <a:rPr lang="cs-CZ" b="1" i="1" smtClean="0">
                            <a:latin typeface="Cambria Math"/>
                          </a:rPr>
                          <m:t>; </m:t>
                        </m:r>
                        <m:d>
                          <m:dPr>
                            <m:begChr m:val=""/>
                            <m:ctrlPr>
                              <a:rPr lang="cs-CZ" b="1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1" i="1" smtClean="0">
                                <a:latin typeface="Cambria Math"/>
                                <a:ea typeface="Cambria Math"/>
                              </a:rPr>
                              <m:t>∞</m:t>
                            </m:r>
                          </m:e>
                        </m:d>
                      </m:e>
                    </m:d>
                  </m:oMath>
                </a14:m>
                <a:endParaRPr lang="cs-CZ" b="1" dirty="0" smtClean="0"/>
              </a:p>
              <a:p>
                <a:endParaRPr lang="cs-CZ" sz="400" b="1" dirty="0" smtClean="0"/>
              </a:p>
              <a:p>
                <a:r>
                  <a:rPr lang="cs-CZ" b="1" dirty="0" smtClean="0"/>
                  <a:t>		Funkce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𝒇</m:t>
                    </m:r>
                  </m:oMath>
                </a14:m>
                <a:r>
                  <a:rPr lang="cs-CZ" b="1" dirty="0" smtClean="0"/>
                  <a:t> je rostoucí na  int.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𝟐</m:t>
                        </m:r>
                        <m:r>
                          <a:rPr lang="cs-CZ" b="1" i="1" smtClean="0">
                            <a:latin typeface="Cambria Math"/>
                          </a:rPr>
                          <m:t>; ∞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endParaRPr lang="cs-CZ" sz="400" b="1" dirty="0" smtClean="0"/>
              </a:p>
              <a:p>
                <a:r>
                  <a:rPr lang="cs-CZ" b="1" dirty="0" smtClean="0"/>
                  <a:t>		Funkce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𝒇</m:t>
                    </m:r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/>
                  <a:t>je </a:t>
                </a:r>
                <a:r>
                  <a:rPr lang="cs-CZ" b="1" dirty="0" smtClean="0"/>
                  <a:t>klesající na  </a:t>
                </a:r>
                <a:r>
                  <a:rPr lang="cs-CZ" b="1" dirty="0"/>
                  <a:t>int.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∞; 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𝟐</m:t>
                        </m:r>
                      </m:e>
                    </m:d>
                  </m:oMath>
                </a14:m>
                <a:endParaRPr lang="cs-CZ" b="1" dirty="0"/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330" y="4924325"/>
                <a:ext cx="8484670" cy="1384995"/>
              </a:xfrm>
              <a:prstGeom prst="rect">
                <a:avLst/>
              </a:prstGeom>
              <a:blipFill rotWithShape="1">
                <a:blip r:embed="rId3"/>
                <a:stretch>
                  <a:fillRect t="-7930" b="-616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8720" y="404664"/>
            <a:ext cx="4517536" cy="4355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2495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262817" y="260648"/>
            <a:ext cx="8640960" cy="597492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371097" y="404664"/>
            <a:ext cx="83529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u="sng" dirty="0" smtClean="0">
                <a:latin typeface="Times New Roman" pitchFamily="18" charset="0"/>
                <a:cs typeface="Times New Roman" pitchFamily="18" charset="0"/>
              </a:rPr>
              <a:t>Anotace:</a:t>
            </a: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>Tato prezentace slouží k výkladu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kvadratické funkce.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Žáci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dle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koeficientů </a:t>
            </a:r>
            <a:r>
              <a:rPr lang="cs-CZ" i="1" dirty="0" smtClean="0">
                <a:latin typeface="Times New Roman" pitchFamily="18" charset="0"/>
                <a:cs typeface="Times New Roman" pitchFamily="18" charset="0"/>
              </a:rPr>
              <a:t>a, b, c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kvadratické funkce určují vlastnosti funkce a řeší příklady.</a:t>
            </a:r>
          </a:p>
          <a:p>
            <a:pPr algn="just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Při výkladu jsou použity ukázky kvadratické funkce pomocí aplikace </a:t>
            </a:r>
            <a:r>
              <a:rPr lang="cs-CZ" b="1" dirty="0" err="1" smtClean="0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cs-CZ" dirty="0" err="1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 je volně šiřitelný software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 Vše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potřebné je na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								</a:t>
            </a:r>
            <a:r>
              <a:rPr lang="cs-CZ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cs-CZ" dirty="0">
                <a:latin typeface="Times New Roman" pitchFamily="18" charset="0"/>
                <a:cs typeface="Times New Roman" pitchFamily="18" charset="0"/>
                <a:hlinkClick r:id="rId2"/>
              </a:rPr>
              <a:t>://www.geogebra.org/cms/cs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r>
              <a:rPr lang="cs-CZ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dirty="0">
                <a:latin typeface="Times New Roman" pitchFamily="18" charset="0"/>
                <a:cs typeface="Times New Roman" pitchFamily="18" charset="0"/>
              </a:rPr>
            </a:br>
            <a:r>
              <a:rPr lang="cs-CZ" b="1" u="sng" dirty="0" smtClean="0">
                <a:latin typeface="Times New Roman" pitchFamily="18" charset="0"/>
                <a:cs typeface="Times New Roman" pitchFamily="18" charset="0"/>
              </a:rPr>
              <a:t>Použité </a:t>
            </a:r>
            <a:r>
              <a:rPr lang="cs-CZ" b="1" u="sng" dirty="0">
                <a:latin typeface="Times New Roman" pitchFamily="18" charset="0"/>
                <a:cs typeface="Times New Roman" pitchFamily="18" charset="0"/>
              </a:rPr>
              <a:t>zdroje:</a:t>
            </a:r>
          </a:p>
          <a:p>
            <a:pPr algn="just">
              <a:buNone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doc. RNDr. Emil Calda, CSc.: Matematika pro dvouleté a tříleté učební obory středních odborných učilišť, 2.díl, 1. vydání 2003, Prometheus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ISBN 80-7196-260-0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92801" y="5420638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Přímá spojnice 6"/>
          <p:cNvCxnSpPr/>
          <p:nvPr/>
        </p:nvCxnSpPr>
        <p:spPr>
          <a:xfrm>
            <a:off x="262817" y="5373216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262817" y="170080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262817" y="2564904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Šipka doleva 11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8939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1324</TotalTime>
  <Words>498</Words>
  <Application>Microsoft Office PowerPoint</Application>
  <PresentationFormat>Předvádění na obrazovce (4:3)</PresentationFormat>
  <Paragraphs>92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Tok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Prucek Stanislav</dc:creator>
  <cp:lastModifiedBy>NB3</cp:lastModifiedBy>
  <cp:revision>126</cp:revision>
  <dcterms:created xsi:type="dcterms:W3CDTF">2013-01-11T17:11:37Z</dcterms:created>
  <dcterms:modified xsi:type="dcterms:W3CDTF">2013-11-26T17:27:01Z</dcterms:modified>
</cp:coreProperties>
</file>