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72" r:id="rId5"/>
    <p:sldId id="274" r:id="rId6"/>
    <p:sldId id="271" r:id="rId7"/>
    <p:sldId id="275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7979"/>
    <a:srgbClr val="DDAFEF"/>
    <a:srgbClr val="782872"/>
    <a:srgbClr val="0F036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III-2-06-12_Kvadraticka-funkce-3.pptx" TargetMode="External"/><Relationship Id="rId3" Type="http://schemas.openxmlformats.org/officeDocument/2006/relationships/image" Target="../media/image5.png"/><Relationship Id="rId7" Type="http://schemas.openxmlformats.org/officeDocument/2006/relationships/hyperlink" Target="III-2-06-11_Kvadraticka-funkce-2.pptx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hyperlink" Target="III-2-06-10_Kvadraticka-funkce-1.pptx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7" Type="http://schemas.openxmlformats.org/officeDocument/2006/relationships/image" Target="../media/image1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4.png"/><Relationship Id="rId7" Type="http://schemas.openxmlformats.org/officeDocument/2006/relationships/image" Target="../media/image17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slide" Target="slide4.xml"/><Relationship Id="rId9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7" Type="http://schemas.openxmlformats.org/officeDocument/2006/relationships/image" Target="../media/image24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7" Type="http://schemas.openxmlformats.org/officeDocument/2006/relationships/image" Target="../media/image28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3429000"/>
            <a:ext cx="55446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Kvadratická  funkce</a:t>
            </a: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         Příklady 1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III-2-06-13_Kvadraticka-funkce-Priklady-1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únor 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19221" y="2948682"/>
                <a:ext cx="8345148" cy="76095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72000" bIns="72000" rtlCol="0">
                <a:spAutoFit/>
              </a:bodyPr>
              <a:lstStyle/>
              <a:p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NENÍ</a:t>
                </a:r>
              </a:p>
              <a:p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Funkce je tvaru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𝒂𝒙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𝒃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  </a:t>
                </a:r>
                <a14:m>
                  <m:oMath xmlns:m="http://schemas.openxmlformats.org/officeDocument/2006/math">
                    <m:r>
                      <a:rPr lang="cs-CZ" sz="2000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=&gt;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 funkce lineární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sz="20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9221" y="2948682"/>
                <a:ext cx="8345148" cy="760959"/>
              </a:xfrm>
              <a:prstGeom prst="rect">
                <a:avLst/>
              </a:prstGeom>
              <a:blipFill rotWithShape="1">
                <a:blip r:embed="rId2"/>
                <a:stretch>
                  <a:fillRect l="-582" b="-6870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419221" y="2021384"/>
            <a:ext cx="1885948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19221" y="4219606"/>
                <a:ext cx="8345148" cy="422405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72000" bIns="72000" rtlCol="0">
                <a:spAutoFit/>
              </a:bodyPr>
              <a:lstStyle/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Parabola funkce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protíná osu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v bodě A</a:t>
                </a:r>
                <a:r>
                  <a:rPr lang="cs-CZ" b="1" dirty="0" smtClean="0"/>
                  <a:t> </a:t>
                </a:r>
                <a:r>
                  <a:rPr lang="cs-CZ" b="1" dirty="0"/>
                  <a:t>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.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9221" y="4219606"/>
                <a:ext cx="8345148" cy="422405"/>
              </a:xfrm>
              <a:prstGeom prst="rect">
                <a:avLst/>
              </a:prstGeom>
              <a:blipFill rotWithShape="1">
                <a:blip r:embed="rId3"/>
                <a:stretch>
                  <a:fillRect l="-436" b="-12000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365366" y="5345754"/>
            <a:ext cx="3630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Předchozí prezentace (teorie):</a:t>
            </a:r>
            <a:endParaRPr lang="cs-CZ" b="1" dirty="0"/>
          </a:p>
        </p:txBody>
      </p:sp>
      <p:sp>
        <p:nvSpPr>
          <p:cNvPr id="23" name="Zaoblený obdélník 22">
            <a:hlinkClick r:id="rId4" action="ppaction://hlinkpres?slideindex=1&amp;slidetitle="/>
          </p:cNvPr>
          <p:cNvSpPr/>
          <p:nvPr/>
        </p:nvSpPr>
        <p:spPr>
          <a:xfrm>
            <a:off x="497543" y="5875400"/>
            <a:ext cx="2520000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KVADRATICKÁ  FUNKCE  1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19221" y="2425462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19221" y="3700224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975850" y="2502406"/>
                <a:ext cx="7788519" cy="375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Je funkce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𝟑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𝟒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kvadratická?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5850" y="2502406"/>
                <a:ext cx="7788519" cy="375552"/>
              </a:xfrm>
              <a:prstGeom prst="rect">
                <a:avLst/>
              </a:prstGeom>
              <a:blipFill rotWithShape="1">
                <a:blip r:embed="rId5"/>
                <a:stretch>
                  <a:fillRect l="-626" t="-6452" b="-225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951405" y="3773330"/>
                <a:ext cx="7813400" cy="375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V jakém bodě protíná kvadratická </a:t>
                </a:r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funkce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𝒇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𝟑</m:t>
                    </m:r>
                    <m:sSup>
                      <m:sSup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𝟗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𝟑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osu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?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1405" y="3773330"/>
                <a:ext cx="7813400" cy="375552"/>
              </a:xfrm>
              <a:prstGeom prst="rect">
                <a:avLst/>
              </a:prstGeom>
              <a:blipFill rotWithShape="1">
                <a:blip r:embed="rId6"/>
                <a:stretch>
                  <a:fillRect l="-624" t="-6452" b="-241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Zaoblený obdélník 27">
            <a:hlinkClick r:id="rId7" action="ppaction://hlinkpres?slideindex=1&amp;slidetitle="/>
          </p:cNvPr>
          <p:cNvSpPr/>
          <p:nvPr/>
        </p:nvSpPr>
        <p:spPr>
          <a:xfrm>
            <a:off x="3318688" y="5875400"/>
            <a:ext cx="2520000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KVADRATICKÁ  FUNKCE  2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Zaoblený obdélník 12">
            <a:hlinkClick r:id="rId8" action="ppaction://hlinkpres?slideindex=1&amp;slidetitle="/>
          </p:cNvPr>
          <p:cNvSpPr/>
          <p:nvPr/>
        </p:nvSpPr>
        <p:spPr>
          <a:xfrm>
            <a:off x="6124420" y="5875400"/>
            <a:ext cx="2520000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KVADRATICKÁ  FUNKCE  3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386561" y="188640"/>
            <a:ext cx="8377808" cy="122413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Arial Black" pitchFamily="34" charset="0"/>
              </a:rPr>
              <a:t>KVADRATICKÁ FUNKCE</a:t>
            </a:r>
            <a:r>
              <a:rPr lang="cs-CZ" b="1" dirty="0" smtClean="0">
                <a:latin typeface="Arial Black" pitchFamily="34" charset="0"/>
              </a:rPr>
              <a:t/>
            </a:r>
            <a:br>
              <a:rPr lang="cs-CZ" b="1" dirty="0" smtClean="0">
                <a:latin typeface="Arial Black" pitchFamily="34" charset="0"/>
              </a:rPr>
            </a:br>
            <a:r>
              <a:rPr lang="cs-CZ" sz="3200" b="1" dirty="0" smtClean="0">
                <a:latin typeface="Arial Black" pitchFamily="34" charset="0"/>
              </a:rPr>
              <a:t>Příklady 1</a:t>
            </a:r>
            <a:endParaRPr lang="cs-CZ" sz="3200" b="1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 animBg="1"/>
      <p:bldP spid="22" grpId="0"/>
      <p:bldP spid="23" grpId="0" animBg="1"/>
      <p:bldP spid="26" grpId="0"/>
      <p:bldP spid="27" grpId="0"/>
      <p:bldP spid="28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116088" y="357794"/>
                <a:ext cx="75436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Sestrojte graf kvadratické funkce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=3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určete vlastnosti.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6088" y="357794"/>
                <a:ext cx="7543600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646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450776" y="28085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50776" y="893570"/>
                <a:ext cx="82089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Vypočteme hodnoty této funkce pro zvolená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zapíšeme je do tabulky.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776" y="893570"/>
                <a:ext cx="8208912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668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6" name="Tabulka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073769605"/>
                  </p:ext>
                </p:extLst>
              </p:nvPr>
            </p:nvGraphicFramePr>
            <p:xfrm>
              <a:off x="383285" y="1262902"/>
              <a:ext cx="6420483" cy="741680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2100483"/>
                    <a:gridCol w="864000"/>
                    <a:gridCol w="864000"/>
                    <a:gridCol w="864000"/>
                    <a:gridCol w="864000"/>
                    <a:gridCol w="864000"/>
                  </a:tblGrid>
                  <a:tr h="370840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𝑓</m:t>
                                </m:r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:</m:t>
                                </m:r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𝑦</m:t>
                                </m:r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=3</m:t>
                                </m:r>
                                <m:sSup>
                                  <m:sSupPr>
                                    <m:ctrlP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p>
                                    <m: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6" name="Tabulka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073769605"/>
                  </p:ext>
                </p:extLst>
              </p:nvPr>
            </p:nvGraphicFramePr>
            <p:xfrm>
              <a:off x="383285" y="1262902"/>
              <a:ext cx="6420483" cy="741680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2100483"/>
                    <a:gridCol w="864000"/>
                    <a:gridCol w="864000"/>
                    <a:gridCol w="864000"/>
                    <a:gridCol w="864000"/>
                    <a:gridCol w="864000"/>
                  </a:tblGrid>
                  <a:tr h="3708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291" t="-6557" r="-206395" b="-1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291" t="-106557" r="-206395" b="-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4690329" y="4338970"/>
                <a:ext cx="4354928" cy="175432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1">
                        <a:latin typeface="Cambria Math"/>
                      </a:rPr>
                      <m:t>𝑹</m:t>
                    </m:r>
                    <m:r>
                      <a:rPr lang="cs-CZ" b="1" i="1">
                        <a:latin typeface="Cambria Math"/>
                      </a:rPr>
                      <m:t>, </m:t>
                    </m:r>
                  </m:oMath>
                </a14:m>
                <a:r>
                  <a:rPr lang="cs-CZ" b="1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"/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</a:rPr>
                          <m:t>; </m:t>
                        </m:r>
                        <m:d>
                          <m:dPr>
                            <m:begChr m:val=""/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>
                                <a:latin typeface="Cambria Math"/>
                                <a:ea typeface="Cambria Math"/>
                              </a:rPr>
                              <m:t>∞</m:t>
                            </m:r>
                          </m:e>
                        </m:d>
                      </m:e>
                    </m:d>
                  </m:oMath>
                </a14:m>
                <a:endParaRPr lang="cs-CZ" b="1" dirty="0" smtClean="0"/>
              </a:p>
              <a:p>
                <a:endParaRPr lang="cs-CZ" b="1" dirty="0"/>
              </a:p>
              <a:p>
                <a:r>
                  <a:rPr lang="cs-CZ" b="1" dirty="0" smtClean="0"/>
                  <a:t>V </a:t>
                </a:r>
                <a:r>
                  <a:rPr lang="cs-CZ" b="1" dirty="0"/>
                  <a:t>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endParaRPr lang="cs-CZ" b="1" dirty="0"/>
              </a:p>
              <a:p>
                <a:r>
                  <a:rPr lang="cs-CZ" b="1" dirty="0" smtClean="0"/>
                  <a:t>Funkce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𝒇</m:t>
                    </m:r>
                  </m:oMath>
                </a14:m>
                <a:r>
                  <a:rPr lang="cs-CZ" b="1" dirty="0" smtClean="0"/>
                  <a:t> je </a:t>
                </a:r>
                <a:r>
                  <a:rPr lang="cs-CZ" b="1" dirty="0"/>
                  <a:t>rostoucí  na </a:t>
                </a:r>
                <a:r>
                  <a:rPr lang="cs-CZ" b="1" dirty="0" err="1"/>
                  <a:t>int</a:t>
                </a:r>
                <a:r>
                  <a:rPr lang="cs-CZ" b="1" dirty="0"/>
                  <a:t>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  <m:r>
                          <a:rPr lang="cs-CZ" b="1" i="1" smtClean="0">
                            <a:latin typeface="Cambria Math"/>
                          </a:rPr>
                          <m:t>; ∞</m:t>
                        </m:r>
                      </m:e>
                    </m:d>
                  </m:oMath>
                </a14:m>
                <a:endParaRPr lang="cs-CZ" b="1" dirty="0"/>
              </a:p>
              <a:p>
                <a:r>
                  <a:rPr lang="cs-CZ" b="1" dirty="0" smtClean="0"/>
                  <a:t>Funkce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𝒇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/>
                  <a:t>je klesající  na </a:t>
                </a:r>
                <a:r>
                  <a:rPr lang="cs-CZ" b="1" dirty="0" err="1"/>
                  <a:t>int</a:t>
                </a:r>
                <a:r>
                  <a:rPr lang="cs-CZ" b="1" dirty="0"/>
                  <a:t>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−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∞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𝟎</m:t>
                        </m:r>
                      </m:e>
                    </m:d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0329" y="4338970"/>
                <a:ext cx="4354928" cy="1754326"/>
              </a:xfrm>
              <a:prstGeom prst="rect">
                <a:avLst/>
              </a:prstGeom>
              <a:blipFill rotWithShape="1">
                <a:blip r:embed="rId6"/>
                <a:stretch>
                  <a:fillRect l="-1119" t="-25347" b="-45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97" y="2163310"/>
            <a:ext cx="4077644" cy="3929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1767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766" y="2169425"/>
            <a:ext cx="3425351" cy="329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117220" y="178650"/>
                <a:ext cx="75436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Sestrojte grafy kvadratických funkcí 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m:rPr>
                        <m:nor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  </m:t>
                    </m:r>
                    <m:r>
                      <m:rPr>
                        <m:nor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a</m:t>
                    </m:r>
                    <m:r>
                      <m:rPr>
                        <m:nor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 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𝑔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 vlastnosti.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7220" y="178650"/>
                <a:ext cx="7543600" cy="646331"/>
              </a:xfrm>
              <a:prstGeom prst="rect">
                <a:avLst/>
              </a:prstGeom>
              <a:blipFill rotWithShape="1">
                <a:blip r:embed="rId3"/>
                <a:stretch>
                  <a:fillRect l="-646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450767" y="240206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leva 3">
            <a:hlinkClick r:id="rId4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117220" y="5586336"/>
                <a:ext cx="75436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Jakou společnou vlastnost mají funkce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m:rPr>
                        <m:nor/>
                      </m:rPr>
                      <a:rPr lang="cs-CZ">
                        <a:latin typeface="Cambria Math"/>
                        <a:cs typeface="Times New Roman" pitchFamily="18" charset="0"/>
                      </a:rPr>
                      <m:t>  </m:t>
                    </m:r>
                    <m:r>
                      <m:rPr>
                        <m:nor/>
                      </m:rPr>
                      <a:rPr lang="cs-CZ">
                        <a:latin typeface="Cambria Math"/>
                        <a:cs typeface="Times New Roman" pitchFamily="18" charset="0"/>
                      </a:rPr>
                      <m:t>a</m:t>
                    </m:r>
                    <m:r>
                      <m:rPr>
                        <m:nor/>
                      </m:rPr>
                      <a:rPr lang="cs-CZ">
                        <a:latin typeface="Cambria Math"/>
                        <a:cs typeface="Times New Roman" pitchFamily="18" charset="0"/>
                      </a:rPr>
                      <m:t>  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𝑔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=−</m:t>
                    </m:r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?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7220" y="5586336"/>
                <a:ext cx="7543600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646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450767" y="5509392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620000" y="6041964"/>
                <a:ext cx="7040820" cy="705624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72000" bIns="72000" rtlCol="0">
                <a:spAutoFit/>
              </a:bodyPr>
              <a:lstStyle/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Mají-li kvadratické </a:t>
                </a:r>
                <a:r>
                  <a:rPr lang="cs-CZ" b="1" dirty="0" err="1" smtClean="0">
                    <a:latin typeface="Times New Roman" pitchFamily="18" charset="0"/>
                    <a:cs typeface="Times New Roman" pitchFamily="18" charset="0"/>
                  </a:rPr>
                  <a:t>fce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𝒂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koeficienty kvadratického členu opačná čísla, jsou jejich grafy souměrné podle osy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. (čísla 1 a -1) 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0000" y="6041964"/>
                <a:ext cx="7040820" cy="705624"/>
              </a:xfrm>
              <a:prstGeom prst="rect">
                <a:avLst/>
              </a:prstGeom>
              <a:blipFill rotWithShape="1">
                <a:blip r:embed="rId6"/>
                <a:stretch>
                  <a:fillRect l="-517" b="-5738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vál 7"/>
          <p:cNvSpPr/>
          <p:nvPr/>
        </p:nvSpPr>
        <p:spPr>
          <a:xfrm>
            <a:off x="5220072" y="5509392"/>
            <a:ext cx="533405" cy="52340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680008" y="578760"/>
                <a:ext cx="47693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Vypočteme hodnoty těchto funkcí pro zvolená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80008" y="578760"/>
                <a:ext cx="4769305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1151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0" name="Tabulka 9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095463797"/>
                  </p:ext>
                </p:extLst>
              </p:nvPr>
            </p:nvGraphicFramePr>
            <p:xfrm>
              <a:off x="450767" y="948092"/>
              <a:ext cx="6348475" cy="1114680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2028475"/>
                    <a:gridCol w="864000"/>
                    <a:gridCol w="864000"/>
                    <a:gridCol w="864000"/>
                    <a:gridCol w="864000"/>
                    <a:gridCol w="864000"/>
                  </a:tblGrid>
                  <a:tr h="370840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782872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𝒇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: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=</m:t>
                                </m:r>
                                <m:sSup>
                                  <m:sSupPr>
                                    <m:ctrlPr>
                                      <a:rPr lang="cs-CZ" b="1" i="1" smtClean="0"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𝒙</m:t>
                                    </m:r>
                                  </m:e>
                                  <m:sup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𝟐</m:t>
                                    </m:r>
                                  </m:sup>
                                </m:sSup>
                                <m:r>
                                  <a:rPr lang="cs-CZ" b="1" i="1" smtClean="0">
                                    <a:latin typeface="Cambria Math"/>
                                  </a:rPr>
                                  <m:t> 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782872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𝒈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: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=</m:t>
                                </m:r>
                                <m:sSup>
                                  <m:sSupPr>
                                    <m:ctrlPr>
                                      <a:rPr lang="cs-CZ" b="1" i="1" smtClean="0"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−</m:t>
                                    </m:r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𝒙</m:t>
                                    </m:r>
                                  </m:e>
                                  <m:sup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𝟐</m:t>
                                    </m:r>
                                  </m:sup>
                                </m:sSup>
                                <m:r>
                                  <a:rPr lang="cs-CZ" b="1" i="1" smtClean="0">
                                    <a:latin typeface="Cambria Math"/>
                                  </a:rPr>
                                  <m:t> 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782872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0" name="Tabulka 9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095463797"/>
                  </p:ext>
                </p:extLst>
              </p:nvPr>
            </p:nvGraphicFramePr>
            <p:xfrm>
              <a:off x="450767" y="948092"/>
              <a:ext cx="6348475" cy="1114680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2028475"/>
                    <a:gridCol w="864000"/>
                    <a:gridCol w="864000"/>
                    <a:gridCol w="864000"/>
                    <a:gridCol w="864000"/>
                    <a:gridCol w="864000"/>
                  </a:tblGrid>
                  <a:tr h="3708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8"/>
                          <a:stretch>
                            <a:fillRect l="-300" t="-8197" r="-212913" b="-2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782872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192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8"/>
                          <a:stretch>
                            <a:fillRect l="-300" t="-110000" r="-212913" b="-128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782872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  <a:tr h="37192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8"/>
                          <a:stretch>
                            <a:fillRect l="-300" t="-206557" r="-212913" b="-2623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782872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4105504" y="2199291"/>
                <a:ext cx="4354928" cy="144655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1">
                        <a:latin typeface="Cambria Math"/>
                      </a:rPr>
                      <m:t>𝑹</m:t>
                    </m:r>
                    <m:r>
                      <a:rPr lang="cs-CZ" b="1" i="1">
                        <a:latin typeface="Cambria Math"/>
                      </a:rPr>
                      <m:t>, </m:t>
                    </m:r>
                  </m:oMath>
                </a14:m>
                <a:r>
                  <a:rPr lang="cs-CZ" b="1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"/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</a:rPr>
                          <m:t>; </m:t>
                        </m:r>
                        <m:d>
                          <m:dPr>
                            <m:begChr m:val=""/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>
                                <a:latin typeface="Cambria Math"/>
                                <a:ea typeface="Cambria Math"/>
                              </a:rPr>
                              <m:t>∞</m:t>
                            </m:r>
                          </m:e>
                        </m:d>
                      </m:e>
                    </m:d>
                  </m:oMath>
                </a14:m>
                <a:endParaRPr lang="cs-CZ" b="1" dirty="0" smtClean="0"/>
              </a:p>
              <a:p>
                <a:endParaRPr lang="cs-CZ" sz="800" b="1" dirty="0"/>
              </a:p>
              <a:p>
                <a:r>
                  <a:rPr lang="cs-CZ" b="1" dirty="0" smtClean="0"/>
                  <a:t>V </a:t>
                </a:r>
                <a:r>
                  <a:rPr lang="cs-CZ" b="1" dirty="0"/>
                  <a:t>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endParaRPr lang="cs-CZ" sz="800" b="1" dirty="0"/>
              </a:p>
              <a:p>
                <a:r>
                  <a:rPr lang="cs-CZ" b="1" dirty="0" smtClean="0"/>
                  <a:t>Funkce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𝒇</m:t>
                    </m:r>
                  </m:oMath>
                </a14:m>
                <a:r>
                  <a:rPr lang="cs-CZ" b="1" dirty="0" smtClean="0"/>
                  <a:t> je </a:t>
                </a:r>
                <a:r>
                  <a:rPr lang="cs-CZ" b="1" dirty="0"/>
                  <a:t>rostoucí  na </a:t>
                </a:r>
                <a:r>
                  <a:rPr lang="cs-CZ" b="1" dirty="0" err="1"/>
                  <a:t>int</a:t>
                </a:r>
                <a:r>
                  <a:rPr lang="cs-CZ" b="1" dirty="0"/>
                  <a:t>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  <m:r>
                          <a:rPr lang="cs-CZ" b="1" i="1" smtClean="0">
                            <a:latin typeface="Cambria Math"/>
                          </a:rPr>
                          <m:t>; ∞</m:t>
                        </m:r>
                      </m:e>
                    </m:d>
                  </m:oMath>
                </a14:m>
                <a:endParaRPr lang="cs-CZ" b="1" dirty="0"/>
              </a:p>
              <a:p>
                <a:r>
                  <a:rPr lang="cs-CZ" b="1" dirty="0" smtClean="0"/>
                  <a:t>Funkce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𝒇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/>
                  <a:t>je klesající  na </a:t>
                </a:r>
                <a:r>
                  <a:rPr lang="cs-CZ" b="1" dirty="0" err="1"/>
                  <a:t>int</a:t>
                </a:r>
                <a:r>
                  <a:rPr lang="cs-CZ" b="1" dirty="0"/>
                  <a:t>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−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∞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𝟎</m:t>
                        </m:r>
                      </m:e>
                    </m:d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05504" y="2199291"/>
                <a:ext cx="4354928" cy="1446550"/>
              </a:xfrm>
              <a:prstGeom prst="rect">
                <a:avLst/>
              </a:prstGeom>
              <a:blipFill rotWithShape="1">
                <a:blip r:embed="rId9"/>
                <a:stretch>
                  <a:fillRect l="-1119" t="-30802" b="-59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4104939" y="3815589"/>
                <a:ext cx="4354928" cy="144655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𝒈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1">
                        <a:latin typeface="Cambria Math"/>
                      </a:rPr>
                      <m:t>𝑹</m:t>
                    </m:r>
                    <m:r>
                      <a:rPr lang="cs-CZ" b="1" i="1">
                        <a:latin typeface="Cambria Math"/>
                      </a:rPr>
                      <m:t>, </m:t>
                    </m:r>
                  </m:oMath>
                </a14:m>
                <a:r>
                  <a:rPr lang="cs-CZ" b="1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𝒈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endChr m:val=""/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∞; </m:t>
                        </m:r>
                      </m:e>
                    </m:d>
                    <m:d>
                      <m:dPr>
                        <m:begChr m:val=""/>
                        <m:endChr m:val="⟩"/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endParaRPr lang="cs-CZ" sz="800" b="1" dirty="0"/>
              </a:p>
              <a:p>
                <a:r>
                  <a:rPr lang="cs-CZ" b="1" dirty="0" smtClean="0"/>
                  <a:t>V </a:t>
                </a:r>
                <a:r>
                  <a:rPr lang="cs-CZ" b="1" dirty="0"/>
                  <a:t>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endParaRPr lang="cs-CZ" sz="800" b="1" dirty="0"/>
              </a:p>
              <a:p>
                <a:r>
                  <a:rPr lang="cs-CZ" b="1" dirty="0" smtClean="0"/>
                  <a:t>Funkce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𝒈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/>
                  <a:t>je rostoucí  na </a:t>
                </a:r>
                <a:r>
                  <a:rPr lang="cs-CZ" b="1" dirty="0" err="1"/>
                  <a:t>int</a:t>
                </a:r>
                <a:r>
                  <a:rPr lang="cs-CZ" b="1" dirty="0"/>
                  <a:t>.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−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∞; 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𝟎</m:t>
                        </m:r>
                      </m:e>
                    </m:d>
                  </m:oMath>
                </a14:m>
                <a:endParaRPr lang="cs-CZ" b="1" dirty="0"/>
              </a:p>
              <a:p>
                <a:r>
                  <a:rPr lang="cs-CZ" b="1" dirty="0" smtClean="0"/>
                  <a:t>Funkce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𝒈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/>
                  <a:t>je klesající  na </a:t>
                </a:r>
                <a:r>
                  <a:rPr lang="cs-CZ" b="1" dirty="0" err="1"/>
                  <a:t>int</a:t>
                </a:r>
                <a:r>
                  <a:rPr lang="cs-CZ" b="1" dirty="0"/>
                  <a:t>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; ∞</m:t>
                        </m:r>
                      </m:e>
                    </m:d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04939" y="3815589"/>
                <a:ext cx="4354928" cy="1446550"/>
              </a:xfrm>
              <a:prstGeom prst="rect">
                <a:avLst/>
              </a:prstGeom>
              <a:blipFill rotWithShape="1">
                <a:blip r:embed="rId10"/>
                <a:stretch>
                  <a:fillRect l="-1119" t="-30802" b="-59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Ovál 12"/>
          <p:cNvSpPr/>
          <p:nvPr/>
        </p:nvSpPr>
        <p:spPr>
          <a:xfrm>
            <a:off x="6587707" y="5509204"/>
            <a:ext cx="533405" cy="52340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1620000" y="2808000"/>
            <a:ext cx="0" cy="2016000"/>
          </a:xfrm>
          <a:prstGeom prst="straightConnector1">
            <a:avLst/>
          </a:prstGeom>
          <a:ln w="31750">
            <a:solidFill>
              <a:srgbClr val="FF0000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900800" y="3636000"/>
            <a:ext cx="0" cy="360000"/>
          </a:xfrm>
          <a:prstGeom prst="straightConnector1">
            <a:avLst/>
          </a:prstGeom>
          <a:ln w="31750">
            <a:solidFill>
              <a:srgbClr val="FF0000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5946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8" grpId="0" animBg="1"/>
      <p:bldP spid="9" grpId="0"/>
      <p:bldP spid="11" grpId="0"/>
      <p:bldP spid="12" grpId="0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129230" y="300727"/>
                <a:ext cx="7543600" cy="4840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Sestrojte graf kvadratické funkce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7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určete vlastnosti.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9230" y="300727"/>
                <a:ext cx="7543600" cy="484043"/>
              </a:xfrm>
              <a:prstGeom prst="rect">
                <a:avLst/>
              </a:prstGeom>
              <a:blipFill rotWithShape="1">
                <a:blip r:embed="rId2"/>
                <a:stretch>
                  <a:fillRect l="-646" b="-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450776" y="28085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50776" y="893570"/>
                <a:ext cx="82089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Vypočteme hodnoty této funkce pro zvolená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zapíšeme je do tabulky.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776" y="893570"/>
                <a:ext cx="8208912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668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6" name="Tabulka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803032158"/>
                  </p:ext>
                </p:extLst>
              </p:nvPr>
            </p:nvGraphicFramePr>
            <p:xfrm>
              <a:off x="383285" y="1262902"/>
              <a:ext cx="7703046" cy="974027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1655046"/>
                    <a:gridCol w="864000"/>
                    <a:gridCol w="864000"/>
                    <a:gridCol w="864000"/>
                    <a:gridCol w="864000"/>
                    <a:gridCol w="864000"/>
                    <a:gridCol w="864000"/>
                    <a:gridCol w="864000"/>
                  </a:tblGrid>
                  <a:tr h="370840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𝑓</m:t>
                                </m:r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:</m:t>
                                </m:r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𝑦</m:t>
                                </m:r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=</m:t>
                                </m:r>
                                <m:sSup>
                                  <m:sSupPr>
                                    <m:ctrlP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p>
                                    <m: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p>
                                </m:sSup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7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4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7,25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2,25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-0,75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-1,75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-0,75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2,25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7,25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6" name="Tabulka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803032158"/>
                  </p:ext>
                </p:extLst>
              </p:nvPr>
            </p:nvGraphicFramePr>
            <p:xfrm>
              <a:off x="383285" y="1262902"/>
              <a:ext cx="7703046" cy="974027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1655046"/>
                    <a:gridCol w="864000"/>
                    <a:gridCol w="864000"/>
                    <a:gridCol w="864000"/>
                    <a:gridCol w="864000"/>
                    <a:gridCol w="864000"/>
                    <a:gridCol w="864000"/>
                    <a:gridCol w="864000"/>
                  </a:tblGrid>
                  <a:tr h="3708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369" t="-6557" r="-366421" b="-16229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603187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369" t="-65657" r="-36642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7,25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2,25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-0,75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-1,75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-0,75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2,25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7,25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4716015" y="4054018"/>
                <a:ext cx="4176465" cy="20926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1">
                        <a:latin typeface="Cambria Math"/>
                      </a:rPr>
                      <m:t>𝑹</m:t>
                    </m:r>
                    <m:r>
                      <a:rPr lang="cs-CZ" b="1" i="1">
                        <a:latin typeface="Cambria Math"/>
                      </a:rPr>
                      <m:t>, </m:t>
                    </m:r>
                  </m:oMath>
                </a14:m>
                <a:r>
                  <a:rPr lang="cs-CZ" b="1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"/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−</m:t>
                        </m:r>
                        <m:d>
                          <m:dPr>
                            <m:begChr m:val=""/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b="1" i="1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b="1" i="1">
                                    <a:latin typeface="Cambria Math"/>
                                  </a:rPr>
                                  <m:t>𝟕</m:t>
                                </m:r>
                              </m:num>
                              <m:den>
                                <m:r>
                                  <a:rPr lang="cs-CZ" b="1" i="1">
                                    <a:latin typeface="Cambria Math"/>
                                  </a:rPr>
                                  <m:t>𝟒</m:t>
                                </m:r>
                              </m:den>
                            </m:f>
                            <m:r>
                              <a:rPr lang="cs-CZ" b="1" i="1" smtClean="0">
                                <a:latin typeface="Cambria Math"/>
                              </a:rPr>
                              <m:t>; </m:t>
                            </m:r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∞</m:t>
                            </m:r>
                          </m:e>
                        </m:d>
                      </m:e>
                    </m:d>
                  </m:oMath>
                </a14:m>
                <a:endParaRPr lang="cs-CZ" b="1" dirty="0" smtClean="0"/>
              </a:p>
              <a:p>
                <a:endParaRPr lang="cs-CZ" b="1" dirty="0"/>
              </a:p>
              <a:p>
                <a:r>
                  <a:rPr lang="cs-CZ" b="1" dirty="0" smtClean="0"/>
                  <a:t>V </a:t>
                </a:r>
                <a:r>
                  <a:rPr lang="cs-CZ" b="1" dirty="0"/>
                  <a:t>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</a:rPr>
                          <m:t>; −</m:t>
                        </m:r>
                        <m:f>
                          <m:f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latin typeface="Cambria Math"/>
                              </a:rPr>
                              <m:t>𝟕</m:t>
                            </m:r>
                          </m:num>
                          <m:den>
                            <m:r>
                              <a:rPr lang="cs-CZ" b="1" i="1" smtClean="0">
                                <a:latin typeface="Cambria Math"/>
                              </a:rPr>
                              <m:t>𝟒</m:t>
                            </m:r>
                          </m:den>
                        </m:f>
                      </m:e>
                    </m:d>
                  </m:oMath>
                </a14:m>
                <a:endParaRPr lang="cs-CZ" b="1" dirty="0" smtClean="0"/>
              </a:p>
              <a:p>
                <a:endParaRPr lang="cs-CZ" b="1" dirty="0"/>
              </a:p>
              <a:p>
                <a:r>
                  <a:rPr lang="cs-CZ" b="1" dirty="0" smtClean="0"/>
                  <a:t>Funkce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𝒇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/>
                  <a:t> je </a:t>
                </a:r>
                <a:r>
                  <a:rPr lang="cs-CZ" b="1" dirty="0"/>
                  <a:t>rostoucí  na </a:t>
                </a:r>
                <a:r>
                  <a:rPr lang="cs-CZ" b="1" dirty="0" err="1"/>
                  <a:t>int</a:t>
                </a:r>
                <a:r>
                  <a:rPr lang="cs-CZ" b="1" dirty="0"/>
                  <a:t>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  <m:r>
                          <a:rPr lang="cs-CZ" b="1" i="1" smtClean="0">
                            <a:latin typeface="Cambria Math"/>
                          </a:rPr>
                          <m:t>; ∞</m:t>
                        </m:r>
                      </m:e>
                    </m:d>
                  </m:oMath>
                </a14:m>
                <a:endParaRPr lang="cs-CZ" b="1" dirty="0"/>
              </a:p>
              <a:p>
                <a:r>
                  <a:rPr lang="cs-CZ" b="1" dirty="0" smtClean="0"/>
                  <a:t>Funkce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𝒇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/>
                  <a:t> je </a:t>
                </a:r>
                <a:r>
                  <a:rPr lang="cs-CZ" b="1" dirty="0"/>
                  <a:t>klesající  na </a:t>
                </a:r>
                <a:r>
                  <a:rPr lang="cs-CZ" b="1" dirty="0" err="1"/>
                  <a:t>int</a:t>
                </a:r>
                <a:r>
                  <a:rPr lang="cs-CZ" b="1" dirty="0"/>
                  <a:t>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−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∞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𝟎</m:t>
                        </m:r>
                      </m:e>
                    </m:d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5" y="4054018"/>
                <a:ext cx="4176465" cy="2092624"/>
              </a:xfrm>
              <a:prstGeom prst="rect">
                <a:avLst/>
              </a:prstGeom>
              <a:blipFill rotWithShape="1">
                <a:blip r:embed="rId6"/>
                <a:stretch>
                  <a:fillRect l="-1314" b="-37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115" y="2433480"/>
            <a:ext cx="3881117" cy="37052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2492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108060" y="357794"/>
                <a:ext cx="75436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Sestrojte graf kvadratické funkce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=−0,02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+3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určete vlastnosti.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8060" y="357794"/>
                <a:ext cx="7543600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728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450776" y="28085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50776" y="893570"/>
                <a:ext cx="82089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Vypočteme hodnoty této funkce pro zvolená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zapíšeme je do tabulky.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776" y="893570"/>
                <a:ext cx="8208912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668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6" name="Tabulka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85961463"/>
                  </p:ext>
                </p:extLst>
              </p:nvPr>
            </p:nvGraphicFramePr>
            <p:xfrm>
              <a:off x="383285" y="1262902"/>
              <a:ext cx="8292499" cy="742760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2244499"/>
                    <a:gridCol w="864000"/>
                    <a:gridCol w="864000"/>
                    <a:gridCol w="864000"/>
                    <a:gridCol w="864000"/>
                    <a:gridCol w="864000"/>
                    <a:gridCol w="864000"/>
                    <a:gridCol w="864000"/>
                  </a:tblGrid>
                  <a:tr h="370840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-6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6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𝒇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: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=−</m:t>
                                </m:r>
                                <m:sSup>
                                  <m:sSupPr>
                                    <m:ctrlPr>
                                      <a:rPr lang="cs-CZ" b="1" i="1" smtClean="0"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𝟎</m:t>
                                    </m:r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,</m:t>
                                    </m:r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𝟎𝟐</m:t>
                                    </m:r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𝒙</m:t>
                                    </m:r>
                                  </m:e>
                                  <m:sup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𝟐</m:t>
                                    </m:r>
                                  </m:sup>
                                </m:sSup>
                                <m:r>
                                  <a:rPr lang="cs-CZ" b="1" i="1" smtClean="0">
                                    <a:latin typeface="Cambria Math"/>
                                  </a:rPr>
                                  <m:t>+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𝟑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 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2,28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2,68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2,92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2,92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2,68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2,28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6" name="Tabulka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85961463"/>
                  </p:ext>
                </p:extLst>
              </p:nvPr>
            </p:nvGraphicFramePr>
            <p:xfrm>
              <a:off x="383285" y="1262902"/>
              <a:ext cx="8292499" cy="742760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2244499"/>
                    <a:gridCol w="864000"/>
                    <a:gridCol w="864000"/>
                    <a:gridCol w="864000"/>
                    <a:gridCol w="864000"/>
                    <a:gridCol w="864000"/>
                    <a:gridCol w="864000"/>
                    <a:gridCol w="864000"/>
                  </a:tblGrid>
                  <a:tr h="3708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272" t="-6557" r="-269837" b="-12623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-6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6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192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272" t="-106557" r="-269837" b="-2623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2,28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2,68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2,92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2,92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2,68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2,28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4788024" y="4293594"/>
                <a:ext cx="4104456" cy="175432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1">
                        <a:latin typeface="Cambria Math"/>
                      </a:rPr>
                      <m:t>𝑹</m:t>
                    </m:r>
                    <m:r>
                      <a:rPr lang="cs-CZ" b="1" i="1">
                        <a:latin typeface="Cambria Math"/>
                      </a:rPr>
                      <m:t>, </m:t>
                    </m:r>
                  </m:oMath>
                </a14:m>
                <a:r>
                  <a:rPr lang="cs-CZ" b="1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endChr m:val=""/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−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∞; </m:t>
                        </m:r>
                        <m:d>
                          <m:dPr>
                            <m:begChr m:val=""/>
                            <m:endChr m:val="⟩"/>
                            <m:ctrlPr>
                              <a:rPr lang="cs-CZ" b="1" i="1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𝟑</m:t>
                            </m:r>
                          </m:e>
                        </m:d>
                      </m:e>
                    </m:d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endParaRPr lang="cs-CZ" b="1" dirty="0" smtClean="0"/>
              </a:p>
              <a:p>
                <a:endParaRPr lang="cs-CZ" b="1" dirty="0"/>
              </a:p>
              <a:p>
                <a:r>
                  <a:rPr lang="cs-CZ" b="1" dirty="0" smtClean="0"/>
                  <a:t>V </a:t>
                </a:r>
                <a:r>
                  <a:rPr lang="cs-CZ" b="1" dirty="0"/>
                  <a:t>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endParaRPr lang="cs-CZ" b="1" dirty="0"/>
              </a:p>
              <a:p>
                <a:r>
                  <a:rPr lang="cs-CZ" b="1" dirty="0" smtClean="0"/>
                  <a:t>Funkce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𝒇</m:t>
                    </m:r>
                  </m:oMath>
                </a14:m>
                <a:r>
                  <a:rPr lang="cs-CZ" b="1" dirty="0" smtClean="0"/>
                  <a:t> je </a:t>
                </a:r>
                <a:r>
                  <a:rPr lang="cs-CZ" b="1" dirty="0"/>
                  <a:t>rostoucí  na </a:t>
                </a:r>
                <a:r>
                  <a:rPr lang="cs-CZ" b="1" dirty="0" err="1"/>
                  <a:t>int</a:t>
                </a:r>
                <a:r>
                  <a:rPr lang="cs-CZ" b="1" dirty="0"/>
                  <a:t>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−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∞; 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𝟎</m:t>
                        </m:r>
                      </m:e>
                    </m:d>
                  </m:oMath>
                </a14:m>
                <a:endParaRPr lang="cs-CZ" b="1" dirty="0"/>
              </a:p>
              <a:p>
                <a:r>
                  <a:rPr lang="cs-CZ" b="1" dirty="0" smtClean="0"/>
                  <a:t>Funkce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𝒇</m:t>
                    </m:r>
                  </m:oMath>
                </a14:m>
                <a:r>
                  <a:rPr lang="cs-CZ" b="1" dirty="0" smtClean="0"/>
                  <a:t> je </a:t>
                </a:r>
                <a:r>
                  <a:rPr lang="cs-CZ" b="1" dirty="0"/>
                  <a:t>klesající  na </a:t>
                </a:r>
                <a:r>
                  <a:rPr lang="cs-CZ" b="1" dirty="0" err="1"/>
                  <a:t>int</a:t>
                </a:r>
                <a:r>
                  <a:rPr lang="cs-CZ" b="1" dirty="0"/>
                  <a:t>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 ∞</m:t>
                        </m:r>
                      </m:e>
                    </m:d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24" y="4293594"/>
                <a:ext cx="4104456" cy="1754326"/>
              </a:xfrm>
              <a:prstGeom prst="rect">
                <a:avLst/>
              </a:prstGeom>
              <a:blipFill rotWithShape="1">
                <a:blip r:embed="rId6"/>
                <a:stretch>
                  <a:fillRect l="-1187" t="-25347" b="-45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404" y="2204864"/>
            <a:ext cx="4140758" cy="3979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9205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kvadratické funkce.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dle koeficientů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a, b, 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kvadratické funkce určují vlastnosti funkce a řeší příklady.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středních odborných učilišť, 2.díl,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80-7196-260-0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27081" y="142032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1595</TotalTime>
  <Words>736</Words>
  <Application>Microsoft Office PowerPoint</Application>
  <PresentationFormat>Předvádění na obrazovce (4:3)</PresentationFormat>
  <Paragraphs>148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Prezentace aplikace PowerPoint</vt:lpstr>
      <vt:lpstr>KVADRATICKÁ FUNKCE Příklady 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138</cp:revision>
  <dcterms:created xsi:type="dcterms:W3CDTF">2013-01-11T17:11:37Z</dcterms:created>
  <dcterms:modified xsi:type="dcterms:W3CDTF">2013-11-26T17:27:38Z</dcterms:modified>
</cp:coreProperties>
</file>