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6" r:id="rId5"/>
    <p:sldId id="277" r:id="rId6"/>
    <p:sldId id="280" r:id="rId7"/>
    <p:sldId id="278" r:id="rId8"/>
    <p:sldId id="279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979"/>
    <a:srgbClr val="DDAFEF"/>
    <a:srgbClr val="782872"/>
    <a:srgbClr val="0F03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hyperlink" Target="III-2-06-13_Kvadraticka-funkce-Priklady-1.pptx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7" Type="http://schemas.openxmlformats.org/officeDocument/2006/relationships/image" Target="../media/image17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5446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Kvadratická  funkce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            Příklady 2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III-2-06-14_Kvadraticka-funkce-Priklady-2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únor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1542" y="1844181"/>
            <a:ext cx="1729330" cy="1684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05723" y="1844183"/>
            <a:ext cx="1885948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05723" y="2248261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62352" y="2325205"/>
            <a:ext cx="7788519" cy="375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Je na obrázku graf kvadratické funkce?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title"/>
          </p:nvPr>
        </p:nvSpPr>
        <p:spPr>
          <a:xfrm>
            <a:off x="366740" y="260648"/>
            <a:ext cx="8377808" cy="122413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Arial Black" pitchFamily="34" charset="0"/>
              </a:rPr>
              <a:t>KVADRATICKÁ FUNKCE</a:t>
            </a:r>
            <a:r>
              <a:rPr lang="cs-CZ" b="1" dirty="0" smtClean="0">
                <a:latin typeface="Arial Black" pitchFamily="34" charset="0"/>
              </a:rPr>
              <a:t/>
            </a:r>
            <a:br>
              <a:rPr lang="cs-CZ" b="1" dirty="0" smtClean="0">
                <a:latin typeface="Arial Black" pitchFamily="34" charset="0"/>
              </a:rPr>
            </a:br>
            <a:r>
              <a:rPr lang="cs-CZ" sz="3200" b="1" dirty="0" smtClean="0">
                <a:latin typeface="Arial Black" pitchFamily="34" charset="0"/>
              </a:rPr>
              <a:t>Příklady </a:t>
            </a:r>
            <a:r>
              <a:rPr lang="cs-CZ" sz="3200" b="1" dirty="0">
                <a:latin typeface="Arial Black" pitchFamily="34" charset="0"/>
              </a:rPr>
              <a:t>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05723" y="4051813"/>
                <a:ext cx="8345148" cy="168428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Kvadratická funkce je funkce, kterou lze vyjádřit ve tvaru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𝑦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000" b="0" i="1" smtClean="0">
                        <a:latin typeface="Cambria Math"/>
                      </a:rPr>
                      <m:t>+</m:t>
                    </m:r>
                    <m:r>
                      <a:rPr lang="cs-CZ" sz="2000" b="0" i="1" smtClean="0">
                        <a:latin typeface="Cambria Math"/>
                      </a:rPr>
                      <m:t>𝑏𝑥</m:t>
                    </m:r>
                    <m:r>
                      <a:rPr lang="cs-CZ" sz="2000" b="0" i="1" smtClean="0">
                        <a:latin typeface="Cambria Math"/>
                      </a:rPr>
                      <m:t>+</m:t>
                    </m:r>
                    <m:r>
                      <a:rPr lang="cs-CZ" sz="2000" b="0" i="1" smtClean="0">
                        <a:latin typeface="Cambria Math"/>
                      </a:rPr>
                      <m:t>𝑐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</a:p>
              <a:p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kde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𝑎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𝑏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𝑐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jsou reálná čísla,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20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≠0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………..kvadratický člen </a:t>
                </a:r>
              </a:p>
              <a:p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000" b="0" i="0" smtClean="0">
                        <a:latin typeface="Cambria Math"/>
                      </a:rPr>
                      <m:t>        </m:t>
                    </m:r>
                    <m:r>
                      <a:rPr lang="cs-CZ" sz="2000" b="1" i="1" smtClean="0">
                        <a:latin typeface="Cambria Math"/>
                      </a:rPr>
                      <m:t>𝒃</m:t>
                    </m:r>
                    <m:r>
                      <a:rPr lang="cs-CZ" sz="2000" b="1" i="1">
                        <a:latin typeface="Cambria Math"/>
                      </a:rPr>
                      <m:t>𝒙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…………lineární člen</a:t>
                </a:r>
              </a:p>
              <a:p>
                <a:r>
                  <a:rPr lang="cs-CZ" sz="2000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</a:rPr>
                      <m:t>𝒄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……….…..absolutní člen</a:t>
                </a: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723" y="4051813"/>
                <a:ext cx="8345148" cy="1684289"/>
              </a:xfrm>
              <a:prstGeom prst="rect">
                <a:avLst/>
              </a:prstGeom>
              <a:blipFill rotWithShape="1">
                <a:blip r:embed="rId3"/>
                <a:stretch>
                  <a:fillRect l="-582" b="-3191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405723" y="3528593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937908" y="3605537"/>
            <a:ext cx="7812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Pojmenujte jednotlivé členy kvadratické funkce?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5723" y="6097266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Další příklady kvadratických funkcí v prezentacích:</a:t>
            </a:r>
            <a:endParaRPr lang="cs-CZ" b="1" dirty="0"/>
          </a:p>
        </p:txBody>
      </p:sp>
      <p:sp>
        <p:nvSpPr>
          <p:cNvPr id="29" name="Zaoblený obdélník 28">
            <a:hlinkClick r:id="rId4" action="ppaction://hlinkpres?slideindex=1&amp;slidetitle="/>
          </p:cNvPr>
          <p:cNvSpPr/>
          <p:nvPr/>
        </p:nvSpPr>
        <p:spPr>
          <a:xfrm>
            <a:off x="6407842" y="5993900"/>
            <a:ext cx="2343029" cy="576064"/>
          </a:xfrm>
          <a:prstGeom prst="roundRect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Příklady 1</a:t>
            </a:r>
            <a:endParaRPr lang="cs-CZ" b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05723" y="2771481"/>
                <a:ext cx="6457035" cy="76095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72000" bIns="72000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NENÍ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      Graf funkce má s každou přímkou rovnoběžnou</a:t>
                </a:r>
              </a:p>
              <a:p>
                <a:r>
                  <a:rPr lang="cs-CZ" sz="20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               s osou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 nejvýše jeden společný bod. </a:t>
                </a: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723" y="2771481"/>
                <a:ext cx="6457035" cy="760959"/>
              </a:xfrm>
              <a:prstGeom prst="rect">
                <a:avLst/>
              </a:prstGeom>
              <a:blipFill rotWithShape="1">
                <a:blip r:embed="rId5"/>
                <a:stretch>
                  <a:fillRect l="-751" b="-769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" name="Přímá spojnice 2"/>
          <p:cNvCxnSpPr>
            <a:stCxn id="1026" idx="0"/>
            <a:endCxn id="1026" idx="2"/>
          </p:cNvCxnSpPr>
          <p:nvPr/>
        </p:nvCxnSpPr>
        <p:spPr>
          <a:xfrm>
            <a:off x="7886207" y="1844181"/>
            <a:ext cx="0" cy="16844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Vývojový diagram: spojnice 4"/>
          <p:cNvSpPr/>
          <p:nvPr/>
        </p:nvSpPr>
        <p:spPr>
          <a:xfrm>
            <a:off x="7812000" y="2304000"/>
            <a:ext cx="180000" cy="180000"/>
          </a:xfrm>
          <a:prstGeom prst="flowChartConnec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7812000" y="2916000"/>
            <a:ext cx="180000" cy="180000"/>
          </a:xfrm>
          <a:prstGeom prst="flowChartConnector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14" grpId="0" animBg="1"/>
      <p:bldP spid="20" grpId="0"/>
      <p:bldP spid="21" grpId="0"/>
      <p:bldP spid="29" grpId="0" animBg="1"/>
      <p:bldP spid="16" grpId="0" animBg="1"/>
      <p:bldP spid="5" grpId="0" animBg="1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129230" y="525814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 funkce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𝑥</m:t>
                                </m:r>
                                <m:r>
                                  <a:rPr lang="cs-CZ" b="0" i="1" smtClean="0">
                                    <a:latin typeface="Cambria Math"/>
                                    <a:cs typeface="Times New Roman" pitchFamily="18" charset="0"/>
                                  </a:rPr>
                                  <m:t>+1</m:t>
                                </m:r>
                              </m:e>
                            </m:d>
                          </m:e>
                          <m:sup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d>
                          <m:dPr>
                            <m:ctrlP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+2</m:t>
                            </m:r>
                          </m:e>
                        </m:d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9230" y="525814"/>
                <a:ext cx="7543600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646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450776" y="44887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3918" y="3181438"/>
                <a:ext cx="8208912" cy="96109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Funkce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sSup>
                      <m:sSup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je funkce kvadratická.</a:t>
                </a: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918" y="3181438"/>
                <a:ext cx="8208912" cy="961097"/>
              </a:xfrm>
              <a:prstGeom prst="rect">
                <a:avLst/>
              </a:prstGeom>
              <a:blipFill rotWithShape="1">
                <a:blip r:embed="rId4"/>
                <a:stretch>
                  <a:fillRect l="-742" t="-2532" b="-88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50775" y="1556792"/>
                <a:ext cx="8160863" cy="1393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Upravíme rovnici </a:t>
                </a:r>
                <a:r>
                  <a:rPr lang="cs-CZ" dirty="0" err="1" smtClean="0">
                    <a:latin typeface="Times New Roman" pitchFamily="18" charset="0"/>
                    <a:cs typeface="Times New Roman" pitchFamily="18" charset="0"/>
                  </a:rPr>
                  <a:t>fce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f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p>
                          <m:sSupPr>
                            <m:ctrlP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400" i="1">
                                    <a:latin typeface="Cambria Math"/>
                                    <a:cs typeface="Times New Roman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cs-CZ" sz="2400" i="1">
                                    <a:latin typeface="Cambria Math"/>
                                    <a:cs typeface="Times New Roman" pitchFamily="18" charset="0"/>
                                  </a:rPr>
                                  <m:t>2</m:t>
                                </m:r>
                                <m:r>
                                  <a:rPr lang="cs-CZ" sz="2400" i="1">
                                    <a:latin typeface="Cambria Math"/>
                                    <a:cs typeface="Times New Roman" pitchFamily="18" charset="0"/>
                                  </a:rPr>
                                  <m:t>𝑥</m:t>
                                </m:r>
                                <m:r>
                                  <a:rPr lang="cs-CZ" sz="2400" i="1">
                                    <a:latin typeface="Cambria Math"/>
                                    <a:cs typeface="Times New Roman" pitchFamily="18" charset="0"/>
                                  </a:rPr>
                                  <m:t>+1</m:t>
                                </m:r>
                              </m:e>
                            </m:d>
                          </m:e>
                          <m:sup>
                            <m: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d>
                          <m:dPr>
                            <m:ctrlP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  <m: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  <m:t>+2</m:t>
                            </m:r>
                          </m:e>
                        </m:d>
                      </m:e>
                      <m:sup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  <m: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40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+4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+1−</m:t>
                    </m:r>
                    <m:sSup>
                      <m:sSupPr>
                        <m:ctrlP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(</m:t>
                        </m:r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+4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+4)=</m:t>
                    </m:r>
                  </m:oMath>
                </a14:m>
                <a:endParaRPr lang="cs-CZ" sz="2400" b="0" i="1" dirty="0" smtClean="0">
                  <a:latin typeface="Cambria Math"/>
                  <a:cs typeface="Times New Roman" pitchFamily="18" charset="0"/>
                </a:endParaRPr>
              </a:p>
              <a:p>
                <a:endParaRPr lang="cs-CZ" sz="800" b="0" dirty="0" smtClean="0">
                  <a:cs typeface="Times New Roman" pitchFamily="18" charset="0"/>
                </a:endParaRPr>
              </a:p>
              <a:p>
                <a:r>
                  <a:rPr lang="cs-CZ" sz="2400" b="0" dirty="0" smtClean="0">
                    <a:cs typeface="Times New Roman" pitchFamily="18" charset="0"/>
                  </a:rPr>
                  <a:t>    </a:t>
                </a:r>
                <a14:m>
                  <m:oMath xmlns:m="http://schemas.openxmlformats.org/officeDocument/2006/math">
                    <m:r>
                      <a:rPr lang="cs-CZ" sz="2400" b="0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4</m:t>
                        </m:r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+4</m:t>
                    </m:r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+1−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4</m:t>
                    </m:r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4=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</m:oMath>
                </a14:m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75" y="1556792"/>
                <a:ext cx="8160863" cy="1393330"/>
              </a:xfrm>
              <a:prstGeom prst="rect">
                <a:avLst/>
              </a:prstGeom>
              <a:blipFill rotWithShape="1">
                <a:blip r:embed="rId5"/>
                <a:stretch>
                  <a:fillRect l="-672" t="-21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8" name="Tabulka 1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63683910"/>
                  </p:ext>
                </p:extLst>
              </p:nvPr>
            </p:nvGraphicFramePr>
            <p:xfrm>
              <a:off x="378130" y="4581128"/>
              <a:ext cx="8292499" cy="108000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244499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54000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4000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𝟑</m:t>
                                </m:r>
                                <m:sSup>
                                  <m:sSup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p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sup>
                                </m:sSup>
                                <m:r>
                                  <a:rPr lang="cs-CZ" b="1" i="1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𝟑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9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9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8" name="Tabulka 1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063683910"/>
                  </p:ext>
                </p:extLst>
              </p:nvPr>
            </p:nvGraphicFramePr>
            <p:xfrm>
              <a:off x="378130" y="4581128"/>
              <a:ext cx="8292499" cy="1080000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244499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5400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r="-269837" b="-10112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400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t="-100000" r="-269837" b="-112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9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9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24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623139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59330" y="4924325"/>
                <a:ext cx="7801102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	V 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</a:rPr>
                          <m:t>; −</m:t>
                        </m:r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400" b="1" i="1" dirty="0" smtClean="0">
                  <a:latin typeface="Cambria Math"/>
                </a:endParaRPr>
              </a:p>
              <a:p>
                <a:r>
                  <a:rPr lang="cs-CZ" b="1" dirty="0" smtClean="0"/>
                  <a:t>	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d>
                      <m:dPr>
                        <m:begChr m:val="⟨"/>
                        <m:endChr m:val="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</a:rPr>
                          <m:t>𝟑</m:t>
                        </m:r>
                        <m:r>
                          <a:rPr lang="cs-CZ" b="1" i="1" smtClean="0">
                            <a:latin typeface="Cambria Math"/>
                          </a:rPr>
                          <m:t>; </m:t>
                        </m:r>
                        <m:d>
                          <m:dPr>
                            <m:begChr m:val=""/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∞</m:t>
                            </m:r>
                          </m:e>
                        </m:d>
                      </m:e>
                    </m:d>
                  </m:oMath>
                </a14:m>
                <a:endParaRPr lang="cs-CZ" b="1" dirty="0" smtClean="0"/>
              </a:p>
              <a:p>
                <a:endParaRPr lang="cs-CZ" sz="400" b="1" dirty="0" smtClean="0"/>
              </a:p>
              <a:p>
                <a:r>
                  <a:rPr lang="cs-CZ" b="1" dirty="0" smtClean="0"/>
                  <a:t>		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𝒇</m:t>
                    </m:r>
                  </m:oMath>
                </a14:m>
                <a:r>
                  <a:rPr lang="cs-CZ" b="1" dirty="0" smtClean="0"/>
                  <a:t> je rostoucí na  int.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400" b="1" dirty="0" smtClean="0"/>
              </a:p>
              <a:p>
                <a:r>
                  <a:rPr lang="cs-CZ" b="1" dirty="0" smtClean="0"/>
                  <a:t>		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/>
                  <a:t>je </a:t>
                </a:r>
                <a:r>
                  <a:rPr lang="cs-CZ" b="1" dirty="0" smtClean="0"/>
                  <a:t>klesající na  </a:t>
                </a:r>
                <a:r>
                  <a:rPr lang="cs-CZ" b="1" dirty="0"/>
                  <a:t>int.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−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∞; 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330" y="4924325"/>
                <a:ext cx="7801102" cy="1384995"/>
              </a:xfrm>
              <a:prstGeom prst="rect">
                <a:avLst/>
              </a:prstGeom>
              <a:blipFill rotWithShape="1">
                <a:blip r:embed="rId2"/>
                <a:stretch>
                  <a:fillRect t="-7930" b="-61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31660"/>
            <a:ext cx="4752528" cy="4578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eva 4">
            <a:hlinkClick r:id="rId4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3317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121381" y="401007"/>
                <a:ext cx="754360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 funkce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−2</m:t>
                        </m:r>
                      </m:e>
                    </m:d>
                    <m:d>
                      <m:d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+3</m:t>
                        </m:r>
                      </m:e>
                    </m:d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1381" y="401007"/>
                <a:ext cx="7543600" cy="369332"/>
              </a:xfrm>
              <a:prstGeom prst="rect">
                <a:avLst/>
              </a:prstGeom>
              <a:blipFill rotWithShape="1">
                <a:blip r:embed="rId2"/>
                <a:stretch>
                  <a:fillRect l="-728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450767" y="324063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252183" y="4294928"/>
                <a:ext cx="3384376" cy="175432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     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</a:rPr>
                      <m:t> </m:t>
                    </m:r>
                    <m:r>
                      <a:rPr lang="cs-CZ" b="1" i="1" smtClean="0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endParaRPr lang="cs-CZ" b="1" i="1" dirty="0">
                  <a:latin typeface="Cambria Math"/>
                </a:endParaRPr>
              </a:p>
              <a:p>
                <a:r>
                  <a:rPr lang="cs-CZ" b="1" i="1" dirty="0" smtClean="0">
                    <a:latin typeface="Cambria Math"/>
                  </a:rPr>
                  <a:t>     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𝑹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r>
                  <a:rPr lang="cs-CZ" b="1" dirty="0" smtClean="0"/>
                  <a:t>			      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 smtClean="0"/>
                  <a:t>je rostoucí na 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</m:oMath>
                </a14:m>
                <a:r>
                  <a:rPr lang="cs-CZ" b="1" dirty="0" smtClean="0"/>
                  <a:t>	</a:t>
                </a:r>
                <a:r>
                  <a:rPr lang="cs-CZ" b="1" dirty="0"/>
                  <a:t> </a:t>
                </a:r>
                <a:r>
                  <a:rPr lang="cs-CZ" b="1" dirty="0" smtClean="0"/>
                  <a:t>	</a:t>
                </a:r>
                <a:endParaRPr lang="cs-CZ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2183" y="4294928"/>
                <a:ext cx="3384376" cy="1754326"/>
              </a:xfrm>
              <a:prstGeom prst="rect">
                <a:avLst/>
              </a:prstGeom>
              <a:blipFill rotWithShape="1">
                <a:blip r:embed="rId4"/>
                <a:stretch>
                  <a:fillRect l="-16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38516" y="980728"/>
                <a:ext cx="7543600" cy="8002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Upravíme rovnici </a:t>
                </a:r>
                <a:r>
                  <a:rPr lang="cs-CZ" dirty="0" err="1" smtClean="0">
                    <a:latin typeface="Times New Roman" pitchFamily="18" charset="0"/>
                    <a:cs typeface="Times New Roman" pitchFamily="18" charset="0"/>
                  </a:rPr>
                  <a:t>fce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f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       	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sSup>
                      <m:sSup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=</m:t>
                        </m:r>
                        <m:d>
                          <m:d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−2</m:t>
                            </m:r>
                          </m:e>
                        </m:d>
                        <m:d>
                          <m:d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d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+3</m:t>
                            </m:r>
                          </m:e>
                        </m:d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−</m:t>
                        </m:r>
                        <m:sSup>
                          <m:sSup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=</m:t>
                        </m:r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+3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−6−</m:t>
                    </m:r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𝟔</m:t>
                    </m:r>
                  </m:oMath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8516" y="980728"/>
                <a:ext cx="7543600" cy="800219"/>
              </a:xfrm>
              <a:prstGeom prst="rect">
                <a:avLst/>
              </a:prstGeom>
              <a:blipFill rotWithShape="1">
                <a:blip r:embed="rId5"/>
                <a:stretch>
                  <a:fillRect l="-728" t="-3817" b="-30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467544" y="1780947"/>
                <a:ext cx="8208912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Funkce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𝟔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je funkce lineární.</a:t>
                </a: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Graf </a:t>
                </a:r>
                <a:r>
                  <a:rPr lang="cs-CZ" dirty="0" err="1">
                    <a:latin typeface="Times New Roman" pitchFamily="18" charset="0"/>
                    <a:cs typeface="Times New Roman" pitchFamily="18" charset="0"/>
                  </a:rPr>
                  <a:t>fce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i="1">
                        <a:latin typeface="Cambria Math"/>
                        <a:cs typeface="Times New Roman" pitchFamily="18" charset="0"/>
                      </a:rPr>
                      <m:t>−6</m:t>
                    </m:r>
                  </m:oMath>
                </a14:m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protíná osu </a:t>
                </a:r>
                <a:r>
                  <a:rPr lang="cs-CZ" i="1" dirty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v bodě A = </a:t>
                </a:r>
                <a:r>
                  <a:rPr lang="en-US" dirty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0;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6</m:t>
                    </m:r>
                  </m:oMath>
                </a14:m>
                <a:r>
                  <a:rPr lang="en-US" dirty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a prochází bodem B = </a:t>
                </a:r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3;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3</a:t>
                </a:r>
                <a:r>
                  <a:rPr lang="en-US" dirty="0" smtClean="0">
                    <a:latin typeface="Times New Roman" pitchFamily="18" charset="0"/>
                    <a:cs typeface="Times New Roman" pitchFamily="18" charset="0"/>
                  </a:rPr>
                  <a:t>]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780947"/>
                <a:ext cx="8208912" cy="954107"/>
              </a:xfrm>
              <a:prstGeom prst="rect">
                <a:avLst/>
              </a:prstGeom>
              <a:blipFill rotWithShape="1">
                <a:blip r:embed="rId6"/>
                <a:stretch>
                  <a:fillRect l="-817" t="-3185" b="-89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106" y="2857516"/>
            <a:ext cx="3536210" cy="3383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7603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1129230" y="525814"/>
                <a:ext cx="7543600" cy="5724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Sestrojte graf funkce 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𝑓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−3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0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vlastnosti.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9230" y="525814"/>
                <a:ext cx="7543600" cy="572401"/>
              </a:xfrm>
              <a:prstGeom prst="rect">
                <a:avLst/>
              </a:prstGeom>
              <a:blipFill rotWithShape="1">
                <a:blip r:embed="rId2"/>
                <a:stretch>
                  <a:fillRect l="-646" b="-63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450776" y="448870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63918" y="3356992"/>
                <a:ext cx="8208912" cy="10894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Funkce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𝒇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: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=−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𝟕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𝟔</m:t>
                        </m:r>
                      </m:den>
                    </m:f>
                    <m:sSup>
                      <m:sSup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000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r>
                  <a:rPr lang="cs-CZ" sz="2000" b="1" dirty="0" smtClean="0">
                    <a:latin typeface="Times New Roman" pitchFamily="18" charset="0"/>
                    <a:cs typeface="Times New Roman" pitchFamily="18" charset="0"/>
                  </a:rPr>
                  <a:t> je funkce kvadratická.</a:t>
                </a:r>
              </a:p>
              <a:p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Vypočteme hodnoty této funkce pro zvolená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zapíšeme je do tabulky.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918" y="3356992"/>
                <a:ext cx="8208912" cy="1089465"/>
              </a:xfrm>
              <a:prstGeom prst="rect">
                <a:avLst/>
              </a:prstGeom>
              <a:blipFill rotWithShape="1">
                <a:blip r:embed="rId4"/>
                <a:stretch>
                  <a:fillRect l="-742" b="-84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450775" y="1390435"/>
                <a:ext cx="8160863" cy="17777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Upravíme rovnici </a:t>
                </a:r>
                <a:r>
                  <a:rPr lang="cs-CZ" dirty="0" err="1" smtClean="0">
                    <a:latin typeface="Times New Roman" pitchFamily="18" charset="0"/>
                    <a:cs typeface="Times New Roman" pitchFamily="18" charset="0"/>
                  </a:rPr>
                  <a:t>fce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f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  <a:p>
                <a:endParaRPr lang="cs-CZ" sz="1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 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den>
                    </m:f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−3</m:t>
                    </m:r>
                    <m:f>
                      <m:f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−1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400" i="1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  <m: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400" i="1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−9</m:t>
                        </m:r>
                        <m:sSup>
                          <m:sSupPr>
                            <m:ctrlPr>
                              <a:rPr lang="cs-CZ" sz="24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+9−3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6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−7</m:t>
                        </m:r>
                        <m:sSup>
                          <m:sSupPr>
                            <m:ctrlPr>
                              <a:rPr lang="cs-CZ" sz="24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sz="2400" b="0" i="1" smtClean="0">
                                <a:latin typeface="Cambria Math"/>
                                <a:cs typeface="Times New Roman" pitchFamily="18" charset="0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400" b="0" i="1" smtClean="0">
                                <a:latin typeface="Cambria Math"/>
                                <a:cs typeface="Times New Roman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+6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  <a:cs typeface="Times New Roman" pitchFamily="18" charset="0"/>
                          </a:rPr>
                          <m:t>6</m:t>
                        </m:r>
                      </m:den>
                    </m:f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</m:oMath>
                </a14:m>
                <a:endParaRPr lang="cs-CZ" sz="2400" b="0" i="1" dirty="0" smtClean="0">
                  <a:latin typeface="Cambria Math"/>
                  <a:cs typeface="Times New Roman" pitchFamily="18" charset="0"/>
                </a:endParaRPr>
              </a:p>
              <a:p>
                <a:endParaRPr lang="cs-CZ" sz="800" b="0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sz="2400" b="0" i="1" dirty="0" smtClean="0">
                    <a:latin typeface="Cambria Math"/>
                    <a:cs typeface="Times New Roman" pitchFamily="18" charset="0"/>
                  </a:rPr>
                  <a:t>              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f>
                      <m:f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𝟕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𝟔</m:t>
                        </m:r>
                      </m:den>
                    </m:f>
                    <m:sSup>
                      <m:sSup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endParaRPr lang="cs-CZ" sz="2400" b="1" i="1" dirty="0" smtClean="0">
                  <a:latin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775" y="1390435"/>
                <a:ext cx="8160863" cy="1777731"/>
              </a:xfrm>
              <a:prstGeom prst="rect">
                <a:avLst/>
              </a:prstGeom>
              <a:blipFill rotWithShape="1">
                <a:blip r:embed="rId5"/>
                <a:stretch>
                  <a:fillRect l="-672" t="-17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8" name="Tabulka 1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992947323"/>
                  </p:ext>
                </p:extLst>
              </p:nvPr>
            </p:nvGraphicFramePr>
            <p:xfrm>
              <a:off x="378130" y="4581128"/>
              <a:ext cx="8292499" cy="1150235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244499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54000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540000">
                    <a:tc>
                      <a:txBody>
                        <a:bodyPr/>
                        <a:lstStyle/>
                        <a:p>
                          <a:pPr algn="l"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latin typeface="Cambria Math"/>
                                  </a:rPr>
                                  <m:t>𝒇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: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=−</m:t>
                                </m:r>
                                <m:f>
                                  <m:f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𝟕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𝟔</m:t>
                                    </m:r>
                                  </m:den>
                                </m:f>
                                <m:sSup>
                                  <m:sSupPr>
                                    <m:ctrlPr>
                                      <a:rPr lang="cs-CZ" b="1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p>
                                    <m:r>
                                      <a:rPr lang="cs-CZ" b="1" i="1" smtClean="0">
                                        <a:latin typeface="Cambria Math"/>
                                      </a:rPr>
                                      <m:t>𝟐</m:t>
                                    </m:r>
                                  </m:sup>
                                </m:sSup>
                                <m:r>
                                  <a:rPr lang="cs-CZ" b="1" i="1" smtClean="0"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𝟏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 </m:t>
                                </m:r>
                              </m:oMath>
                            </m:oMathPara>
                          </a14:m>
                          <a:endParaRPr lang="cs-CZ" b="1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19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den>
                              </m:f>
                            </m:oMath>
                          </a14:m>
                          <a:endParaRPr lang="cs-CZ" sz="2400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11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3</m:t>
                                  </m:r>
                                </m:den>
                              </m:f>
                            </m:oMath>
                          </a14:m>
                          <a:endParaRPr lang="cs-CZ" sz="2400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6</m:t>
                                  </m:r>
                                </m:den>
                              </m:f>
                            </m:oMath>
                          </a14:m>
                          <a:endParaRPr lang="cs-CZ" sz="2400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sz="1800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6</m:t>
                                  </m:r>
                                </m:den>
                              </m:f>
                            </m:oMath>
                          </a14:m>
                          <a:endParaRPr lang="cs-CZ" sz="2400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i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11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3</m:t>
                                  </m:r>
                                </m:den>
                              </m:f>
                            </m:oMath>
                          </a14:m>
                          <a:endParaRPr lang="cs-CZ" sz="2400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</a:t>
                          </a:r>
                          <a14:m>
                            <m:oMath xmlns:m="http://schemas.openxmlformats.org/officeDocument/2006/math">
                              <m:f>
                                <m:fPr>
                                  <m:ctrlP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19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  <a:cs typeface="Times New Roman" pitchFamily="18" charset="0"/>
                                    </a:rPr>
                                    <m:t>2</m:t>
                                  </m:r>
                                </m:den>
                              </m:f>
                            </m:oMath>
                          </a14:m>
                          <a:endParaRPr lang="cs-CZ" sz="2400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8" name="Tabulka 1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992947323"/>
                  </p:ext>
                </p:extLst>
              </p:nvPr>
            </p:nvGraphicFramePr>
            <p:xfrm>
              <a:off x="378130" y="4581128"/>
              <a:ext cx="8292499" cy="1150235"/>
            </p:xfrm>
            <a:graphic>
              <a:graphicData uri="http://schemas.openxmlformats.org/drawingml/2006/table">
                <a:tbl>
                  <a:tblPr firstRow="1" bandRow="1">
                    <a:tableStyleId>{C4B1156A-380E-4F78-BDF5-A606A8083BF9}</a:tableStyleId>
                  </a:tblPr>
                  <a:tblGrid>
                    <a:gridCol w="2244499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  <a:gridCol w="864000"/>
                  </a:tblGrid>
                  <a:tr h="5400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r="-269837" b="-12359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-1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2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3</a:t>
                          </a:r>
                          <a:endParaRPr lang="cs-CZ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610235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t="-89000" r="-269837" b="-1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259155" t="-89000" r="-599296" b="-1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359155" t="-89000" r="-499296" b="-1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462411" t="-89000" r="-402837" b="-1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1800" b="0" dirty="0" smtClean="0"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sz="1800" b="0" dirty="0"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solidFill>
                          <a:srgbClr val="FF7979"/>
                        </a:solid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658451" t="-89000" r="-200000" b="-1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763830" t="-89000" r="-101418" b="-1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 anchor="ctr">
                        <a:lnL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28575" cap="flat" cmpd="sng" algn="ctr">
                          <a:solidFill>
                            <a:srgbClr val="6E326F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6"/>
                          <a:stretch>
                            <a:fillRect l="-857746" t="-89000" r="-704" b="-10000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079663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659330" y="4924325"/>
                <a:ext cx="7801102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	V =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</a:rPr>
                          <m:t>; </m:t>
                        </m:r>
                        <m:r>
                          <a:rPr lang="cs-CZ" b="1" i="1" smtClean="0">
                            <a:latin typeface="Cambria Math"/>
                          </a:rPr>
                          <m:t>𝟏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400" b="1" i="1" dirty="0" smtClean="0">
                  <a:latin typeface="Cambria Math"/>
                </a:endParaRPr>
              </a:p>
              <a:p>
                <a:r>
                  <a:rPr lang="cs-CZ" b="1" dirty="0" smtClean="0"/>
                  <a:t>		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𝑫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r>
                      <a:rPr lang="cs-CZ" b="1" i="1">
                        <a:latin typeface="Cambria Math"/>
                      </a:rPr>
                      <m:t>𝑹</m:t>
                    </m:r>
                    <m:r>
                      <a:rPr lang="cs-CZ" b="1" i="1">
                        <a:latin typeface="Cambria Math"/>
                      </a:rPr>
                      <m:t>,  </m:t>
                    </m:r>
                    <m:r>
                      <a:rPr lang="cs-CZ" b="1" i="1">
                        <a:latin typeface="Cambria Math"/>
                      </a:rPr>
                      <m:t>𝑯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𝒇</m:t>
                        </m:r>
                      </m:e>
                    </m:d>
                    <m:r>
                      <a:rPr lang="cs-CZ" b="1" i="1">
                        <a:latin typeface="Cambria Math"/>
                      </a:rPr>
                      <m:t>=</m:t>
                    </m:r>
                    <m:d>
                      <m:dPr>
                        <m:endChr m:val=""/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  <a:ea typeface="Cambria Math"/>
                          </a:rPr>
                          <m:t>∞; </m:t>
                        </m:r>
                        <m:d>
                          <m:dPr>
                            <m:begChr m:val=""/>
                            <m:endChr m:val="⟩"/>
                            <m:ctrlPr>
                              <a:rPr lang="cs-CZ" b="1" i="1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𝟏</m:t>
                            </m:r>
                          </m:e>
                        </m:d>
                      </m:e>
                    </m:d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sz="400" b="1" dirty="0" smtClean="0"/>
              </a:p>
              <a:p>
                <a:r>
                  <a:rPr lang="cs-CZ" b="1" dirty="0" smtClean="0"/>
                  <a:t>		Funkce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𝒇</m:t>
                    </m:r>
                  </m:oMath>
                </a14:m>
                <a:r>
                  <a:rPr lang="cs-CZ" b="1" dirty="0" smtClean="0"/>
                  <a:t> je rostoucí na  int.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−∞; </m:t>
                        </m:r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</m:e>
                    </m:d>
                  </m:oMath>
                </a14:m>
                <a:endParaRPr lang="cs-CZ" b="1" dirty="0" smtClean="0"/>
              </a:p>
              <a:p>
                <a:endParaRPr lang="cs-CZ" sz="400" b="1" dirty="0" smtClean="0"/>
              </a:p>
              <a:p>
                <a:r>
                  <a:rPr lang="cs-CZ" b="1" dirty="0" smtClean="0"/>
                  <a:t>		Funkce </a:t>
                </a:r>
                <a14:m>
                  <m:oMath xmlns:m="http://schemas.openxmlformats.org/officeDocument/2006/math">
                    <m:r>
                      <a:rPr lang="cs-CZ" b="1" i="1">
                        <a:latin typeface="Cambria Math"/>
                      </a:rPr>
                      <m:t>𝒇</m:t>
                    </m:r>
                    <m:r>
                      <a:rPr lang="cs-CZ" b="1" i="1">
                        <a:latin typeface="Cambria Math"/>
                      </a:rPr>
                      <m:t> </m:t>
                    </m:r>
                  </m:oMath>
                </a14:m>
                <a:r>
                  <a:rPr lang="cs-CZ" b="1" dirty="0"/>
                  <a:t>je </a:t>
                </a:r>
                <a:r>
                  <a:rPr lang="cs-CZ" b="1" dirty="0" smtClean="0"/>
                  <a:t>klesající na  </a:t>
                </a:r>
                <a:r>
                  <a:rPr lang="cs-CZ" b="1" dirty="0"/>
                  <a:t>int.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</a:rPr>
                          <m:t>; ∞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330" y="4924325"/>
                <a:ext cx="7801102" cy="1384995"/>
              </a:xfrm>
              <a:prstGeom prst="rect">
                <a:avLst/>
              </a:prstGeom>
              <a:blipFill rotWithShape="1">
                <a:blip r:embed="rId2"/>
                <a:stretch>
                  <a:fillRect t="-7930" b="-61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Šipka doleva 4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2840" y="332656"/>
            <a:ext cx="4646191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8967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kvadratické funkce.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dle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koeficientů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a, b, 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kvadratické funkce určují vlastnosti funkce a řeší příklady.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středních odborných učilišť, 2.díl, 1. vydání 2003,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80-7196-260-0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032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1653</TotalTime>
  <Words>652</Words>
  <Application>Microsoft Office PowerPoint</Application>
  <PresentationFormat>Předvádění na obrazovce (4:3)</PresentationFormat>
  <Paragraphs>121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KVADRATICKÁ FUNKCE Příklady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151</cp:revision>
  <dcterms:created xsi:type="dcterms:W3CDTF">2013-01-11T17:11:37Z</dcterms:created>
  <dcterms:modified xsi:type="dcterms:W3CDTF">2013-11-26T17:28:17Z</dcterms:modified>
</cp:coreProperties>
</file>