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59" r:id="rId3"/>
    <p:sldId id="258" r:id="rId4"/>
    <p:sldId id="256" r:id="rId5"/>
    <p:sldId id="257" r:id="rId6"/>
    <p:sldId id="262" r:id="rId7"/>
    <p:sldId id="261" r:id="rId8"/>
    <p:sldId id="263" r:id="rId9"/>
    <p:sldId id="264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DB7B87D-A33A-47AD-8EBE-0A5C17D1386C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5AE8CD2-A5DB-4613-A5E6-B49FFCF4136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Mal%C3%A1_Strana" TargetMode="External"/><Relationship Id="rId2" Type="http://schemas.openxmlformats.org/officeDocument/2006/relationships/hyperlink" Target="http://cs.wikipedia.org/wiki/Mal%C3%A1_Stran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s.wikipedia.org/wiki/Nerudova" TargetMode="External"/><Relationship Id="rId5" Type="http://schemas.openxmlformats.org/officeDocument/2006/relationships/hyperlink" Target="https://cs.wikipedia.org/wiki/Vald%C5%A1tejnsk%C3%BD_pal%C3%A1c" TargetMode="External"/><Relationship Id="rId4" Type="http://schemas.openxmlformats.org/officeDocument/2006/relationships/hyperlink" Target="https://cs.wikipedia.org/wiki/Kostel_svat%C3%A9ho_Mikul%C3%A1%C5%A1e_(Mal%C3%A1_Strana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87414333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 a jeho svět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VY_12_INOVACE_275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Vlastivěda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Mgr. Gregorová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Vladana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Malá Strana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seznamuje žáky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 pražskou čtvrtí Malá Strana, především </a:t>
                      </a:r>
                    </a:p>
                    <a:p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jejími historickými památkami, které zde najdeme. Opírá se o pověsti, zajímavosti, čímž podporuje čtenářskou gramotnost.</a:t>
                      </a:r>
                      <a:endParaRPr lang="cs-CZ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18.2.2013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www.prague-segway-tours.com/images/mapy/male/mapa_pro_web_castle-viewpoints-tou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214811" cy="4339301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2195736" y="188640"/>
            <a:ext cx="6840760" cy="7804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MALÁ </a:t>
            </a:r>
            <a:r>
              <a:rPr lang="cs-CZ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STRANA</a:t>
            </a:r>
            <a:endParaRPr lang="cs-CZ" sz="6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32" name="Picture 8" descr="http://upload.wikimedia.org/wikipedia/commons/thumb/4/40/ZnakyMestPrazskych00.jpg/220px-ZnakyMestPrazskych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571612"/>
            <a:ext cx="2095500" cy="2200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218" name="Picture 2" descr="https://upload.wikimedia.org/wikipedia/commons/thumb/9/99/MalaStranaFromHill.jpg/1280px-MalaStranaFromHi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429132"/>
            <a:ext cx="7825145" cy="2285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3786190"/>
            <a:ext cx="792958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rozprostírá se pod Pražským hradem 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založena 1257 Přemyslem Otakarem II.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nejstarší a nejpůsobivější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žilo zde mnoho umělců, vědců a politiků :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Jan Werich, Jan Neruda, Karel Čapek</a:t>
            </a:r>
          </a:p>
          <a:p>
            <a:r>
              <a:rPr lang="cs-CZ" dirty="0" smtClean="0"/>
              <a:t>                     </a:t>
            </a:r>
            <a:endParaRPr lang="cs-CZ" dirty="0"/>
          </a:p>
        </p:txBody>
      </p:sp>
      <p:pic>
        <p:nvPicPr>
          <p:cNvPr id="8194" name="Picture 2" descr="https://upload.wikimedia.org/wikipedia/commons/thumb/e/ee/Mikulas_Mala_Strana_Prague_8349.JPG/1280px-Mikulas_Mala_Strana_Prague_83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4667243" cy="34019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196" name="Picture 4" descr="https://upload.wikimedia.org/wikipedia/commons/thumb/1/1b/Praha_2009-12-26-08.jpg/1280px-Praha_2009-12-26-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000108"/>
            <a:ext cx="3108767" cy="2071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2786058"/>
            <a:ext cx="516199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je centrem Malé Strany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v minulosti vězení, šibenice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dnes tržiště, kašny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na náměstí Malostranská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radnice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29191" y="2857496"/>
            <a:ext cx="421481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postaven v 18.stol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Mozart v chrámě hrál na zdejší varhany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věže jsou o 19 m.vyšší než Petřínská rozhledna</a:t>
            </a:r>
          </a:p>
          <a:p>
            <a:endParaRPr lang="cs-CZ" dirty="0"/>
          </a:p>
        </p:txBody>
      </p:sp>
      <p:pic>
        <p:nvPicPr>
          <p:cNvPr id="7170" name="Picture 2" descr="https://upload.wikimedia.org/wikipedia/commons/thumb/2/2e/Prahue_Malostranske_namesti_Pano.jpg/1280px-Prahue_Malostranske_namesti_P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29190" cy="2863474"/>
          </a:xfrm>
          <a:prstGeom prst="rect">
            <a:avLst/>
          </a:prstGeom>
          <a:noFill/>
        </p:spPr>
      </p:pic>
      <p:pic>
        <p:nvPicPr>
          <p:cNvPr id="7172" name="Picture 4" descr="https://upload.wikimedia.org/wikipedia/commons/thumb/e/eb/Chram_sv_Mikulase_z_upati_Petrina.jpg/1280px-Chram_sv_Mikulase_z_upati_Petr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0"/>
            <a:ext cx="4214810" cy="285749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2555776" y="1916832"/>
            <a:ext cx="62823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cs-CZ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chrámem sv.Mikuláše</a:t>
            </a:r>
            <a:endParaRPr lang="cs-CZ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0"/>
            <a:ext cx="548900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Malostranské náměstí</a:t>
            </a:r>
            <a:endParaRPr lang="cs-CZ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571481"/>
            <a:ext cx="9144000" cy="5262979"/>
          </a:xfrm>
          <a:prstGeom prst="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Když se stavba chrámu sv. Mikuláše chýlila k závěru, jezuité pověřili</a:t>
            </a:r>
          </a:p>
          <a:p>
            <a:pPr algn="just"/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jednoho malíře, aby na klenbu hlavní lodi namaloval jednu fresku </a:t>
            </a:r>
          </a:p>
          <a:p>
            <a:pPr algn="just"/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k oslavě patrona kostela. Malíř si vymínil, že ho nebude nikdo při práci rušit, že předvede až konečné dílo. Jenže jednomu jezuitovi zvědavost nedala a tajně se do chrámu vplížil. Malíř však tajného pozorovatele uviděl. Načrtl si jeho tvář a pak zaburácel: „Ať jsi kdo jsi, vím, že jsi za sloupem. Porušil jsi slib a budeš pykat.“ Provinilý mnich čekal, kdy bude malíř žalovat. Dny míjely a nic.</a:t>
            </a:r>
          </a:p>
          <a:p>
            <a:pPr algn="just"/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Malíř časem dílo dokončil a jezuité si přišli fresku se sv. Mikulášem prohlédnout. Pokynují, chválí, tu najednou jeden zvolá: „Podívejte, tam za tím malovaným sloupem někdo vykukuje.“ Všichni koukli tím směrem. „ Vždyť to je přece …“ A to už se všichni otáčeli směrem, kde  seděl mnich červený až k patě. Když jim malíř vysvětlil, proč je </a:t>
            </a:r>
          </a:p>
          <a:p>
            <a:pPr algn="just"/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tam mnich vymalovaný, všichni se smáli. Jezuita zdobí fresku dodnes.</a:t>
            </a:r>
            <a:endParaRPr lang="cs-CZ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596" y="0"/>
            <a:ext cx="8114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Pověst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: O zvědavém jezuitovi v chrámě sv. Mikuláše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158" y="3357562"/>
            <a:ext cx="864396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vybudován Albrechtem z Valdštejna jako sídlo, které mělo být honosnější než Pražský hrad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pro vybudování paláce A. z Valdštejna koupil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26 domů a 3 zahrady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dnes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zde sídlí senát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5122" name="Picture 2" descr="https://upload.wikimedia.org/wikipedia/commons/thumb/7/7c/Prag_Wallensteinpalatset.JPG/1280px-Prag_Wallensteinpalats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34766" cy="2428868"/>
          </a:xfrm>
          <a:prstGeom prst="rect">
            <a:avLst/>
          </a:prstGeom>
          <a:noFill/>
        </p:spPr>
      </p:pic>
      <p:pic>
        <p:nvPicPr>
          <p:cNvPr id="5124" name="Picture 4" descr="https://upload.wikimedia.org/wikipedia/commons/8/8c/Valdstejnsky_Palace_garden_lak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0"/>
            <a:ext cx="3109496" cy="2428868"/>
          </a:xfrm>
          <a:prstGeom prst="rect">
            <a:avLst/>
          </a:prstGeom>
          <a:noFill/>
        </p:spPr>
      </p:pic>
      <p:pic>
        <p:nvPicPr>
          <p:cNvPr id="5126" name="Picture 6" descr="https://upload.wikimedia.org/wikipedia/commons/thumb/7/76/Valdstejnsky_Palace_garden_autumn.jpg/1280px-Valdstejnsky_Palace_garden_autum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0"/>
            <a:ext cx="3000364" cy="242886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643042" y="1571612"/>
            <a:ext cx="56111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Valdštejnský palác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  <p:pic>
        <p:nvPicPr>
          <p:cNvPr id="2052" name="Picture 4" descr="http://nd05.jxs.cz/720/437/b040b026fa_78619879_o2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786050" y="4197294"/>
            <a:ext cx="3214678" cy="2414041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orthographicFront">
              <a:rot lat="19799994" lon="0" rev="21299999"/>
            </a:camera>
            <a:lightRig rig="threePt" dir="t"/>
          </a:scene3d>
        </p:spPr>
      </p:pic>
      <p:sp>
        <p:nvSpPr>
          <p:cNvPr id="8" name="TextovéPole 7"/>
          <p:cNvSpPr txBox="1"/>
          <p:nvPr/>
        </p:nvSpPr>
        <p:spPr>
          <a:xfrm>
            <a:off x="357158" y="3000372"/>
            <a:ext cx="8786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nese jméno podle Jana Nerudy – bydlel dlouhá léta v domě U dvou slunců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s://upload.wikimedia.org/wikipedia/commons/d/d1/U_Dvou_Slunc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2786058"/>
          </a:xfrm>
          <a:prstGeom prst="rect">
            <a:avLst/>
          </a:prstGeom>
          <a:noFill/>
        </p:spPr>
      </p:pic>
      <p:pic>
        <p:nvPicPr>
          <p:cNvPr id="4100" name="Picture 4" descr="https://upload.wikimedia.org/wikipedia/commons/thumb/9/9f/Bretfeldovsk%C3%BD_pal%C3%A1c_3.JPG/1280px-Bretfeldovsk%C3%BD_pal%C3%A1c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2777682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2214546" y="1571612"/>
            <a:ext cx="4550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Nerudova ulice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858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2844" y="794802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Doplň větu.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Valdštejnský palác měl být honosnější než ……… 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2. Chrám sv. Mikuláše má ………… barvu střechy kopule a věže.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3. Malá Strana se rozprostírá pod …………… 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4. Nerudova ulice nese název podle …………. 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5. Senát dnes sídlí ….. 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714612" y="142852"/>
            <a:ext cx="3255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Opakování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85728"/>
            <a:ext cx="8858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28596" y="0"/>
            <a:ext cx="750099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Správné odpovědi</a:t>
            </a:r>
          </a:p>
          <a:p>
            <a:pPr marL="342900" indent="-342900">
              <a:buAutoNum type="arabicPeriod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Valdštejnský palác měl být honosnější než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Pražský hrad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2. Chrám sv. Mikuláše má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modrou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barvu střechy kopule a věže.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3. Malá Strana se rozprostírá pod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Pražským hradem.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4. Nerudova ulice nese název podle spisovatele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Jana Nerudy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/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5. Senát dnes sídlí ve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Valdštejnském paláci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715436" cy="646330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hlinkClick r:id="rId2"/>
              </a:rPr>
              <a:t>http://cs.wikipedia.org/wiki/Mal%C3%A1_Strana</a:t>
            </a:r>
            <a:endParaRPr lang="cs-CZ" b="1" dirty="0" smtClean="0"/>
          </a:p>
          <a:p>
            <a:r>
              <a:rPr lang="cs-CZ" b="1" dirty="0" smtClean="0">
                <a:hlinkClick r:id="rId3"/>
              </a:rPr>
              <a:t>https://cs.wikipedia.org/wiki/Mal%C3%A1_Strana#mediaviewer/File:Mikulas_Mala_Strana_Prague_8349.JPG</a:t>
            </a:r>
            <a:endParaRPr lang="cs-CZ" b="1" dirty="0" smtClean="0"/>
          </a:p>
          <a:p>
            <a:r>
              <a:rPr lang="cs-CZ" b="1" dirty="0" smtClean="0">
                <a:hlinkClick r:id="rId3"/>
              </a:rPr>
              <a:t>https://cs.wikipedia.org/wiki/Mal%C3%A1_Strana#mediaviewer/File:Praha_2009-12-26-08.jpg</a:t>
            </a:r>
            <a:endParaRPr lang="cs-CZ" b="1" dirty="0" smtClean="0"/>
          </a:p>
          <a:p>
            <a:r>
              <a:rPr lang="cs-CZ" b="1" dirty="0" smtClean="0">
                <a:hlinkClick r:id="rId4"/>
              </a:rPr>
              <a:t>https://cs.wikipedia.org/wiki/Kostel_svat%C3%A9ho_Mikul%C3%A1%C5%A1e_(Mal%C3%A1_Strana)#mediaviewer/File:Chram_sv_Mikulase_z_upati_Petrina.jpg</a:t>
            </a:r>
            <a:endParaRPr lang="cs-CZ" b="1" dirty="0" smtClean="0"/>
          </a:p>
          <a:p>
            <a:r>
              <a:rPr lang="cs-CZ" b="1" dirty="0" smtClean="0">
                <a:hlinkClick r:id="rId5"/>
              </a:rPr>
              <a:t>https://cs.wikipedia.org/wiki/Vald%C5%A1tejnsk%C3%BD_pal%C3%A1c#mediaviewer/File:Prag_Wallensteinpalatset.JPG</a:t>
            </a:r>
            <a:endParaRPr lang="cs-CZ" b="1" dirty="0" smtClean="0"/>
          </a:p>
          <a:p>
            <a:r>
              <a:rPr lang="cs-CZ" b="1" dirty="0" smtClean="0">
                <a:hlinkClick r:id="rId5"/>
              </a:rPr>
              <a:t>https://cs.wikipedia.org/wiki/Vald%C5%A1tejnsk%C3%BD_pal%C3%A1c#mediaviewer/File:Valdstejnsky_Palace_garden_lake.jpg</a:t>
            </a:r>
            <a:endParaRPr lang="cs-CZ" b="1" dirty="0" smtClean="0"/>
          </a:p>
          <a:p>
            <a:r>
              <a:rPr lang="cs-CZ" b="1" dirty="0" smtClean="0">
                <a:hlinkClick r:id="rId5"/>
              </a:rPr>
              <a:t>https://cs.wikipedia.org/wiki/Vald%C5%A1tejnsk%C3%BD_pal%C3%A1c#mediaviewer/File:Valdstejnsky_Palace_garden_autumn.jpg</a:t>
            </a:r>
            <a:endParaRPr lang="cs-CZ" b="1" dirty="0" smtClean="0"/>
          </a:p>
          <a:p>
            <a:r>
              <a:rPr lang="cs-CZ" b="1" dirty="0" smtClean="0">
                <a:hlinkClick r:id="rId6"/>
              </a:rPr>
              <a:t>https://cs.wikipedia.org/wiki/Nerudova#mediaviewer/File:U_Dvou_Sluncu.JPG</a:t>
            </a:r>
            <a:endParaRPr lang="cs-CZ" b="1" dirty="0" smtClean="0"/>
          </a:p>
          <a:p>
            <a:r>
              <a:rPr lang="cs-CZ" b="1" dirty="0" smtClean="0"/>
              <a:t>https://cs.wikipedia.org/wiki/Nerudova#mediaviewer/File:Bretfeldovsk%C3%BD_pal%C3%A1c_3.JPG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1472" y="500042"/>
            <a:ext cx="19287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Použité odkazy: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obrázky: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962</TotalTime>
  <Words>594</Words>
  <Application>Microsoft Office PowerPoint</Application>
  <PresentationFormat>Předvádění na obrazovce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Vladka</dc:creator>
  <cp:lastModifiedBy>Dum</cp:lastModifiedBy>
  <cp:revision>94</cp:revision>
  <dcterms:created xsi:type="dcterms:W3CDTF">2012-11-21T12:12:15Z</dcterms:created>
  <dcterms:modified xsi:type="dcterms:W3CDTF">2014-09-17T18:28:15Z</dcterms:modified>
</cp:coreProperties>
</file>