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2" r:id="rId5"/>
    <p:sldId id="273" r:id="rId6"/>
    <p:sldId id="274" r:id="rId7"/>
    <p:sldId id="275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979"/>
    <a:srgbClr val="DDAFEF"/>
    <a:srgbClr val="782872"/>
    <a:srgbClr val="0F03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hyperlink" Target="III-2-06-15_Neprima-umernost.pptx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slide" Target="slide5.xml"/><Relationship Id="rId7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4.png"/><Relationship Id="rId4" Type="http://schemas.openxmlformats.org/officeDocument/2006/relationships/image" Target="../media/image17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Nepřímá úměrnost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III-2-06-16_Neprima-umernost-Priklady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únor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419221" y="2948681"/>
            <a:ext cx="8345148" cy="4680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72000" bIns="72000" rtlCol="0">
            <a:sp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Grafem nepřímé úměrnosti je hyperbola nebo její část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9221" y="2021384"/>
            <a:ext cx="188594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16055" y="3936637"/>
                <a:ext cx="8345148" cy="976403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 žádném.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Větve Hyperboly se k osám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pouze přibližují. Nikdy se jich nedotknou.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>
                          <a:latin typeface="Cambria Math"/>
                        </a:rPr>
                        <m:t>𝐷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𝑓</m:t>
                          </m:r>
                        </m:e>
                      </m:d>
                      <m:r>
                        <a:rPr lang="cs-CZ" b="0" i="1">
                          <a:latin typeface="Cambria Math"/>
                        </a:rPr>
                        <m:t>=</m:t>
                      </m:r>
                      <m:r>
                        <a:rPr lang="cs-CZ" b="0" i="1">
                          <a:latin typeface="Cambria Math"/>
                        </a:rPr>
                        <m:t>𝑅</m:t>
                      </m:r>
                      <m:r>
                        <a:rPr lang="cs-CZ" b="0" i="1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0</m:t>
                          </m:r>
                        </m:e>
                      </m:d>
                      <m:r>
                        <a:rPr lang="cs-CZ" b="0" i="1">
                          <a:latin typeface="Cambria Math"/>
                        </a:rPr>
                        <m:t>, 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>
                          <a:latin typeface="Cambria Math"/>
                        </a:rPr>
                        <m:t>𝐻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𝑓</m:t>
                          </m:r>
                        </m:e>
                      </m:d>
                      <m:r>
                        <a:rPr lang="cs-CZ" b="0" i="1">
                          <a:latin typeface="Cambria Math"/>
                        </a:rPr>
                        <m:t>=</m:t>
                      </m:r>
                      <m:r>
                        <a:rPr lang="cs-CZ" b="0" i="1">
                          <a:latin typeface="Cambria Math"/>
                        </a:rPr>
                        <m:t>𝑅</m:t>
                      </m:r>
                      <m:r>
                        <a:rPr lang="cs-CZ" b="0" i="1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>
                              <a:latin typeface="Cambria Math"/>
                            </a:rPr>
                            <m:t>0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055" y="3936637"/>
                <a:ext cx="8345148" cy="976403"/>
              </a:xfrm>
              <a:prstGeom prst="rect">
                <a:avLst/>
              </a:prstGeom>
              <a:blipFill rotWithShape="1">
                <a:blip r:embed="rId2"/>
                <a:stretch>
                  <a:fillRect l="-364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419221" y="242546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6055" y="3417255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5850" y="2502406"/>
            <a:ext cx="7788519" cy="375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je grafem Nepřímé úměrnosti?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948239" y="3490361"/>
                <a:ext cx="7813400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 jakém bodě protíná graf nepřímé úměrnosti osu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8239" y="3490361"/>
                <a:ext cx="7813400" cy="375552"/>
              </a:xfrm>
              <a:prstGeom prst="rect">
                <a:avLst/>
              </a:prstGeom>
              <a:blipFill rotWithShape="1">
                <a:blip r:embed="rId3"/>
                <a:stretch>
                  <a:fillRect l="-70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386561" y="188640"/>
            <a:ext cx="8377808" cy="12241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NEPŘÍMÁ ÚMĚRNOST</a:t>
            </a:r>
            <a:r>
              <a:rPr lang="cs-CZ" b="1" dirty="0" smtClean="0">
                <a:latin typeface="Arial Black" pitchFamily="34" charset="0"/>
              </a:rPr>
              <a:t/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3316" y="5480791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Teorie nepřímé úměrnosti viz.:</a:t>
            </a:r>
            <a:endParaRPr lang="cs-CZ" b="1" dirty="0"/>
          </a:p>
        </p:txBody>
      </p:sp>
      <p:sp>
        <p:nvSpPr>
          <p:cNvPr id="20" name="Zaoblený obdélník 19">
            <a:hlinkClick r:id="rId4" action="ppaction://hlinkpres?slideindex=1&amp;slidetitle="/>
          </p:cNvPr>
          <p:cNvSpPr/>
          <p:nvPr/>
        </p:nvSpPr>
        <p:spPr>
          <a:xfrm>
            <a:off x="4854203" y="5927669"/>
            <a:ext cx="2952328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NEPŘÍMÁ ÚMĚRNOST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26" grpId="0"/>
      <p:bldP spid="27" grpId="0"/>
      <p:bldP spid="15" grpId="0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29230" y="300727"/>
                <a:ext cx="7543600" cy="4843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nepřímé úměrnosti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300727"/>
                <a:ext cx="7543600" cy="484363"/>
              </a:xfrm>
              <a:prstGeom prst="rect">
                <a:avLst/>
              </a:prstGeom>
              <a:blipFill rotWithShape="1">
                <a:blip r:embed="rId2"/>
                <a:stretch>
                  <a:fillRect l="-646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76" y="893570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Tabulka 1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92931253"/>
                  </p:ext>
                </p:extLst>
              </p:nvPr>
            </p:nvGraphicFramePr>
            <p:xfrm>
              <a:off x="383285" y="1262902"/>
              <a:ext cx="8221163" cy="97663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380403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𝟒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4" name="Tabulka 1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892931253"/>
                  </p:ext>
                </p:extLst>
              </p:nvPr>
            </p:nvGraphicFramePr>
            <p:xfrm>
              <a:off x="383285" y="1262902"/>
              <a:ext cx="8221163" cy="97663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380403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  <a:gridCol w="684076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442" t="-6557" r="-496903" b="-16393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0579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442" t="-65657" r="-496903" b="-1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-8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148064" y="4319988"/>
                <a:ext cx="3511624" cy="17543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𝑫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𝑹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𝑯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𝑹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S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je rostoucí  </a:t>
                </a:r>
                <a:r>
                  <a:rPr lang="cs-CZ" b="1" dirty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319988"/>
                <a:ext cx="3511624" cy="1754326"/>
              </a:xfrm>
              <a:prstGeom prst="rect">
                <a:avLst/>
              </a:prstGeom>
              <a:blipFill rotWithShape="1">
                <a:blip r:embed="rId6"/>
                <a:stretch>
                  <a:fillRect l="-1386" b="-4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930" y="2430953"/>
            <a:ext cx="3931235" cy="3778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767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29230" y="300727"/>
                <a:ext cx="7543600" cy="4843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n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ep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ří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é ú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ě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rnosti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s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koeficientem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300727"/>
                <a:ext cx="7543600" cy="484363"/>
              </a:xfrm>
              <a:prstGeom prst="rect">
                <a:avLst/>
              </a:prstGeom>
              <a:blipFill rotWithShape="1">
                <a:blip r:embed="rId2"/>
                <a:stretch>
                  <a:fillRect l="-646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43639" y="720000"/>
                <a:ext cx="8208912" cy="8997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do rovnice nepřímé úměrnosti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=&gt;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639" y="720000"/>
                <a:ext cx="8208912" cy="899798"/>
              </a:xfrm>
              <a:prstGeom prst="rect">
                <a:avLst/>
              </a:prstGeom>
              <a:blipFill rotWithShape="1">
                <a:blip r:embed="rId4"/>
                <a:stretch>
                  <a:fillRect l="-669" b="-67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Tabulka 1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13193684"/>
                  </p:ext>
                </p:extLst>
              </p:nvPr>
            </p:nvGraphicFramePr>
            <p:xfrm>
              <a:off x="450776" y="1619798"/>
              <a:ext cx="8149157" cy="977646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641485"/>
                    <a:gridCol w="813459"/>
                    <a:gridCol w="813459"/>
                    <a:gridCol w="813459"/>
                    <a:gridCol w="813459"/>
                    <a:gridCol w="813459"/>
                    <a:gridCol w="813459"/>
                    <a:gridCol w="813459"/>
                    <a:gridCol w="813459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4" name="Tabulka 1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13193684"/>
                  </p:ext>
                </p:extLst>
              </p:nvPr>
            </p:nvGraphicFramePr>
            <p:xfrm>
              <a:off x="450776" y="1619798"/>
              <a:ext cx="8149157" cy="977646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641485"/>
                    <a:gridCol w="813459"/>
                    <a:gridCol w="813459"/>
                    <a:gridCol w="813459"/>
                    <a:gridCol w="813459"/>
                    <a:gridCol w="813459"/>
                    <a:gridCol w="813459"/>
                    <a:gridCol w="813459"/>
                    <a:gridCol w="813459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372" t="-8197" r="-397026" b="-16393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</a:t>
                          </a:r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372" t="-66667" r="-397026" b="-1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148064" y="4319988"/>
                <a:ext cx="3511624" cy="17543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𝑫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𝑹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𝑯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𝑹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S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je klesající  </a:t>
                </a:r>
                <a:r>
                  <a:rPr lang="cs-CZ" b="1" dirty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319988"/>
                <a:ext cx="3511624" cy="1754326"/>
              </a:xfrm>
              <a:prstGeom prst="rect">
                <a:avLst/>
              </a:prstGeom>
              <a:blipFill rotWithShape="1">
                <a:blip r:embed="rId6"/>
                <a:stretch>
                  <a:fillRect l="-1386" b="-4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843" y="2774014"/>
            <a:ext cx="3687252" cy="3509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034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29230" y="300727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n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ep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ří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é ú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ě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rnosti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kter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á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proch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z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í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bodem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=[4;1]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 Určete vlastnosti funkce.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300727"/>
                <a:ext cx="7543600" cy="646331"/>
              </a:xfrm>
              <a:prstGeom prst="rect">
                <a:avLst/>
              </a:prstGeom>
              <a:blipFill rotWithShape="1">
                <a:blip r:embed="rId2"/>
                <a:stretch>
                  <a:fillRect l="-646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Tabulka 1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51572531"/>
                  </p:ext>
                </p:extLst>
              </p:nvPr>
            </p:nvGraphicFramePr>
            <p:xfrm>
              <a:off x="4695675" y="2352857"/>
              <a:ext cx="3983560" cy="97663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175560"/>
                    <a:gridCol w="468000"/>
                    <a:gridCol w="468000"/>
                    <a:gridCol w="468000"/>
                    <a:gridCol w="468000"/>
                    <a:gridCol w="468000"/>
                    <a:gridCol w="468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𝟒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4" name="Tabulka 1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51572531"/>
                  </p:ext>
                </p:extLst>
              </p:nvPr>
            </p:nvGraphicFramePr>
            <p:xfrm>
              <a:off x="4695675" y="2352857"/>
              <a:ext cx="3983560" cy="97663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175560"/>
                    <a:gridCol w="468000"/>
                    <a:gridCol w="468000"/>
                    <a:gridCol w="468000"/>
                    <a:gridCol w="468000"/>
                    <a:gridCol w="468000"/>
                    <a:gridCol w="468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8197" r="-238860" b="-16393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0579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66667" r="-238860" b="-10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148064" y="4319988"/>
                <a:ext cx="3511624" cy="17543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𝑫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𝑹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𝑯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𝑹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S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je klesající  </a:t>
                </a:r>
                <a:r>
                  <a:rPr lang="cs-CZ" b="1" dirty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319988"/>
                <a:ext cx="3511624" cy="1754326"/>
              </a:xfrm>
              <a:prstGeom prst="rect">
                <a:avLst/>
              </a:prstGeom>
              <a:blipFill rotWithShape="1">
                <a:blip r:embed="rId5"/>
                <a:stretch>
                  <a:fillRect l="-1386" b="-48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47203" y="1476000"/>
                <a:ext cx="8496944" cy="7687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Výsledná nepřímá úměrnost je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den>
                    </m:f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a zapíšeme je do tabulky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203" y="1476000"/>
                <a:ext cx="8496944" cy="768737"/>
              </a:xfrm>
              <a:prstGeom prst="rect">
                <a:avLst/>
              </a:prstGeom>
              <a:blipFill rotWithShape="1">
                <a:blip r:embed="rId6"/>
                <a:stretch>
                  <a:fillRect l="-574" b="-119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47203" y="792000"/>
                <a:ext cx="8208912" cy="5085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 funkce nepřímé úměrnosti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𝑘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dosadíme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=4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=1.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203" y="792000"/>
                <a:ext cx="8208912" cy="508537"/>
              </a:xfrm>
              <a:prstGeom prst="rect">
                <a:avLst/>
              </a:prstGeom>
              <a:blipFill rotWithShape="1">
                <a:blip r:embed="rId7"/>
                <a:stretch>
                  <a:fillRect l="-594" b="-3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40244" y="1152000"/>
                <a:ext cx="8208912" cy="48981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Vypočítáme koeficient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nepřímé úměrnosti:	1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𝑘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=4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244" y="1152000"/>
                <a:ext cx="8208912" cy="489814"/>
              </a:xfrm>
              <a:prstGeom prst="rect">
                <a:avLst/>
              </a:prstGeom>
              <a:blipFill rotWithShape="1">
                <a:blip r:embed="rId8"/>
                <a:stretch>
                  <a:fillRect l="-594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35" y="2343194"/>
            <a:ext cx="4052423" cy="3886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110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5034" y="116632"/>
            <a:ext cx="765550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Vzdálenost mezi městy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 je 420 km. Najděte funkci, která udává, jak závisí doba jízdy automobilu z A do B na jeho průměrné rychlosti. Předpokládejme, že minimální rychlost je 30 km/h a maximální rychlost jízdy je 80 km/h. Sestrojte graf, určete vlastnosti funkce.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737" y="21283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3528" y="1224000"/>
                <a:ext cx="8496944" cy="5085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Výsledná funkce je nepřímá úměrnost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𝟒𝟐𝟎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 3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224000"/>
                <a:ext cx="8496944" cy="508537"/>
              </a:xfrm>
              <a:prstGeom prst="rect">
                <a:avLst/>
              </a:prstGeom>
              <a:blipFill rotWithShape="1">
                <a:blip r:embed="rId2"/>
                <a:stretch>
                  <a:fillRect l="-574" b="-36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414" y="2854697"/>
            <a:ext cx="3804601" cy="3454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leva 9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1" name="Tabulka 1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39995742"/>
                  </p:ext>
                </p:extLst>
              </p:nvPr>
            </p:nvGraphicFramePr>
            <p:xfrm>
              <a:off x="464737" y="1764000"/>
              <a:ext cx="5976000" cy="977646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440000"/>
                    <a:gridCol w="756000"/>
                    <a:gridCol w="756000"/>
                    <a:gridCol w="756000"/>
                    <a:gridCol w="756000"/>
                    <a:gridCol w="756000"/>
                    <a:gridCol w="756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 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𝟒𝟐𝟎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8,4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1" name="Tabulka 1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39995742"/>
                  </p:ext>
                </p:extLst>
              </p:nvPr>
            </p:nvGraphicFramePr>
            <p:xfrm>
              <a:off x="464737" y="1764000"/>
              <a:ext cx="5976000" cy="977646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1440000"/>
                    <a:gridCol w="756000"/>
                    <a:gridCol w="756000"/>
                    <a:gridCol w="756000"/>
                    <a:gridCol w="756000"/>
                    <a:gridCol w="756000"/>
                    <a:gridCol w="756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t="-6557" r="-315678" b="-16393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t="-65000" r="-315678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8,4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7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5,25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5148064" y="4319988"/>
                <a:ext cx="3511624" cy="147732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𝑫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⟩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𝟑𝟎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 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𝟖𝟎</m:t>
                          </m:r>
                        </m:e>
                      </m:d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𝑯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⟩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𝟐𝟓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 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𝟏𝟒</m:t>
                          </m:r>
                        </m:e>
                      </m:d>
                    </m:oMath>
                  </m:oMathPara>
                </a14:m>
                <a:endParaRPr lang="cs-CZ" b="1" dirty="0" smtClean="0"/>
              </a:p>
              <a:p>
                <a:endParaRPr lang="cs-CZ" b="1" dirty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je klesající  </a:t>
                </a:r>
                <a:r>
                  <a:rPr lang="cs-CZ" b="1" dirty="0"/>
                  <a:t>na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319988"/>
                <a:ext cx="3511624" cy="1477328"/>
              </a:xfrm>
              <a:prstGeom prst="rect">
                <a:avLst/>
              </a:prstGeom>
              <a:blipFill rotWithShape="1">
                <a:blip r:embed="rId6"/>
                <a:stretch>
                  <a:fillRect l="-1386" b="-57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938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nepřímé úměrnosti.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dle koeficientu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nepřímé úměrnosti určují vlastnosti funkce a řeší příklady.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42032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1680</TotalTime>
  <Words>656</Words>
  <Application>Microsoft Office PowerPoint</Application>
  <PresentationFormat>Předvádění na obrazovce (4:3)</PresentationFormat>
  <Paragraphs>146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NEPŘÍMÁ ÚMĚRNOST Příklady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150</cp:revision>
  <dcterms:created xsi:type="dcterms:W3CDTF">2013-01-11T17:11:37Z</dcterms:created>
  <dcterms:modified xsi:type="dcterms:W3CDTF">2013-11-26T17:29:40Z</dcterms:modified>
</cp:coreProperties>
</file>