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  <p:sldMasterId id="2147483651" r:id="rId3"/>
  </p:sldMasterIdLst>
  <p:sldIdLst>
    <p:sldId id="290" r:id="rId4"/>
    <p:sldId id="272" r:id="rId5"/>
    <p:sldId id="258" r:id="rId6"/>
    <p:sldId id="278" r:id="rId7"/>
    <p:sldId id="281" r:id="rId8"/>
    <p:sldId id="283" r:id="rId9"/>
    <p:sldId id="282" r:id="rId10"/>
    <p:sldId id="286" r:id="rId11"/>
    <p:sldId id="270" r:id="rId12"/>
    <p:sldId id="287" r:id="rId13"/>
    <p:sldId id="288" r:id="rId14"/>
    <p:sldId id="276" r:id="rId15"/>
    <p:sldId id="277" r:id="rId16"/>
    <p:sldId id="284" r:id="rId17"/>
    <p:sldId id="285" r:id="rId18"/>
    <p:sldId id="265" r:id="rId19"/>
    <p:sldId id="266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00"/>
    <a:srgbClr val="FF3300"/>
    <a:srgbClr val="FFFF99"/>
    <a:srgbClr val="FFFF00"/>
    <a:srgbClr val="CC00FF"/>
    <a:srgbClr val="FF00FF"/>
    <a:srgbClr val="0000CC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6DA2F-2332-4354-92FB-EE15135E83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C891BB-3D4E-48C1-9CBD-36B96D06087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0956C8-D9C9-4B1D-983A-B475528220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7DB982-C712-484C-885D-ED472C7F9B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87D59F-0E99-409E-B413-638F03CF9B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D49823-F7EA-42E7-8C36-04AB02C52B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FEB004-F771-446F-BF67-54C934B781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6D8F53-2D27-4BF5-AA87-538E02C1FC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DFD52-7585-4CEA-B538-88D2381A76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7BE56D-E149-446C-8C48-AC0F54692D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BC968B-A3D7-42C5-A2B7-A0A99C8D00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271CF4A-BE2A-4432-BEB1-DC796B1CE70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3F62B31-3F6E-417C-AD58-919192820D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3555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67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69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0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2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3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4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5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6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7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8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79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80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81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82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83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84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85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86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3587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3588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89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3590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3591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3592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3593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A4A3F18-384A-4EDE-AE9E-32AC7C0A7D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B279F3-DD05-4FF1-A897-02B0F15332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C8C0A7-CF66-43A0-BB9A-A6497A0993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E9F056-1BA9-4623-A9FE-16597AB971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C1061D-3370-4A5C-8543-149AF4DC2E4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C8DC07-250C-4184-BE37-7215FAD24B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132799-48D9-4FCB-B702-224AFFB6EFE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240961-A28F-48FB-AEAC-C13F9509934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BD2E2-4ABD-41EE-830C-66BE54BBBCE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1F7649-313A-4DF2-88AC-A4F0FAE7A19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7A319E-8391-4282-88E2-32F588A1FD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29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55299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0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1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2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03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4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5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6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7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08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09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0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1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2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3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4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5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6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7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8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19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20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21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22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23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24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25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26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27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28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29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30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5331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5332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5333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5334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5335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5336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5337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BFC9B882-47F3-4400-81FB-F5A34BC2462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7B51A6-5A9B-4A0B-859F-CC69D1EA810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894D19-8CE8-4AF1-A9D6-822C45E90F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13372E-1975-4B7E-B2C1-8378DD1CD2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939523-16FA-4158-90FA-C2E54B30751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E25D2E-4C78-4758-91BB-29B2180407C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8196CF-1F64-494C-ABC7-007497A180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38E457-C03C-46C2-A10F-2195522802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40C1CD-62B8-48D5-A6F7-2600CF4D67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D065AE-BCB8-4D1A-8209-378B53D37F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9D8D4B-F263-41AC-80DF-D1585418F9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BBB68E6-D104-404F-AB03-39262118076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54" r:id="rId2"/>
    <p:sldLayoutId id="2147483655" r:id="rId3"/>
    <p:sldLayoutId id="2147483656" r:id="rId4"/>
    <p:sldLayoutId id="2147483657" r:id="rId5"/>
    <p:sldLayoutId id="2147483658" r:id="rId6"/>
    <p:sldLayoutId id="2147483659" r:id="rId7"/>
    <p:sldLayoutId id="2147483660" r:id="rId8"/>
    <p:sldLayoutId id="2147483661" r:id="rId9"/>
    <p:sldLayoutId id="2147483662" r:id="rId10"/>
    <p:sldLayoutId id="2147483663" r:id="rId11"/>
    <p:sldLayoutId id="2147483684" r:id="rId12"/>
    <p:sldLayoutId id="2147483685" r:id="rId13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30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2531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2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3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4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35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6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7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8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39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40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1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2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3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4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5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6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7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8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49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0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1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2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3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4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5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56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57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58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59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60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61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62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2563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2564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2565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566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2567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2568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2569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2F126B29-FD97-4CE0-B227-D7717642BD87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EE7F2"/>
            </a:gs>
            <a:gs pos="17999">
              <a:srgbClr val="FBD49C"/>
            </a:gs>
            <a:gs pos="39000">
              <a:srgbClr val="FBA97D"/>
            </a:gs>
            <a:gs pos="64000">
              <a:srgbClr val="FAC77D"/>
            </a:gs>
            <a:gs pos="82001">
              <a:srgbClr val="FEE7F2"/>
            </a:gs>
            <a:gs pos="100000">
              <a:srgbClr val="FBEAC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274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54275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76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77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78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79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80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81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82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83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284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85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86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87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88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89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0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1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2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3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4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5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6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7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8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299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300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301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302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303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304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305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306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54307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54308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4309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4310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4311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54312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54313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3B53785E-690B-4C1D-9C59-C3FF25F453CE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1/Balance_roberval_30kg.jpg/400px-Balance_roberval_30kg.jpg" TargetMode="External"/><Relationship Id="rId13" Type="http://schemas.openxmlformats.org/officeDocument/2006/relationships/image" Target="../media/image1.jpeg"/><Relationship Id="rId3" Type="http://schemas.openxmlformats.org/officeDocument/2006/relationships/hyperlink" Target="http://officeimg.vo.msecnd.net/en-us/images/MH900411904.jpg" TargetMode="External"/><Relationship Id="rId7" Type="http://schemas.openxmlformats.org/officeDocument/2006/relationships/hyperlink" Target="http://officeimg.vo.msecnd.net/en-us/images/MH900289116.jpg" TargetMode="External"/><Relationship Id="rId12" Type="http://schemas.openxmlformats.org/officeDocument/2006/relationships/hyperlink" Target="http://officeimg.vo.msecnd.net/en-us/images/MH900433160.jpg" TargetMode="External"/><Relationship Id="rId2" Type="http://schemas.openxmlformats.org/officeDocument/2006/relationships/hyperlink" Target="http://officeimg.vo.msecnd.net/en-us/images/MH90035057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4/4d/Cuboid_sugar.jpg" TargetMode="External"/><Relationship Id="rId11" Type="http://schemas.openxmlformats.org/officeDocument/2006/relationships/hyperlink" Target="http://officeimg.vo.msecnd.net/en-us/images/MH900433161.jpg" TargetMode="External"/><Relationship Id="rId5" Type="http://schemas.openxmlformats.org/officeDocument/2006/relationships/hyperlink" Target="http://officeimg.vo.msecnd.net/en-us/images/MH900084682.jpg" TargetMode="External"/><Relationship Id="rId10" Type="http://schemas.openxmlformats.org/officeDocument/2006/relationships/hyperlink" Target="http://officeimg.vo.msecnd.net/en-us/images/MH900177958.jpg" TargetMode="External"/><Relationship Id="rId4" Type="http://schemas.openxmlformats.org/officeDocument/2006/relationships/hyperlink" Target="http://officeimg.vo.msecnd.net/en-us/images/MH900321065.jpg" TargetMode="External"/><Relationship Id="rId9" Type="http://schemas.openxmlformats.org/officeDocument/2006/relationships/hyperlink" Target="http://upload.wikimedia.org/wikipedia/commons/thumb/6/68/Weights_cyl.JPG/800px-Weights_cy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40291" name="Group 3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VY_32_INOVACE_12_04_převody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Jednotky hmotnosti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Listopad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DUM je určen k procvičení převodu jednotek hmotnosti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Převody jednotek, gram, dekagram, kilogram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60350"/>
            <a:ext cx="8424863" cy="370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975" y="3616325"/>
            <a:ext cx="4321175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462" name="Rectangle 6"/>
          <p:cNvSpPr>
            <a:spLocks noGrp="1" noChangeArrowheads="1"/>
          </p:cNvSpPr>
          <p:nvPr>
            <p:ph type="ctrTitle"/>
          </p:nvPr>
        </p:nvSpPr>
        <p:spPr>
          <a:xfrm>
            <a:off x="755650" y="260350"/>
            <a:ext cx="7772400" cy="647700"/>
          </a:xfrm>
          <a:noFill/>
        </p:spPr>
        <p:txBody>
          <a:bodyPr/>
          <a:lstStyle/>
          <a:p>
            <a:r>
              <a:rPr lang="cs-CZ" sz="4000" b="1">
                <a:solidFill>
                  <a:srgbClr val="FFFF00"/>
                </a:solidFill>
              </a:rPr>
              <a:t>STARÁ KUCHYŇSKÁ VÁHA</a:t>
            </a:r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6162675"/>
            <a:ext cx="6400800" cy="695325"/>
          </a:xfrm>
          <a:solidFill>
            <a:schemeClr val="bg1"/>
          </a:solidFill>
        </p:spPr>
        <p:txBody>
          <a:bodyPr/>
          <a:lstStyle/>
          <a:p>
            <a:r>
              <a:rPr lang="cs-CZ" b="1">
                <a:solidFill>
                  <a:schemeClr val="folHlink"/>
                </a:solidFill>
              </a:rPr>
              <a:t>Sada starých závaží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46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2" grpId="0"/>
      <p:bldP spid="1946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4868863"/>
            <a:ext cx="1657350" cy="1657350"/>
          </a:xfrm>
          <a:prstGeom prst="rect">
            <a:avLst/>
          </a:prstGeom>
          <a:noFill/>
          <a:ln w="57150">
            <a:solidFill>
              <a:srgbClr val="FFCC00"/>
            </a:solidFill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 t="20923" r="1913" b="23232"/>
          <a:stretch>
            <a:fillRect/>
          </a:stretch>
        </p:blipFill>
        <p:spPr bwMode="auto">
          <a:xfrm>
            <a:off x="2555875" y="4941888"/>
            <a:ext cx="2808288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813" y="2349500"/>
            <a:ext cx="1727200" cy="1727200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 l="14268" t="32898" r="17964"/>
          <a:stretch>
            <a:fillRect/>
          </a:stretch>
        </p:blipFill>
        <p:spPr bwMode="auto">
          <a:xfrm>
            <a:off x="2771775" y="333375"/>
            <a:ext cx="1801813" cy="1422400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 b="19516"/>
          <a:stretch>
            <a:fillRect/>
          </a:stretch>
        </p:blipFill>
        <p:spPr bwMode="auto">
          <a:xfrm>
            <a:off x="179388" y="188913"/>
            <a:ext cx="2376487" cy="1395412"/>
          </a:xfrm>
          <a:prstGeom prst="rect">
            <a:avLst/>
          </a:prstGeom>
          <a:noFill/>
          <a:ln w="57150">
            <a:solidFill>
              <a:srgbClr val="993300"/>
            </a:solidFill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8400" y="2636838"/>
            <a:ext cx="2232025" cy="1831975"/>
          </a:xfrm>
          <a:prstGeom prst="rect">
            <a:avLst/>
          </a:prstGeom>
          <a:noFill/>
          <a:ln w="57150">
            <a:solidFill>
              <a:srgbClr val="FF9900"/>
            </a:solidFill>
            <a:miter lim="800000"/>
            <a:headEnd/>
            <a:tailEnd/>
          </a:ln>
          <a:effectLst/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4859338" y="188913"/>
            <a:ext cx="410368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4105" name="WordArt 9"/>
          <p:cNvSpPr>
            <a:spLocks noChangeArrowheads="1" noChangeShapeType="1" noTextEdit="1"/>
          </p:cNvSpPr>
          <p:nvPr/>
        </p:nvSpPr>
        <p:spPr bwMode="auto">
          <a:xfrm>
            <a:off x="5148263" y="404813"/>
            <a:ext cx="3311525" cy="9255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VÁŽÍME</a:t>
            </a: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250825" y="1484313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rýže</a:t>
            </a:r>
          </a:p>
        </p:txBody>
      </p:sp>
      <p:sp>
        <p:nvSpPr>
          <p:cNvPr id="4107" name="Rectangle 11"/>
          <p:cNvSpPr>
            <a:spLocks noChangeArrowheads="1"/>
          </p:cNvSpPr>
          <p:nvPr/>
        </p:nvSpPr>
        <p:spPr bwMode="auto">
          <a:xfrm>
            <a:off x="179388" y="2276475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mouka</a:t>
            </a:r>
          </a:p>
        </p:txBody>
      </p:sp>
      <p:sp>
        <p:nvSpPr>
          <p:cNvPr id="4108" name="Rectangle 12"/>
          <p:cNvSpPr>
            <a:spLocks noChangeArrowheads="1"/>
          </p:cNvSpPr>
          <p:nvPr/>
        </p:nvSpPr>
        <p:spPr bwMode="auto">
          <a:xfrm>
            <a:off x="179388" y="4221163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krupice</a:t>
            </a:r>
          </a:p>
        </p:txBody>
      </p:sp>
      <p:sp>
        <p:nvSpPr>
          <p:cNvPr id="4109" name="Rectangle 13"/>
          <p:cNvSpPr>
            <a:spLocks noChangeArrowheads="1"/>
          </p:cNvSpPr>
          <p:nvPr/>
        </p:nvSpPr>
        <p:spPr bwMode="auto">
          <a:xfrm>
            <a:off x="4643438" y="6092825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máslo</a:t>
            </a:r>
          </a:p>
        </p:txBody>
      </p:sp>
      <p:sp>
        <p:nvSpPr>
          <p:cNvPr id="4110" name="Rectangle 14"/>
          <p:cNvSpPr>
            <a:spLocks noChangeArrowheads="1"/>
          </p:cNvSpPr>
          <p:nvPr/>
        </p:nvSpPr>
        <p:spPr bwMode="auto">
          <a:xfrm>
            <a:off x="2627313" y="4221163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cukr</a:t>
            </a:r>
          </a:p>
        </p:txBody>
      </p:sp>
      <p:sp>
        <p:nvSpPr>
          <p:cNvPr id="4111" name="Rectangle 15"/>
          <p:cNvSpPr>
            <a:spLocks noChangeArrowheads="1"/>
          </p:cNvSpPr>
          <p:nvPr/>
        </p:nvSpPr>
        <p:spPr bwMode="auto">
          <a:xfrm>
            <a:off x="3348038" y="1773238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sůl</a:t>
            </a:r>
          </a:p>
        </p:txBody>
      </p:sp>
      <p:pic>
        <p:nvPicPr>
          <p:cNvPr id="4112" name="Picture 16"/>
          <p:cNvPicPr>
            <a:picLocks noChangeAspect="1" noChangeArrowheads="1"/>
          </p:cNvPicPr>
          <p:nvPr>
            <p:ph/>
          </p:nvPr>
        </p:nvPicPr>
        <p:blipFill>
          <a:blip r:embed="rId8" cstate="print">
            <a:lum contrast="6000"/>
          </a:blip>
          <a:srcRect l="15128" r="17436"/>
          <a:stretch>
            <a:fillRect/>
          </a:stretch>
        </p:blipFill>
        <p:spPr>
          <a:xfrm>
            <a:off x="6300788" y="2133600"/>
            <a:ext cx="2606675" cy="3863975"/>
          </a:xfrm>
          <a:noFill/>
          <a:ln w="57150">
            <a:solidFill>
              <a:srgbClr val="99CCFF"/>
            </a:solidFill>
          </a:ln>
        </p:spPr>
      </p:pic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5580063" y="1628775"/>
            <a:ext cx="3240087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ovoce a zelenina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6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000"/>
                            </p:stCondLst>
                            <p:childTnLst>
                              <p:par>
                                <p:cTn id="5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nimBg="1"/>
      <p:bldP spid="4102" grpId="0" animBg="1"/>
      <p:bldP spid="4103" grpId="0" animBg="1"/>
      <p:bldP spid="4106" grpId="0" animBg="1"/>
      <p:bldP spid="4107" grpId="0" animBg="1"/>
      <p:bldP spid="4108" grpId="0" animBg="1"/>
      <p:bldP spid="4109" grpId="0" animBg="1"/>
      <p:bldP spid="4110" grpId="0" animBg="1"/>
      <p:bldP spid="4111" grpId="0" animBg="1"/>
      <p:bldP spid="41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/>
          </p:nvPr>
        </p:nvSpPr>
        <p:spPr>
          <a:solidFill>
            <a:srgbClr val="FF9966"/>
          </a:solidFill>
          <a:ln/>
        </p:spPr>
        <p:txBody>
          <a:bodyPr/>
          <a:lstStyle/>
          <a:p>
            <a:r>
              <a:rPr lang="cs-CZ"/>
              <a:t>ZAKROUŽKUJ, CO VÁŽÍME</a:t>
            </a:r>
          </a:p>
        </p:txBody>
      </p:sp>
      <p:pic>
        <p:nvPicPr>
          <p:cNvPr id="39949" name="Picture 13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>
            <a:lum contrast="18000"/>
          </a:blip>
          <a:srcRect l="16763" t="9651" r="20682" b="4790"/>
          <a:stretch>
            <a:fillRect/>
          </a:stretch>
        </p:blipFill>
        <p:spPr>
          <a:xfrm>
            <a:off x="5867400" y="1196975"/>
            <a:ext cx="1806575" cy="2590800"/>
          </a:xfrm>
          <a:noFill/>
          <a:ln w="57150">
            <a:solidFill>
              <a:srgbClr val="9966FF"/>
            </a:solidFill>
          </a:ln>
        </p:spPr>
      </p:pic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3" cstate="print"/>
          <a:srcRect b="19516"/>
          <a:stretch>
            <a:fillRect/>
          </a:stretch>
        </p:blipFill>
        <p:spPr bwMode="auto">
          <a:xfrm>
            <a:off x="468313" y="1268413"/>
            <a:ext cx="2376487" cy="1395412"/>
          </a:xfrm>
          <a:prstGeom prst="rect">
            <a:avLst/>
          </a:prstGeom>
          <a:noFill/>
          <a:ln w="57150">
            <a:solidFill>
              <a:srgbClr val="993300"/>
            </a:solidFill>
            <a:miter lim="800000"/>
            <a:headEnd/>
            <a:tailEnd/>
          </a:ln>
          <a:effectLst/>
        </p:spPr>
      </p:pic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539750" y="2565400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rýže</a:t>
            </a:r>
          </a:p>
        </p:txBody>
      </p:sp>
      <p:pic>
        <p:nvPicPr>
          <p:cNvPr id="39943" name="Picture 7"/>
          <p:cNvPicPr>
            <a:picLocks noChangeAspect="1" noChangeArrowheads="1"/>
          </p:cNvPicPr>
          <p:nvPr/>
        </p:nvPicPr>
        <p:blipFill>
          <a:blip r:embed="rId4" cstate="print"/>
          <a:srcRect l="14268" t="32898" r="17964"/>
          <a:stretch>
            <a:fillRect/>
          </a:stretch>
        </p:blipFill>
        <p:spPr bwMode="auto">
          <a:xfrm>
            <a:off x="323850" y="3357563"/>
            <a:ext cx="1801813" cy="1422400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250825" y="4724400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sůl</a:t>
            </a:r>
          </a:p>
        </p:txBody>
      </p:sp>
      <p:pic>
        <p:nvPicPr>
          <p:cNvPr id="39945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2138" y="1268413"/>
            <a:ext cx="1657350" cy="1657350"/>
          </a:xfrm>
          <a:prstGeom prst="rect">
            <a:avLst/>
          </a:prstGeom>
          <a:noFill/>
          <a:ln w="57150">
            <a:solidFill>
              <a:srgbClr val="FFCC00"/>
            </a:solidFill>
            <a:miter lim="800000"/>
            <a:headEnd/>
            <a:tailEnd/>
          </a:ln>
          <a:effectLst/>
        </p:spPr>
      </p:pic>
      <p:sp>
        <p:nvSpPr>
          <p:cNvPr id="39946" name="Rectangle 10"/>
          <p:cNvSpPr>
            <a:spLocks noChangeArrowheads="1"/>
          </p:cNvSpPr>
          <p:nvPr/>
        </p:nvSpPr>
        <p:spPr bwMode="auto">
          <a:xfrm>
            <a:off x="3059113" y="2781300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krupice</a:t>
            </a:r>
          </a:p>
        </p:txBody>
      </p:sp>
      <p:pic>
        <p:nvPicPr>
          <p:cNvPr id="39947" name="Picture 11"/>
          <p:cNvPicPr>
            <a:picLocks noChangeAspect="1" noChangeArrowheads="1"/>
          </p:cNvPicPr>
          <p:nvPr/>
        </p:nvPicPr>
        <p:blipFill>
          <a:blip r:embed="rId6" cstate="print"/>
          <a:srcRect t="20923" r="1913" b="23232"/>
          <a:stretch>
            <a:fillRect/>
          </a:stretch>
        </p:blipFill>
        <p:spPr bwMode="auto">
          <a:xfrm>
            <a:off x="2555875" y="3644900"/>
            <a:ext cx="2305050" cy="1312863"/>
          </a:xfrm>
          <a:prstGeom prst="rect">
            <a:avLst/>
          </a:prstGeom>
          <a:noFill/>
          <a:ln w="57150">
            <a:solidFill>
              <a:schemeClr val="accent2"/>
            </a:solidFill>
            <a:miter lim="800000"/>
            <a:headEnd/>
            <a:tailEnd/>
          </a:ln>
          <a:effectLst/>
        </p:spPr>
      </p:pic>
      <p:sp>
        <p:nvSpPr>
          <p:cNvPr id="39948" name="Rectangle 12"/>
          <p:cNvSpPr>
            <a:spLocks noChangeArrowheads="1"/>
          </p:cNvSpPr>
          <p:nvPr/>
        </p:nvSpPr>
        <p:spPr bwMode="auto">
          <a:xfrm>
            <a:off x="2700338" y="5013325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máslo</a:t>
            </a:r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 bwMode="auto">
          <a:xfrm>
            <a:off x="6804025" y="3068638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olej a ocet</a:t>
            </a:r>
          </a:p>
        </p:txBody>
      </p:sp>
      <p:pic>
        <p:nvPicPr>
          <p:cNvPr id="39955" name="Picture 19"/>
          <p:cNvPicPr>
            <a:picLocks noChangeAspect="1" noChangeArrowheads="1"/>
          </p:cNvPicPr>
          <p:nvPr>
            <p:ph sz="quarter" idx="3"/>
          </p:nvPr>
        </p:nvPicPr>
        <p:blipFill>
          <a:blip r:embed="rId7" cstate="print"/>
          <a:srcRect t="16183" b="17924"/>
          <a:stretch>
            <a:fillRect/>
          </a:stretch>
        </p:blipFill>
        <p:spPr>
          <a:xfrm>
            <a:off x="5003800" y="4005263"/>
            <a:ext cx="3895725" cy="2566987"/>
          </a:xfrm>
          <a:noFill/>
          <a:ln w="57150">
            <a:solidFill>
              <a:srgbClr val="FF3300"/>
            </a:solidFill>
          </a:ln>
        </p:spPr>
      </p:pic>
      <p:sp>
        <p:nvSpPr>
          <p:cNvPr id="39954" name="Rectangle 18"/>
          <p:cNvSpPr>
            <a:spLocks noChangeArrowheads="1"/>
          </p:cNvSpPr>
          <p:nvPr/>
        </p:nvSpPr>
        <p:spPr bwMode="auto">
          <a:xfrm>
            <a:off x="1835150" y="5876925"/>
            <a:ext cx="3240088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ovoce a zelenina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9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99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99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9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99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99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99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399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39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399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 animBg="1"/>
      <p:bldP spid="39942" grpId="0" animBg="1"/>
      <p:bldP spid="39943" grpId="0" animBg="1"/>
      <p:bldP spid="39944" grpId="0" animBg="1"/>
      <p:bldP spid="39946" grpId="0" animBg="1"/>
      <p:bldP spid="39948" grpId="0" animBg="1"/>
      <p:bldP spid="39951" grpId="0" animBg="1"/>
      <p:bldP spid="39951" grpId="1" animBg="1"/>
      <p:bldP spid="3995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6699FF"/>
          </a:solidFill>
          <a:ln/>
        </p:spPr>
        <p:txBody>
          <a:bodyPr/>
          <a:lstStyle/>
          <a:p>
            <a:r>
              <a:rPr lang="cs-CZ" sz="4000"/>
              <a:t>ZAKROUŽKUJ jednotky hmotnosti</a:t>
            </a:r>
          </a:p>
        </p:txBody>
      </p:sp>
      <p:sp>
        <p:nvSpPr>
          <p:cNvPr id="130051" name="Rectangle 3"/>
          <p:cNvSpPr>
            <a:spLocks noChangeArrowheads="1"/>
          </p:cNvSpPr>
          <p:nvPr/>
        </p:nvSpPr>
        <p:spPr bwMode="auto">
          <a:xfrm>
            <a:off x="3563938" y="5013325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kilogram</a:t>
            </a:r>
          </a:p>
        </p:txBody>
      </p:sp>
      <p:sp>
        <p:nvSpPr>
          <p:cNvPr id="130052" name="Rectangle 4"/>
          <p:cNvSpPr>
            <a:spLocks noChangeArrowheads="1"/>
          </p:cNvSpPr>
          <p:nvPr/>
        </p:nvSpPr>
        <p:spPr bwMode="auto">
          <a:xfrm>
            <a:off x="466725" y="2205038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gram</a:t>
            </a:r>
          </a:p>
        </p:txBody>
      </p:sp>
      <p:sp>
        <p:nvSpPr>
          <p:cNvPr id="130053" name="Rectangle 5"/>
          <p:cNvSpPr>
            <a:spLocks noChangeArrowheads="1"/>
          </p:cNvSpPr>
          <p:nvPr/>
        </p:nvSpPr>
        <p:spPr bwMode="auto">
          <a:xfrm>
            <a:off x="1835150" y="3141663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dekagram</a:t>
            </a:r>
          </a:p>
        </p:txBody>
      </p:sp>
      <p:sp>
        <p:nvSpPr>
          <p:cNvPr id="130054" name="Rectangle 6"/>
          <p:cNvSpPr>
            <a:spLocks noChangeArrowheads="1"/>
          </p:cNvSpPr>
          <p:nvPr/>
        </p:nvSpPr>
        <p:spPr bwMode="auto">
          <a:xfrm>
            <a:off x="2627313" y="4149725"/>
            <a:ext cx="1943100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metr</a:t>
            </a:r>
          </a:p>
        </p:txBody>
      </p:sp>
      <p:sp>
        <p:nvSpPr>
          <p:cNvPr id="130055" name="Rectangle 7"/>
          <p:cNvSpPr>
            <a:spLocks noChangeArrowheads="1"/>
          </p:cNvSpPr>
          <p:nvPr/>
        </p:nvSpPr>
        <p:spPr bwMode="auto">
          <a:xfrm>
            <a:off x="6732588" y="4941888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milimetr</a:t>
            </a:r>
          </a:p>
        </p:txBody>
      </p:sp>
      <p:sp>
        <p:nvSpPr>
          <p:cNvPr id="130056" name="Rectangle 8"/>
          <p:cNvSpPr>
            <a:spLocks noChangeArrowheads="1"/>
          </p:cNvSpPr>
          <p:nvPr/>
        </p:nvSpPr>
        <p:spPr bwMode="auto">
          <a:xfrm>
            <a:off x="3635375" y="2133600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kilometr</a:t>
            </a:r>
          </a:p>
        </p:txBody>
      </p:sp>
      <p:sp>
        <p:nvSpPr>
          <p:cNvPr id="130057" name="Rectangle 9"/>
          <p:cNvSpPr>
            <a:spLocks noChangeArrowheads="1"/>
          </p:cNvSpPr>
          <p:nvPr/>
        </p:nvSpPr>
        <p:spPr bwMode="auto">
          <a:xfrm>
            <a:off x="5003800" y="3070225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hektolitr</a:t>
            </a:r>
          </a:p>
        </p:txBody>
      </p:sp>
      <p:sp>
        <p:nvSpPr>
          <p:cNvPr id="130058" name="Rectangle 10"/>
          <p:cNvSpPr>
            <a:spLocks noChangeArrowheads="1"/>
          </p:cNvSpPr>
          <p:nvPr/>
        </p:nvSpPr>
        <p:spPr bwMode="auto">
          <a:xfrm>
            <a:off x="5795963" y="4078288"/>
            <a:ext cx="1943100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centimetr</a:t>
            </a:r>
          </a:p>
        </p:txBody>
      </p:sp>
      <p:sp>
        <p:nvSpPr>
          <p:cNvPr id="130059" name="Rectangle 11"/>
          <p:cNvSpPr>
            <a:spLocks noChangeArrowheads="1"/>
          </p:cNvSpPr>
          <p:nvPr/>
        </p:nvSpPr>
        <p:spPr bwMode="auto">
          <a:xfrm>
            <a:off x="684213" y="5084763"/>
            <a:ext cx="2087562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tuna</a:t>
            </a:r>
          </a:p>
        </p:txBody>
      </p:sp>
      <p:sp>
        <p:nvSpPr>
          <p:cNvPr id="130060" name="Rectangle 12"/>
          <p:cNvSpPr>
            <a:spLocks noChangeArrowheads="1"/>
          </p:cNvSpPr>
          <p:nvPr/>
        </p:nvSpPr>
        <p:spPr bwMode="auto">
          <a:xfrm>
            <a:off x="6804025" y="2060575"/>
            <a:ext cx="2087563" cy="574675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b="1">
                <a:latin typeface="Monotype Corsiva" pitchFamily="66" charset="0"/>
              </a:rPr>
              <a:t>decilitr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0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0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30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130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30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300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30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30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0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 animBg="1"/>
      <p:bldP spid="130052" grpId="0" animBg="1"/>
      <p:bldP spid="130053" grpId="0" animBg="1"/>
      <p:bldP spid="130054" grpId="0" animBg="1"/>
      <p:bldP spid="130054" grpId="1" animBg="1"/>
      <p:bldP spid="130055" grpId="0" animBg="1"/>
      <p:bldP spid="130055" grpId="1" animBg="1"/>
      <p:bldP spid="130056" grpId="0" animBg="1"/>
      <p:bldP spid="130056" grpId="1" animBg="1"/>
      <p:bldP spid="130057" grpId="0" animBg="1"/>
      <p:bldP spid="130057" grpId="1" animBg="1"/>
      <p:bldP spid="130058" grpId="0" animBg="1"/>
      <p:bldP spid="130058" grpId="1" animBg="1"/>
      <p:bldP spid="130059" grpId="0" animBg="1"/>
      <p:bldP spid="130060" grpId="0" animBg="1"/>
      <p:bldP spid="13006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ChangeArrowheads="1"/>
          </p:cNvSpPr>
          <p:nvPr/>
        </p:nvSpPr>
        <p:spPr bwMode="auto">
          <a:xfrm>
            <a:off x="395288" y="404813"/>
            <a:ext cx="8280400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3123" name="WordArt 3"/>
          <p:cNvSpPr>
            <a:spLocks noChangeArrowheads="1" noChangeShapeType="1" noTextEdit="1"/>
          </p:cNvSpPr>
          <p:nvPr/>
        </p:nvSpPr>
        <p:spPr bwMode="auto">
          <a:xfrm>
            <a:off x="908050" y="549275"/>
            <a:ext cx="7551738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HMOTNOSTI </a:t>
            </a:r>
          </a:p>
        </p:txBody>
      </p:sp>
      <p:sp>
        <p:nvSpPr>
          <p:cNvPr id="133124" name="AutoShape 4"/>
          <p:cNvSpPr>
            <a:spLocks noChangeArrowheads="1"/>
          </p:cNvSpPr>
          <p:nvPr/>
        </p:nvSpPr>
        <p:spPr bwMode="auto">
          <a:xfrm>
            <a:off x="323850" y="1989138"/>
            <a:ext cx="4465638" cy="1008062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3125" name="WordArt 5"/>
          <p:cNvSpPr>
            <a:spLocks noChangeArrowheads="1" noChangeShapeType="1" noTextEdit="1"/>
          </p:cNvSpPr>
          <p:nvPr/>
        </p:nvSpPr>
        <p:spPr bwMode="auto">
          <a:xfrm>
            <a:off x="611188" y="2276475"/>
            <a:ext cx="395128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gram</a:t>
            </a:r>
          </a:p>
        </p:txBody>
      </p:sp>
      <p:sp>
        <p:nvSpPr>
          <p:cNvPr id="133126" name="AutoShape 6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3127" name="WordArt 7"/>
          <p:cNvSpPr>
            <a:spLocks noChangeArrowheads="1" noChangeShapeType="1" noTextEdit="1"/>
          </p:cNvSpPr>
          <p:nvPr/>
        </p:nvSpPr>
        <p:spPr bwMode="auto">
          <a:xfrm>
            <a:off x="360363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kilogram</a:t>
            </a:r>
          </a:p>
        </p:txBody>
      </p:sp>
      <p:sp>
        <p:nvSpPr>
          <p:cNvPr id="133128" name="AutoShape 8"/>
          <p:cNvSpPr>
            <a:spLocks noChangeArrowheads="1"/>
          </p:cNvSpPr>
          <p:nvPr/>
        </p:nvSpPr>
        <p:spPr bwMode="auto">
          <a:xfrm>
            <a:off x="395288" y="3500438"/>
            <a:ext cx="6265862" cy="1008062"/>
          </a:xfrm>
          <a:prstGeom prst="flowChartAlternateProcess">
            <a:avLst/>
          </a:prstGeom>
          <a:solidFill>
            <a:schemeClr val="bg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bg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3129" name="WordArt 9"/>
          <p:cNvSpPr>
            <a:spLocks noChangeArrowheads="1" noChangeShapeType="1" noTextEdit="1"/>
          </p:cNvSpPr>
          <p:nvPr/>
        </p:nvSpPr>
        <p:spPr bwMode="auto">
          <a:xfrm>
            <a:off x="433388" y="37163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dekagram</a:t>
            </a:r>
          </a:p>
        </p:txBody>
      </p:sp>
      <p:sp>
        <p:nvSpPr>
          <p:cNvPr id="133130" name="AutoShape 10"/>
          <p:cNvSpPr>
            <a:spLocks noChangeArrowheads="1"/>
          </p:cNvSpPr>
          <p:nvPr/>
        </p:nvSpPr>
        <p:spPr bwMode="auto">
          <a:xfrm>
            <a:off x="7380288" y="4941888"/>
            <a:ext cx="1512887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kg</a:t>
            </a:r>
          </a:p>
        </p:txBody>
      </p:sp>
      <p:sp>
        <p:nvSpPr>
          <p:cNvPr id="133131" name="AutoShape 11"/>
          <p:cNvSpPr>
            <a:spLocks noChangeArrowheads="1"/>
          </p:cNvSpPr>
          <p:nvPr/>
        </p:nvSpPr>
        <p:spPr bwMode="auto">
          <a:xfrm>
            <a:off x="7380288" y="1916113"/>
            <a:ext cx="1512887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33132" name="AutoShape 12"/>
          <p:cNvSpPr>
            <a:spLocks noChangeArrowheads="1"/>
          </p:cNvSpPr>
          <p:nvPr/>
        </p:nvSpPr>
        <p:spPr bwMode="auto">
          <a:xfrm>
            <a:off x="7380288" y="3500438"/>
            <a:ext cx="1512887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dkg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3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331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3312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3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133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13312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133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133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3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1331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13312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3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3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3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3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3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133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CC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33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133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000" fill="hold"/>
                                        <p:tgtEl>
                                          <p:spTgt spid="133131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1331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000" fill="hold"/>
                                        <p:tgtEl>
                                          <p:spTgt spid="13313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000" fill="hold"/>
                                        <p:tgtEl>
                                          <p:spTgt spid="133130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4" grpId="0" animBg="1"/>
      <p:bldP spid="133125" grpId="0" animBg="1"/>
      <p:bldP spid="133126" grpId="0" animBg="1"/>
      <p:bldP spid="133127" grpId="0" animBg="1"/>
      <p:bldP spid="133128" grpId="0" animBg="1"/>
      <p:bldP spid="133129" grpId="0" animBg="1"/>
      <p:bldP spid="133130" grpId="0" animBg="1"/>
      <p:bldP spid="133130" grpId="1"/>
      <p:bldP spid="133131" grpId="0" animBg="1"/>
      <p:bldP spid="133131" grpId="1"/>
      <p:bldP spid="133132" grpId="0" animBg="1"/>
      <p:bldP spid="13313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ChangeArrowheads="1"/>
          </p:cNvSpPr>
          <p:nvPr/>
        </p:nvSpPr>
        <p:spPr bwMode="auto">
          <a:xfrm>
            <a:off x="395288" y="404813"/>
            <a:ext cx="8280400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1075" name="WordArt 3"/>
          <p:cNvSpPr>
            <a:spLocks noChangeArrowheads="1" noChangeShapeType="1" noTextEdit="1"/>
          </p:cNvSpPr>
          <p:nvPr/>
        </p:nvSpPr>
        <p:spPr bwMode="auto">
          <a:xfrm>
            <a:off x="611188" y="549275"/>
            <a:ext cx="7921625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HMOTNOSTI - spoj k sobě</a:t>
            </a:r>
          </a:p>
        </p:txBody>
      </p:sp>
      <p:sp>
        <p:nvSpPr>
          <p:cNvPr id="131076" name="AutoShape 4"/>
          <p:cNvSpPr>
            <a:spLocks noChangeArrowheads="1"/>
          </p:cNvSpPr>
          <p:nvPr/>
        </p:nvSpPr>
        <p:spPr bwMode="auto">
          <a:xfrm>
            <a:off x="323850" y="1989138"/>
            <a:ext cx="4465638" cy="1008062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1077" name="WordArt 5"/>
          <p:cNvSpPr>
            <a:spLocks noChangeArrowheads="1" noChangeShapeType="1" noTextEdit="1"/>
          </p:cNvSpPr>
          <p:nvPr/>
        </p:nvSpPr>
        <p:spPr bwMode="auto">
          <a:xfrm>
            <a:off x="611188" y="2276475"/>
            <a:ext cx="395128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gram</a:t>
            </a:r>
          </a:p>
        </p:txBody>
      </p:sp>
      <p:sp>
        <p:nvSpPr>
          <p:cNvPr id="131078" name="AutoShape 6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1079" name="WordArt 7"/>
          <p:cNvSpPr>
            <a:spLocks noChangeArrowheads="1" noChangeShapeType="1" noTextEdit="1"/>
          </p:cNvSpPr>
          <p:nvPr/>
        </p:nvSpPr>
        <p:spPr bwMode="auto">
          <a:xfrm>
            <a:off x="360363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kilogram</a:t>
            </a:r>
          </a:p>
        </p:txBody>
      </p:sp>
      <p:sp>
        <p:nvSpPr>
          <p:cNvPr id="131080" name="AutoShape 8"/>
          <p:cNvSpPr>
            <a:spLocks noChangeArrowheads="1"/>
          </p:cNvSpPr>
          <p:nvPr/>
        </p:nvSpPr>
        <p:spPr bwMode="auto">
          <a:xfrm>
            <a:off x="395288" y="3500438"/>
            <a:ext cx="6265862" cy="1008062"/>
          </a:xfrm>
          <a:prstGeom prst="flowChartAlternateProcess">
            <a:avLst/>
          </a:prstGeom>
          <a:solidFill>
            <a:schemeClr val="bg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bg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1081" name="WordArt 9"/>
          <p:cNvSpPr>
            <a:spLocks noChangeArrowheads="1" noChangeShapeType="1" noTextEdit="1"/>
          </p:cNvSpPr>
          <p:nvPr/>
        </p:nvSpPr>
        <p:spPr bwMode="auto">
          <a:xfrm>
            <a:off x="433388" y="37163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dekagram</a:t>
            </a:r>
          </a:p>
        </p:txBody>
      </p:sp>
      <p:sp>
        <p:nvSpPr>
          <p:cNvPr id="131082" name="AutoShape 10"/>
          <p:cNvSpPr>
            <a:spLocks noChangeArrowheads="1"/>
          </p:cNvSpPr>
          <p:nvPr/>
        </p:nvSpPr>
        <p:spPr bwMode="auto">
          <a:xfrm>
            <a:off x="7164388" y="2060575"/>
            <a:ext cx="1512887" cy="1008063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kg</a:t>
            </a:r>
          </a:p>
        </p:txBody>
      </p:sp>
      <p:sp>
        <p:nvSpPr>
          <p:cNvPr id="131083" name="AutoShape 11"/>
          <p:cNvSpPr>
            <a:spLocks noChangeArrowheads="1"/>
          </p:cNvSpPr>
          <p:nvPr/>
        </p:nvSpPr>
        <p:spPr bwMode="auto">
          <a:xfrm>
            <a:off x="7235825" y="3429000"/>
            <a:ext cx="1512888" cy="1008063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31084" name="AutoShape 12"/>
          <p:cNvSpPr>
            <a:spLocks noChangeArrowheads="1"/>
          </p:cNvSpPr>
          <p:nvPr/>
        </p:nvSpPr>
        <p:spPr bwMode="auto">
          <a:xfrm>
            <a:off x="7235825" y="4868863"/>
            <a:ext cx="1512888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dkg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1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1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1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310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3107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1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1310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13108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8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1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13107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13107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7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1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1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1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1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1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CC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1310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000" fill="hold"/>
                                        <p:tgtEl>
                                          <p:spTgt spid="13108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1310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1310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13108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000" fill="hold"/>
                                        <p:tgtEl>
                                          <p:spTgt spid="13108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000" fill="hold"/>
                                        <p:tgtEl>
                                          <p:spTgt spid="13108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10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6" grpId="0" animBg="1"/>
      <p:bldP spid="131077" grpId="0" animBg="1"/>
      <p:bldP spid="131078" grpId="0" animBg="1"/>
      <p:bldP spid="131079" grpId="0" animBg="1"/>
      <p:bldP spid="131080" grpId="0" animBg="1"/>
      <p:bldP spid="131081" grpId="0" animBg="1"/>
      <p:bldP spid="131082" grpId="0" animBg="1"/>
      <p:bldP spid="131082" grpId="1"/>
      <p:bldP spid="131083" grpId="0" animBg="1"/>
      <p:bldP spid="131083" grpId="1"/>
      <p:bldP spid="131084" grpId="0" animBg="1"/>
      <p:bldP spid="13108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ChangeArrowheads="1"/>
          </p:cNvSpPr>
          <p:nvPr/>
        </p:nvSpPr>
        <p:spPr bwMode="auto">
          <a:xfrm>
            <a:off x="395288" y="404813"/>
            <a:ext cx="8280400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6195" name="WordArt 3"/>
          <p:cNvSpPr>
            <a:spLocks noChangeArrowheads="1" noChangeShapeType="1" noTextEdit="1"/>
          </p:cNvSpPr>
          <p:nvPr/>
        </p:nvSpPr>
        <p:spPr bwMode="auto">
          <a:xfrm>
            <a:off x="539750" y="549275"/>
            <a:ext cx="7920038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HMOTNOSTI - spoj k sobě</a:t>
            </a:r>
          </a:p>
        </p:txBody>
      </p:sp>
      <p:sp>
        <p:nvSpPr>
          <p:cNvPr id="136196" name="AutoShape 4"/>
          <p:cNvSpPr>
            <a:spLocks noChangeArrowheads="1"/>
          </p:cNvSpPr>
          <p:nvPr/>
        </p:nvSpPr>
        <p:spPr bwMode="auto">
          <a:xfrm>
            <a:off x="323850" y="1989138"/>
            <a:ext cx="4465638" cy="1008062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6197" name="WordArt 5"/>
          <p:cNvSpPr>
            <a:spLocks noChangeArrowheads="1" noChangeShapeType="1" noTextEdit="1"/>
          </p:cNvSpPr>
          <p:nvPr/>
        </p:nvSpPr>
        <p:spPr bwMode="auto">
          <a:xfrm>
            <a:off x="611188" y="2276475"/>
            <a:ext cx="395128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gram</a:t>
            </a:r>
          </a:p>
        </p:txBody>
      </p:sp>
      <p:sp>
        <p:nvSpPr>
          <p:cNvPr id="136198" name="AutoShape 6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6199" name="WordArt 7"/>
          <p:cNvSpPr>
            <a:spLocks noChangeArrowheads="1" noChangeShapeType="1" noTextEdit="1"/>
          </p:cNvSpPr>
          <p:nvPr/>
        </p:nvSpPr>
        <p:spPr bwMode="auto">
          <a:xfrm>
            <a:off x="360363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kilogram</a:t>
            </a:r>
          </a:p>
        </p:txBody>
      </p:sp>
      <p:sp>
        <p:nvSpPr>
          <p:cNvPr id="136200" name="AutoShape 8"/>
          <p:cNvSpPr>
            <a:spLocks noChangeArrowheads="1"/>
          </p:cNvSpPr>
          <p:nvPr/>
        </p:nvSpPr>
        <p:spPr bwMode="auto">
          <a:xfrm>
            <a:off x="395288" y="3500438"/>
            <a:ext cx="6265862" cy="1008062"/>
          </a:xfrm>
          <a:prstGeom prst="flowChartAlternateProcess">
            <a:avLst/>
          </a:prstGeom>
          <a:solidFill>
            <a:schemeClr val="bg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bg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6201" name="WordArt 9"/>
          <p:cNvSpPr>
            <a:spLocks noChangeArrowheads="1" noChangeShapeType="1" noTextEdit="1"/>
          </p:cNvSpPr>
          <p:nvPr/>
        </p:nvSpPr>
        <p:spPr bwMode="auto">
          <a:xfrm>
            <a:off x="433388" y="3716338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dekagram</a:t>
            </a:r>
          </a:p>
        </p:txBody>
      </p:sp>
      <p:sp>
        <p:nvSpPr>
          <p:cNvPr id="136202" name="AutoShape 10"/>
          <p:cNvSpPr>
            <a:spLocks noChangeArrowheads="1"/>
          </p:cNvSpPr>
          <p:nvPr/>
        </p:nvSpPr>
        <p:spPr bwMode="auto">
          <a:xfrm>
            <a:off x="7235825" y="3429000"/>
            <a:ext cx="1512888" cy="1008063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kg</a:t>
            </a:r>
          </a:p>
        </p:txBody>
      </p:sp>
      <p:sp>
        <p:nvSpPr>
          <p:cNvPr id="136203" name="AutoShape 11"/>
          <p:cNvSpPr>
            <a:spLocks noChangeArrowheads="1"/>
          </p:cNvSpPr>
          <p:nvPr/>
        </p:nvSpPr>
        <p:spPr bwMode="auto">
          <a:xfrm>
            <a:off x="7380288" y="1989138"/>
            <a:ext cx="1512887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36204" name="AutoShape 12"/>
          <p:cNvSpPr>
            <a:spLocks noChangeArrowheads="1"/>
          </p:cNvSpPr>
          <p:nvPr/>
        </p:nvSpPr>
        <p:spPr bwMode="auto">
          <a:xfrm>
            <a:off x="7235825" y="4868863"/>
            <a:ext cx="1512888" cy="1008062"/>
          </a:xfrm>
          <a:prstGeom prst="flowChartAlternateProcess">
            <a:avLst/>
          </a:prstGeom>
          <a:solidFill>
            <a:schemeClr val="hlink">
              <a:alpha val="92999"/>
            </a:scheme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hlink"/>
            </a:extrusionClr>
          </a:sp3d>
        </p:spPr>
        <p:txBody>
          <a:bodyPr wrap="none" anchor="ctr">
            <a:flatTx/>
          </a:bodyPr>
          <a:lstStyle/>
          <a:p>
            <a:pPr algn="ctr"/>
            <a:r>
              <a:rPr lang="cs-CZ" sz="6000" b="1">
                <a:solidFill>
                  <a:schemeClr val="bg1"/>
                </a:solidFill>
              </a:rPr>
              <a:t>dkg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6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6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361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3619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6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13620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13620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20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136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136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6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1361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13619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19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136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136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6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6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6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6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6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6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6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6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1362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CC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362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1362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000" fill="hold"/>
                                        <p:tgtEl>
                                          <p:spTgt spid="13620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1362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1362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1362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0" dur="2000" fill="hold"/>
                                        <p:tgtEl>
                                          <p:spTgt spid="136204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000" fill="hold"/>
                                        <p:tgtEl>
                                          <p:spTgt spid="136202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9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20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62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6" grpId="0" animBg="1"/>
      <p:bldP spid="136197" grpId="0" animBg="1"/>
      <p:bldP spid="136198" grpId="0" animBg="1"/>
      <p:bldP spid="136199" grpId="0" animBg="1"/>
      <p:bldP spid="136200" grpId="0" animBg="1"/>
      <p:bldP spid="136201" grpId="0" animBg="1"/>
      <p:bldP spid="136202" grpId="0" animBg="1"/>
      <p:bldP spid="136202" grpId="1"/>
      <p:bldP spid="136203" grpId="0" animBg="1"/>
      <p:bldP spid="136203" grpId="1"/>
      <p:bldP spid="136204" grpId="0" animBg="1"/>
      <p:bldP spid="13620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95288" y="404813"/>
            <a:ext cx="619283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6389" name="WordArt 5"/>
          <p:cNvSpPr>
            <a:spLocks noChangeArrowheads="1" noChangeShapeType="1" noTextEdit="1"/>
          </p:cNvSpPr>
          <p:nvPr/>
        </p:nvSpPr>
        <p:spPr bwMode="auto">
          <a:xfrm>
            <a:off x="539750" y="549275"/>
            <a:ext cx="5903913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HMOTNOSTI</a:t>
            </a:r>
          </a:p>
        </p:txBody>
      </p:sp>
      <p:sp>
        <p:nvSpPr>
          <p:cNvPr id="16390" name="AutoShape 6"/>
          <p:cNvSpPr>
            <a:spLocks noChangeArrowheads="1"/>
          </p:cNvSpPr>
          <p:nvPr/>
        </p:nvSpPr>
        <p:spPr bwMode="auto">
          <a:xfrm>
            <a:off x="395288" y="2781300"/>
            <a:ext cx="6265862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6394" name="AutoShape 10"/>
          <p:cNvSpPr>
            <a:spLocks noChangeArrowheads="1"/>
          </p:cNvSpPr>
          <p:nvPr/>
        </p:nvSpPr>
        <p:spPr bwMode="auto">
          <a:xfrm>
            <a:off x="395288" y="4149725"/>
            <a:ext cx="6265862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6395" name="WordArt 11"/>
          <p:cNvSpPr>
            <a:spLocks noChangeArrowheads="1" noChangeShapeType="1" noTextEdit="1"/>
          </p:cNvSpPr>
          <p:nvPr/>
        </p:nvSpPr>
        <p:spPr bwMode="auto">
          <a:xfrm>
            <a:off x="611188" y="2925763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  <p:sp>
        <p:nvSpPr>
          <p:cNvPr id="16397" name="WordArt 13"/>
          <p:cNvSpPr>
            <a:spLocks noChangeArrowheads="1" noChangeShapeType="1" noTextEdit="1"/>
          </p:cNvSpPr>
          <p:nvPr/>
        </p:nvSpPr>
        <p:spPr bwMode="auto">
          <a:xfrm>
            <a:off x="684213" y="43656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C0C0C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EFD1"/>
                    </a:gs>
                    <a:gs pos="64999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0,001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639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1639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 animBg="1"/>
      <p:bldP spid="16394" grpId="0" animBg="1"/>
      <p:bldP spid="16395" grpId="0" animBg="1"/>
      <p:bldP spid="1639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ChangeArrowheads="1"/>
          </p:cNvSpPr>
          <p:nvPr/>
        </p:nvSpPr>
        <p:spPr bwMode="auto">
          <a:xfrm>
            <a:off x="395288" y="404813"/>
            <a:ext cx="619283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7219" name="WordArt 3"/>
          <p:cNvSpPr>
            <a:spLocks noChangeArrowheads="1" noChangeShapeType="1" noTextEdit="1"/>
          </p:cNvSpPr>
          <p:nvPr/>
        </p:nvSpPr>
        <p:spPr bwMode="auto">
          <a:xfrm>
            <a:off x="468313" y="549275"/>
            <a:ext cx="5903912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HMOTNOSTI</a:t>
            </a:r>
          </a:p>
        </p:txBody>
      </p:sp>
      <p:sp>
        <p:nvSpPr>
          <p:cNvPr id="137220" name="AutoShape 4"/>
          <p:cNvSpPr>
            <a:spLocks noChangeArrowheads="1"/>
          </p:cNvSpPr>
          <p:nvPr/>
        </p:nvSpPr>
        <p:spPr bwMode="auto">
          <a:xfrm>
            <a:off x="250825" y="2708275"/>
            <a:ext cx="6265863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7221" name="WordArt 5"/>
          <p:cNvSpPr>
            <a:spLocks noChangeArrowheads="1" noChangeShapeType="1" noTextEdit="1"/>
          </p:cNvSpPr>
          <p:nvPr/>
        </p:nvSpPr>
        <p:spPr bwMode="auto">
          <a:xfrm>
            <a:off x="827088" y="292417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0082"/>
                    </a:gs>
                    <a:gs pos="13000">
                      <a:srgbClr val="0047FF"/>
                    </a:gs>
                    <a:gs pos="28000">
                      <a:srgbClr val="000082"/>
                    </a:gs>
                    <a:gs pos="42999">
                      <a:srgbClr val="0047FF"/>
                    </a:gs>
                    <a:gs pos="58000">
                      <a:srgbClr val="000082"/>
                    </a:gs>
                    <a:gs pos="72000">
                      <a:srgbClr val="0047FF"/>
                    </a:gs>
                    <a:gs pos="87000">
                      <a:srgbClr val="000082"/>
                    </a:gs>
                    <a:gs pos="100000">
                      <a:srgbClr val="0047FF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dkg = 10 g</a:t>
            </a:r>
          </a:p>
        </p:txBody>
      </p:sp>
      <p:sp>
        <p:nvSpPr>
          <p:cNvPr id="137224" name="AutoShape 8"/>
          <p:cNvSpPr>
            <a:spLocks noChangeArrowheads="1"/>
          </p:cNvSpPr>
          <p:nvPr/>
        </p:nvSpPr>
        <p:spPr bwMode="auto">
          <a:xfrm>
            <a:off x="395288" y="4148138"/>
            <a:ext cx="6265862" cy="1008062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7226" name="WordArt 10"/>
          <p:cNvSpPr>
            <a:spLocks noChangeArrowheads="1" noChangeShapeType="1" noTextEdit="1"/>
          </p:cNvSpPr>
          <p:nvPr/>
        </p:nvSpPr>
        <p:spPr bwMode="auto">
          <a:xfrm>
            <a:off x="827088" y="42926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969696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FFEFD1"/>
                    </a:gs>
                    <a:gs pos="64999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dkg = 0,01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7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7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7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372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372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72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7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7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7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1372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13722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7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0" grpId="0" animBg="1"/>
      <p:bldP spid="137221" grpId="0" animBg="1"/>
      <p:bldP spid="137224" grpId="0" animBg="1"/>
      <p:bldP spid="1372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53" name="Rectangle 13"/>
          <p:cNvSpPr>
            <a:spLocks noChangeArrowheads="1"/>
          </p:cNvSpPr>
          <p:nvPr/>
        </p:nvSpPr>
        <p:spPr bwMode="auto">
          <a:xfrm>
            <a:off x="395288" y="404813"/>
            <a:ext cx="619283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8251" name="AutoShape 11"/>
          <p:cNvSpPr>
            <a:spLocks noChangeArrowheads="1"/>
          </p:cNvSpPr>
          <p:nvPr/>
        </p:nvSpPr>
        <p:spPr bwMode="auto">
          <a:xfrm>
            <a:off x="395288" y="2565400"/>
            <a:ext cx="6265862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8245" name="WordArt 5"/>
          <p:cNvSpPr>
            <a:spLocks noChangeArrowheads="1" noChangeShapeType="1" noTextEdit="1"/>
          </p:cNvSpPr>
          <p:nvPr/>
        </p:nvSpPr>
        <p:spPr bwMode="auto">
          <a:xfrm>
            <a:off x="539750" y="2781300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 dkg</a:t>
            </a:r>
          </a:p>
        </p:txBody>
      </p:sp>
      <p:sp>
        <p:nvSpPr>
          <p:cNvPr id="138246" name="AutoShape 6"/>
          <p:cNvSpPr>
            <a:spLocks noChangeArrowheads="1"/>
          </p:cNvSpPr>
          <p:nvPr/>
        </p:nvSpPr>
        <p:spPr bwMode="auto">
          <a:xfrm>
            <a:off x="323850" y="4221163"/>
            <a:ext cx="6265863" cy="1008062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8247" name="WordArt 7"/>
          <p:cNvSpPr>
            <a:spLocks noChangeArrowheads="1" noChangeShapeType="1" noTextEdit="1"/>
          </p:cNvSpPr>
          <p:nvPr/>
        </p:nvSpPr>
        <p:spPr bwMode="auto">
          <a:xfrm>
            <a:off x="611188" y="4437063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</a:t>
            </a:r>
          </a:p>
        </p:txBody>
      </p:sp>
      <p:sp>
        <p:nvSpPr>
          <p:cNvPr id="138252" name="WordArt 12"/>
          <p:cNvSpPr>
            <a:spLocks noChangeArrowheads="1" noChangeShapeType="1" noTextEdit="1"/>
          </p:cNvSpPr>
          <p:nvPr/>
        </p:nvSpPr>
        <p:spPr bwMode="auto">
          <a:xfrm>
            <a:off x="468313" y="549275"/>
            <a:ext cx="59753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JEDNOTKY HMOTNOSTI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8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8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3824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3824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8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8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1382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13824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824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138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8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138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8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51" grpId="0" animBg="1"/>
      <p:bldP spid="138245" grpId="0" animBg="1"/>
      <p:bldP spid="138246" grpId="0" animBg="1"/>
      <p:bldP spid="13824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2" name="AutoShape 4"/>
          <p:cNvSpPr>
            <a:spLocks noChangeArrowheads="1"/>
          </p:cNvSpPr>
          <p:nvPr/>
        </p:nvSpPr>
        <p:spPr bwMode="auto">
          <a:xfrm>
            <a:off x="179388" y="2060575"/>
            <a:ext cx="6265862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7893" name="WordArt 5"/>
          <p:cNvSpPr>
            <a:spLocks noChangeArrowheads="1" noChangeShapeType="1" noTextEdit="1"/>
          </p:cNvSpPr>
          <p:nvPr/>
        </p:nvSpPr>
        <p:spPr bwMode="auto">
          <a:xfrm>
            <a:off x="755650" y="227647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dkg = 10 g</a:t>
            </a:r>
          </a:p>
        </p:txBody>
      </p:sp>
      <p:sp>
        <p:nvSpPr>
          <p:cNvPr id="37894" name="AutoShape 6"/>
          <p:cNvSpPr>
            <a:spLocks noChangeArrowheads="1"/>
          </p:cNvSpPr>
          <p:nvPr/>
        </p:nvSpPr>
        <p:spPr bwMode="auto">
          <a:xfrm>
            <a:off x="252413" y="5013325"/>
            <a:ext cx="6265862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7895" name="WordArt 7"/>
          <p:cNvSpPr>
            <a:spLocks noChangeArrowheads="1" noChangeShapeType="1" noTextEdit="1"/>
          </p:cNvSpPr>
          <p:nvPr/>
        </p:nvSpPr>
        <p:spPr bwMode="auto">
          <a:xfrm>
            <a:off x="539750" y="522922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100 dkg = 1 kg</a:t>
            </a:r>
          </a:p>
        </p:txBody>
      </p:sp>
      <p:sp>
        <p:nvSpPr>
          <p:cNvPr id="37896" name="AutoShape 8"/>
          <p:cNvSpPr>
            <a:spLocks noChangeArrowheads="1"/>
          </p:cNvSpPr>
          <p:nvPr/>
        </p:nvSpPr>
        <p:spPr bwMode="auto">
          <a:xfrm>
            <a:off x="179388" y="3500438"/>
            <a:ext cx="6265862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7897" name="WordArt 9"/>
          <p:cNvSpPr>
            <a:spLocks noChangeArrowheads="1" noChangeShapeType="1" noTextEdit="1"/>
          </p:cNvSpPr>
          <p:nvPr/>
        </p:nvSpPr>
        <p:spPr bwMode="auto">
          <a:xfrm>
            <a:off x="466725" y="3716338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dkg = 0,1 kg</a:t>
            </a:r>
          </a:p>
        </p:txBody>
      </p:sp>
      <p:sp>
        <p:nvSpPr>
          <p:cNvPr id="37898" name="Rectangle 10"/>
          <p:cNvSpPr>
            <a:spLocks noChangeArrowheads="1"/>
          </p:cNvSpPr>
          <p:nvPr/>
        </p:nvSpPr>
        <p:spPr bwMode="auto">
          <a:xfrm>
            <a:off x="323850" y="404813"/>
            <a:ext cx="6192838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37899" name="WordArt 11"/>
          <p:cNvSpPr>
            <a:spLocks noChangeArrowheads="1" noChangeShapeType="1" noTextEdit="1"/>
          </p:cNvSpPr>
          <p:nvPr/>
        </p:nvSpPr>
        <p:spPr bwMode="auto">
          <a:xfrm>
            <a:off x="836613" y="549275"/>
            <a:ext cx="49974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 to správně?</a:t>
            </a:r>
          </a:p>
        </p:txBody>
      </p:sp>
      <p:sp>
        <p:nvSpPr>
          <p:cNvPr id="37907" name="Rectangle 19"/>
          <p:cNvSpPr>
            <a:spLocks noChangeArrowheads="1"/>
          </p:cNvSpPr>
          <p:nvPr/>
        </p:nvSpPr>
        <p:spPr bwMode="auto">
          <a:xfrm>
            <a:off x="6804025" y="3500438"/>
            <a:ext cx="2089150" cy="9366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0000CC"/>
                </a:solidFill>
              </a:rPr>
              <a:t>0,01 kg</a:t>
            </a:r>
          </a:p>
        </p:txBody>
      </p:sp>
      <p:pic>
        <p:nvPicPr>
          <p:cNvPr id="37908" name="Picture 20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8700" y="2060575"/>
            <a:ext cx="1296988" cy="1296988"/>
          </a:xfrm>
          <a:prstGeom prst="rect">
            <a:avLst/>
          </a:prstGeom>
          <a:noFill/>
        </p:spPr>
      </p:pic>
      <p:pic>
        <p:nvPicPr>
          <p:cNvPr id="37909" name="Picture 21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8700" y="4652963"/>
            <a:ext cx="1296988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3789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7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3789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7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3789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37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 animBg="1"/>
      <p:bldP spid="37893" grpId="0" animBg="1"/>
      <p:bldP spid="37894" grpId="0" animBg="1"/>
      <p:bldP spid="37895" grpId="0" animBg="1"/>
      <p:bldP spid="37896" grpId="0" animBg="1"/>
      <p:bldP spid="37897" grpId="0" animBg="1"/>
      <p:bldP spid="3790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250825" y="2060575"/>
            <a:ext cx="6265863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8917" name="WordArt 5"/>
          <p:cNvSpPr>
            <a:spLocks noChangeArrowheads="1" noChangeShapeType="1" noTextEdit="1"/>
          </p:cNvSpPr>
          <p:nvPr/>
        </p:nvSpPr>
        <p:spPr bwMode="auto">
          <a:xfrm>
            <a:off x="827088" y="227647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dkg = 100 g </a:t>
            </a:r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8919" name="WordArt 7"/>
          <p:cNvSpPr>
            <a:spLocks noChangeArrowheads="1" noChangeShapeType="1" noTextEdit="1"/>
          </p:cNvSpPr>
          <p:nvPr/>
        </p:nvSpPr>
        <p:spPr bwMode="auto">
          <a:xfrm>
            <a:off x="611188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1000 g </a:t>
            </a:r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250825" y="3500438"/>
            <a:ext cx="6265863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38921" name="WordArt 9"/>
          <p:cNvSpPr>
            <a:spLocks noChangeArrowheads="1" noChangeShapeType="1" noTextEdit="1"/>
          </p:cNvSpPr>
          <p:nvPr/>
        </p:nvSpPr>
        <p:spPr bwMode="auto">
          <a:xfrm>
            <a:off x="539750" y="3716338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 dkg</a:t>
            </a:r>
          </a:p>
        </p:txBody>
      </p:sp>
      <p:sp>
        <p:nvSpPr>
          <p:cNvPr id="38922" name="Rectangle 10"/>
          <p:cNvSpPr>
            <a:spLocks noChangeArrowheads="1"/>
          </p:cNvSpPr>
          <p:nvPr/>
        </p:nvSpPr>
        <p:spPr bwMode="auto">
          <a:xfrm>
            <a:off x="395288" y="404813"/>
            <a:ext cx="619283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38923" name="WordArt 11"/>
          <p:cNvSpPr>
            <a:spLocks noChangeArrowheads="1" noChangeShapeType="1" noTextEdit="1"/>
          </p:cNvSpPr>
          <p:nvPr/>
        </p:nvSpPr>
        <p:spPr bwMode="auto">
          <a:xfrm>
            <a:off x="900113" y="549275"/>
            <a:ext cx="49974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 to správně?</a:t>
            </a:r>
          </a:p>
        </p:txBody>
      </p:sp>
      <p:sp>
        <p:nvSpPr>
          <p:cNvPr id="38924" name="Rectangle 12"/>
          <p:cNvSpPr>
            <a:spLocks noChangeArrowheads="1"/>
          </p:cNvSpPr>
          <p:nvPr/>
        </p:nvSpPr>
        <p:spPr bwMode="auto">
          <a:xfrm>
            <a:off x="6804025" y="2060575"/>
            <a:ext cx="2089150" cy="9366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 g</a:t>
            </a:r>
          </a:p>
        </p:txBody>
      </p:sp>
      <p:pic>
        <p:nvPicPr>
          <p:cNvPr id="38927" name="Picture 1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1725" y="3213100"/>
            <a:ext cx="1296988" cy="1296988"/>
          </a:xfrm>
          <a:prstGeom prst="rect">
            <a:avLst/>
          </a:prstGeom>
          <a:noFill/>
        </p:spPr>
      </p:pic>
      <p:pic>
        <p:nvPicPr>
          <p:cNvPr id="38928" name="Picture 1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8700" y="4652963"/>
            <a:ext cx="1296988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3891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389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389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38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389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5" dur="2000"/>
                                        <p:tgtEl>
                                          <p:spTgt spid="38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animBg="1"/>
      <p:bldP spid="38917" grpId="0" animBg="1"/>
      <p:bldP spid="38918" grpId="0" animBg="1"/>
      <p:bldP spid="38919" grpId="0" animBg="1"/>
      <p:bldP spid="38920" grpId="0" animBg="1"/>
      <p:bldP spid="38921" grpId="0" animBg="1"/>
      <p:bldP spid="389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AutoShape 2"/>
          <p:cNvSpPr>
            <a:spLocks noChangeArrowheads="1"/>
          </p:cNvSpPr>
          <p:nvPr/>
        </p:nvSpPr>
        <p:spPr bwMode="auto">
          <a:xfrm>
            <a:off x="179388" y="2060575"/>
            <a:ext cx="6265862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4147" name="WordArt 3"/>
          <p:cNvSpPr>
            <a:spLocks noChangeArrowheads="1" noChangeShapeType="1" noTextEdit="1"/>
          </p:cNvSpPr>
          <p:nvPr/>
        </p:nvSpPr>
        <p:spPr bwMode="auto">
          <a:xfrm>
            <a:off x="755650" y="227647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0,001 kg</a:t>
            </a:r>
          </a:p>
        </p:txBody>
      </p:sp>
      <p:sp>
        <p:nvSpPr>
          <p:cNvPr id="134148" name="AutoShape 4"/>
          <p:cNvSpPr>
            <a:spLocks noChangeArrowheads="1"/>
          </p:cNvSpPr>
          <p:nvPr/>
        </p:nvSpPr>
        <p:spPr bwMode="auto">
          <a:xfrm>
            <a:off x="250825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4149" name="WordArt 5"/>
          <p:cNvSpPr>
            <a:spLocks noChangeArrowheads="1" noChangeShapeType="1" noTextEdit="1"/>
          </p:cNvSpPr>
          <p:nvPr/>
        </p:nvSpPr>
        <p:spPr bwMode="auto">
          <a:xfrm>
            <a:off x="539750" y="5229225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 dkg</a:t>
            </a:r>
          </a:p>
        </p:txBody>
      </p:sp>
      <p:sp>
        <p:nvSpPr>
          <p:cNvPr id="134150" name="AutoShape 6"/>
          <p:cNvSpPr>
            <a:spLocks noChangeArrowheads="1"/>
          </p:cNvSpPr>
          <p:nvPr/>
        </p:nvSpPr>
        <p:spPr bwMode="auto">
          <a:xfrm>
            <a:off x="179388" y="3500438"/>
            <a:ext cx="6265862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4151" name="WordArt 7"/>
          <p:cNvSpPr>
            <a:spLocks noChangeArrowheads="1" noChangeShapeType="1" noTextEdit="1"/>
          </p:cNvSpPr>
          <p:nvPr/>
        </p:nvSpPr>
        <p:spPr bwMode="auto">
          <a:xfrm>
            <a:off x="466725" y="3716338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  <p:sp>
        <p:nvSpPr>
          <p:cNvPr id="134152" name="Rectangle 8"/>
          <p:cNvSpPr>
            <a:spLocks noChangeArrowheads="1"/>
          </p:cNvSpPr>
          <p:nvPr/>
        </p:nvSpPr>
        <p:spPr bwMode="auto">
          <a:xfrm>
            <a:off x="323850" y="404813"/>
            <a:ext cx="6192838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4153" name="WordArt 9"/>
          <p:cNvSpPr>
            <a:spLocks noChangeArrowheads="1" noChangeShapeType="1" noTextEdit="1"/>
          </p:cNvSpPr>
          <p:nvPr/>
        </p:nvSpPr>
        <p:spPr bwMode="auto">
          <a:xfrm>
            <a:off x="836613" y="549275"/>
            <a:ext cx="49974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 to správně?</a:t>
            </a:r>
          </a:p>
        </p:txBody>
      </p:sp>
      <p:sp>
        <p:nvSpPr>
          <p:cNvPr id="134156" name="Rectangle 12"/>
          <p:cNvSpPr>
            <a:spLocks noChangeArrowheads="1"/>
          </p:cNvSpPr>
          <p:nvPr/>
        </p:nvSpPr>
        <p:spPr bwMode="auto">
          <a:xfrm>
            <a:off x="6804025" y="5013325"/>
            <a:ext cx="2089150" cy="936625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/>
              <a:t>100 dkg</a:t>
            </a:r>
          </a:p>
        </p:txBody>
      </p:sp>
      <p:pic>
        <p:nvPicPr>
          <p:cNvPr id="134157" name="Picture 1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8700" y="2060575"/>
            <a:ext cx="1296988" cy="1296988"/>
          </a:xfrm>
          <a:prstGeom prst="rect">
            <a:avLst/>
          </a:prstGeom>
          <a:noFill/>
        </p:spPr>
      </p:pic>
      <p:pic>
        <p:nvPicPr>
          <p:cNvPr id="134158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1725" y="3429000"/>
            <a:ext cx="1296988" cy="1296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4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1341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13414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34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4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1341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13415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5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34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13414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13414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34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 animBg="1"/>
      <p:bldP spid="134147" grpId="0" animBg="1"/>
      <p:bldP spid="134148" grpId="0" animBg="1"/>
      <p:bldP spid="134149" grpId="0" animBg="1"/>
      <p:bldP spid="134150" grpId="0" animBg="1"/>
      <p:bldP spid="134151" grpId="0" animBg="1"/>
      <p:bldP spid="13415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AutoShape 2"/>
          <p:cNvSpPr>
            <a:spLocks noChangeArrowheads="1"/>
          </p:cNvSpPr>
          <p:nvPr/>
        </p:nvSpPr>
        <p:spPr bwMode="auto">
          <a:xfrm>
            <a:off x="250825" y="2060575"/>
            <a:ext cx="6265863" cy="1008063"/>
          </a:xfrm>
          <a:prstGeom prst="flowChartAlternateProcess">
            <a:avLst/>
          </a:prstGeom>
          <a:solidFill>
            <a:srgbClr val="FFFFCC">
              <a:alpha val="92999"/>
            </a:srgbClr>
          </a:solidFill>
          <a:ln w="57150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FFCC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5171" name="WordArt 3"/>
          <p:cNvSpPr>
            <a:spLocks noChangeArrowheads="1" noChangeShapeType="1" noTextEdit="1"/>
          </p:cNvSpPr>
          <p:nvPr/>
        </p:nvSpPr>
        <p:spPr bwMode="auto">
          <a:xfrm>
            <a:off x="827088" y="227647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 g </a:t>
            </a:r>
          </a:p>
        </p:txBody>
      </p:sp>
      <p:sp>
        <p:nvSpPr>
          <p:cNvPr id="135172" name="AutoShape 4"/>
          <p:cNvSpPr>
            <a:spLocks noChangeArrowheads="1"/>
          </p:cNvSpPr>
          <p:nvPr/>
        </p:nvSpPr>
        <p:spPr bwMode="auto">
          <a:xfrm>
            <a:off x="323850" y="5013325"/>
            <a:ext cx="6265863" cy="1008063"/>
          </a:xfrm>
          <a:prstGeom prst="flowChartAlternateProcess">
            <a:avLst/>
          </a:prstGeom>
          <a:solidFill>
            <a:srgbClr val="FF3300">
              <a:alpha val="92999"/>
            </a:srgbClr>
          </a:solidFill>
          <a:ln w="9525">
            <a:noFill/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rgbClr val="FF3300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5173" name="WordArt 5"/>
          <p:cNvSpPr>
            <a:spLocks noChangeArrowheads="1" noChangeShapeType="1" noTextEdit="1"/>
          </p:cNvSpPr>
          <p:nvPr/>
        </p:nvSpPr>
        <p:spPr bwMode="auto">
          <a:xfrm>
            <a:off x="611188" y="5229225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808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D1C39F"/>
                    </a:gs>
                    <a:gs pos="17501">
                      <a:srgbClr val="F0EBD5"/>
                    </a:gs>
                    <a:gs pos="50000">
                      <a:srgbClr val="FFEFD1"/>
                    </a:gs>
                    <a:gs pos="82500">
                      <a:srgbClr val="F0EBD5"/>
                    </a:gs>
                    <a:gs pos="100000">
                      <a:srgbClr val="D1C39F"/>
                    </a:gs>
                  </a:gsLst>
                  <a:lin ang="54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dkg = 10 g </a:t>
            </a:r>
          </a:p>
        </p:txBody>
      </p:sp>
      <p:sp>
        <p:nvSpPr>
          <p:cNvPr id="135174" name="AutoShape 6"/>
          <p:cNvSpPr>
            <a:spLocks noChangeArrowheads="1"/>
          </p:cNvSpPr>
          <p:nvPr/>
        </p:nvSpPr>
        <p:spPr bwMode="auto">
          <a:xfrm>
            <a:off x="250825" y="3500438"/>
            <a:ext cx="6265863" cy="1008062"/>
          </a:xfrm>
          <a:prstGeom prst="flowChartAlternateProcess">
            <a:avLst/>
          </a:prstGeom>
          <a:solidFill>
            <a:schemeClr val="tx1">
              <a:alpha val="92999"/>
            </a:schemeClr>
          </a:solidFill>
          <a:ln w="9525">
            <a:prstDash val="lgDash"/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430200" prstMaterial="legacyMatte">
            <a:bevelT w="13500" h="13500" prst="angle"/>
            <a:bevelB w="13500" h="13500" prst="angle"/>
            <a:extrusionClr>
              <a:schemeClr val="tx1"/>
            </a:extrusionClr>
          </a:sp3d>
        </p:spPr>
        <p:txBody>
          <a:bodyPr wrap="none" anchor="ctr">
            <a:flatTx/>
          </a:bodyPr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35175" name="WordArt 7"/>
          <p:cNvSpPr>
            <a:spLocks noChangeArrowheads="1" noChangeShapeType="1" noTextEdit="1"/>
          </p:cNvSpPr>
          <p:nvPr/>
        </p:nvSpPr>
        <p:spPr bwMode="auto">
          <a:xfrm>
            <a:off x="539750" y="3716338"/>
            <a:ext cx="5545138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0047FF"/>
                    </a:gs>
                    <a:gs pos="13000">
                      <a:srgbClr val="000082"/>
                    </a:gs>
                    <a:gs pos="28000">
                      <a:srgbClr val="0047FF"/>
                    </a:gs>
                    <a:gs pos="42000">
                      <a:srgbClr val="000082"/>
                    </a:gs>
                    <a:gs pos="57001">
                      <a:srgbClr val="0047FF"/>
                    </a:gs>
                    <a:gs pos="72000">
                      <a:srgbClr val="000082"/>
                    </a:gs>
                    <a:gs pos="87000">
                      <a:srgbClr val="0047FF"/>
                    </a:gs>
                    <a:gs pos="100000">
                      <a:srgbClr val="000082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kg = 100 dkg</a:t>
            </a:r>
          </a:p>
        </p:txBody>
      </p:sp>
      <p:sp>
        <p:nvSpPr>
          <p:cNvPr id="135176" name="Rectangle 8"/>
          <p:cNvSpPr>
            <a:spLocks noChangeArrowheads="1"/>
          </p:cNvSpPr>
          <p:nvPr/>
        </p:nvSpPr>
        <p:spPr bwMode="auto">
          <a:xfrm>
            <a:off x="395288" y="404813"/>
            <a:ext cx="6192837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CC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135177" name="WordArt 9"/>
          <p:cNvSpPr>
            <a:spLocks noChangeArrowheads="1" noChangeShapeType="1" noTextEdit="1"/>
          </p:cNvSpPr>
          <p:nvPr/>
        </p:nvSpPr>
        <p:spPr bwMode="auto">
          <a:xfrm>
            <a:off x="900113" y="549275"/>
            <a:ext cx="4997450" cy="9255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Je to správně?</a:t>
            </a:r>
          </a:p>
        </p:txBody>
      </p:sp>
      <p:sp>
        <p:nvSpPr>
          <p:cNvPr id="135178" name="Rectangle 10"/>
          <p:cNvSpPr>
            <a:spLocks noChangeArrowheads="1"/>
          </p:cNvSpPr>
          <p:nvPr/>
        </p:nvSpPr>
        <p:spPr bwMode="auto">
          <a:xfrm>
            <a:off x="6804025" y="2060575"/>
            <a:ext cx="2089150" cy="9366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1000 g</a:t>
            </a:r>
          </a:p>
        </p:txBody>
      </p:sp>
      <p:pic>
        <p:nvPicPr>
          <p:cNvPr id="135181" name="Picture 1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288" y="3213100"/>
            <a:ext cx="1296987" cy="1296988"/>
          </a:xfrm>
          <a:prstGeom prst="rect">
            <a:avLst/>
          </a:prstGeom>
          <a:noFill/>
        </p:spPr>
      </p:pic>
      <p:pic>
        <p:nvPicPr>
          <p:cNvPr id="135182" name="Picture 1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78700" y="4652963"/>
            <a:ext cx="1296988" cy="1296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5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70" decel="100000"/>
                                        <p:tgtEl>
                                          <p:spTgt spid="1351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770" decel="100000"/>
                                        <p:tgtEl>
                                          <p:spTgt spid="13517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5" dur="770" fill="hold"/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5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5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70" decel="100000"/>
                                        <p:tgtEl>
                                          <p:spTgt spid="1351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770" decel="100000"/>
                                        <p:tgtEl>
                                          <p:spTgt spid="13517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6" dur="770" fill="hold"/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8" dur="770" fill="hold"/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35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5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5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770" decel="100000"/>
                                        <p:tgtEl>
                                          <p:spTgt spid="13517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770" decel="100000"/>
                                        <p:tgtEl>
                                          <p:spTgt spid="13517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7" dur="77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9" dur="77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5" dur="2000"/>
                                        <p:tgtEl>
                                          <p:spTgt spid="135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0" grpId="0" animBg="1"/>
      <p:bldP spid="135171" grpId="0" animBg="1"/>
      <p:bldP spid="135172" grpId="0" animBg="1"/>
      <p:bldP spid="135173" grpId="0" animBg="1"/>
      <p:bldP spid="135174" grpId="0" animBg="1"/>
      <p:bldP spid="135175" grpId="0" animBg="1"/>
      <p:bldP spid="13517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Prezentace slouží k opakování převodu jednotek hmotnosti.</a:t>
            </a:r>
          </a:p>
          <a:p>
            <a:r>
              <a:rPr lang="cs-CZ"/>
              <a:t>Praktické slovní úlohy na převody jednotek váhy – gram na dekagram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112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2636838"/>
            <a:ext cx="8229600" cy="4525962"/>
          </a:xfrm>
        </p:spPr>
        <p:txBody>
          <a:bodyPr/>
          <a:lstStyle/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solidFill>
                  <a:schemeClr val="bg1"/>
                </a:solidFill>
                <a:hlinkClick r:id="rId2"/>
              </a:rPr>
              <a:t>http://officeimg.vo.msecnd.net/en-us/images/MH900350575.jpg</a:t>
            </a:r>
            <a:endParaRPr lang="cs-CZ" sz="14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solidFill>
                  <a:schemeClr val="bg1"/>
                </a:solidFill>
                <a:hlinkClick r:id="rId3"/>
              </a:rPr>
              <a:t>http://officeimg.vo.msecnd.net/en-us/images/MH900411904.jpg</a:t>
            </a:r>
            <a:endParaRPr lang="cs-CZ" sz="14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solidFill>
                  <a:schemeClr val="bg1"/>
                </a:solidFill>
                <a:hlinkClick r:id="rId3"/>
              </a:rPr>
              <a:t>http://officeimg.vo.msecnd.net/en-us/images/MH900411904.jpg</a:t>
            </a:r>
            <a:endParaRPr lang="cs-CZ" sz="14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4"/>
              </a:rPr>
              <a:t>http://officeimg.vo.msecnd.net/en-us/images/MH900321065.jpg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5"/>
              </a:rPr>
              <a:t>http://officeimg.vo.msecnd.net/en-us/images/MH900084682.jpg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6"/>
              </a:rPr>
              <a:t>http://upload.wikimedia.org/wikipedia/commons/4/4d/Cuboid_sugar.jpg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7"/>
              </a:rPr>
              <a:t>http://officeimg.vo.msecnd.net/en-us/images/MH900289116.jpg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8"/>
              </a:rPr>
              <a:t>http://upload.wikimedia.org/wikipedia/commons/thumb/1/11/Balance_roberval_30kg.jpg/400px-Balance_roberval_30kg.jpg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9"/>
              </a:rPr>
              <a:t>http://upload.wikimedia.org/wikipedia/commons/thumb/6/68/Weights_cyl.JPG/800px-Weights_cyl.JPG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10"/>
              </a:rPr>
              <a:t>http://officeimg.vo.msecnd.net/en-us/images/MH900177958.jpg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11"/>
              </a:rPr>
              <a:t>http://officeimg.vo.msecnd.net/en-us/images/MH900433161.jpg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400" dirty="0">
                <a:hlinkClick r:id="rId12"/>
              </a:rPr>
              <a:t>http://officeimg.vo.msecnd.net/en-us/images/MH900433160.jpg</a:t>
            </a:r>
            <a:endParaRPr lang="cs-CZ" sz="1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r>
              <a:rPr lang="cs-CZ" sz="1000" dirty="0" smtClean="0"/>
              <a:t>www.office.</a:t>
            </a:r>
            <a:r>
              <a:rPr lang="cs-CZ" sz="1000" smtClean="0"/>
              <a:t>microsoft.czom</a:t>
            </a:r>
            <a:endParaRPr lang="cs-CZ" sz="10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endParaRPr lang="cs-CZ" sz="1000" dirty="0"/>
          </a:p>
          <a:p>
            <a:pPr algn="ctr">
              <a:lnSpc>
                <a:spcPct val="80000"/>
              </a:lnSpc>
              <a:buClr>
                <a:srgbClr val="0099FF"/>
              </a:buClr>
              <a:buFontTx/>
              <a:buNone/>
            </a:pPr>
            <a:r>
              <a:rPr lang="cs-CZ" sz="2400" dirty="0"/>
              <a:t>Autorkou této prezentace pokud není uvedeno jinak, je </a:t>
            </a:r>
          </a:p>
          <a:p>
            <a:pPr algn="ctr">
              <a:lnSpc>
                <a:spcPct val="80000"/>
              </a:lnSpc>
              <a:buClr>
                <a:srgbClr val="0099FF"/>
              </a:buClr>
              <a:buFontTx/>
              <a:buNone/>
            </a:pPr>
            <a:r>
              <a:rPr lang="cs-CZ" sz="2400" dirty="0"/>
              <a:t>Mgr. Hana PAJKRTOVÁ</a:t>
            </a:r>
          </a:p>
          <a:p>
            <a:pPr>
              <a:lnSpc>
                <a:spcPct val="80000"/>
              </a:lnSpc>
              <a:buClr>
                <a:srgbClr val="0099FF"/>
              </a:buClr>
            </a:pPr>
            <a:endParaRPr lang="cs-CZ" sz="2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endParaRPr lang="cs-CZ" sz="2400" dirty="0"/>
          </a:p>
          <a:p>
            <a:pPr>
              <a:lnSpc>
                <a:spcPct val="80000"/>
              </a:lnSpc>
              <a:buClr>
                <a:srgbClr val="0099FF"/>
              </a:buClr>
            </a:pPr>
            <a:endParaRPr lang="cs-CZ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cs-CZ" dirty="0"/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2295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Balance">
  <a:themeElements>
    <a:clrScheme name="1_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1_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369</Words>
  <Application>Microsoft Office PowerPoint</Application>
  <PresentationFormat>Předvádění na obrazovce (4:3)</PresentationFormat>
  <Paragraphs>144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4" baseType="lpstr">
      <vt:lpstr>Arial</vt:lpstr>
      <vt:lpstr>Tahoma</vt:lpstr>
      <vt:lpstr>Wingdings</vt:lpstr>
      <vt:lpstr>Monotype Corsiva</vt:lpstr>
      <vt:lpstr>Výchozí návrh</vt:lpstr>
      <vt:lpstr>Balance</vt:lpstr>
      <vt:lpstr>1_Balance</vt:lpstr>
      <vt:lpstr>Snímek 1</vt:lpstr>
      <vt:lpstr>STARÁ KUCHYŇSKÁ VÁHA</vt:lpstr>
      <vt:lpstr>Snímek 3</vt:lpstr>
      <vt:lpstr>ZAKROUŽKUJ, CO VÁŽÍME</vt:lpstr>
      <vt:lpstr>ZAKROUŽKUJ jednotky hmotnosti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 Převody jednotek</dc:title>
  <dc:creator>Pajkrt</dc:creator>
  <cp:lastModifiedBy>Dum</cp:lastModifiedBy>
  <cp:revision>19</cp:revision>
  <dcterms:created xsi:type="dcterms:W3CDTF">2012-02-12T07:54:02Z</dcterms:created>
  <dcterms:modified xsi:type="dcterms:W3CDTF">2014-09-17T18:10:51Z</dcterms:modified>
</cp:coreProperties>
</file>