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71" r:id="rId3"/>
    <p:sldId id="267" r:id="rId4"/>
    <p:sldId id="258" r:id="rId5"/>
    <p:sldId id="259" r:id="rId6"/>
    <p:sldId id="257" r:id="rId7"/>
    <p:sldId id="262" r:id="rId8"/>
    <p:sldId id="260" r:id="rId9"/>
    <p:sldId id="261" r:id="rId10"/>
    <p:sldId id="268" r:id="rId11"/>
    <p:sldId id="269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32397-89A3-4452-8955-3B305439C89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42248-C1E6-4EA7-9982-D60D18E777D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69CD5-F091-412C-AB58-02C13AAE2D1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8EF0A-BF53-47F7-B30A-4B1095E4B9B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B1351-B2E7-44EC-9DFD-F81644AE447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EADB3-C291-4CF5-BAAD-353F017D6FB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142ED-1120-42BB-9322-4F80F359BC4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404B4-10EE-4E51-A46A-42B7A5A33D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31E53-4FB1-4A32-BB4F-2C4E4BDCBFB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D44E4-E68B-4EEB-85B8-AF96FD6E3B1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4655F-60FB-4249-A58B-234E284849F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4AE0FFE-9429-482C-B8A6-099EBF7A5F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13BE3D3-009A-445D-86B3-6C7488A34B3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5D4161-3C71-4DA4-B354-049B064C0B0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68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69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0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1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2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3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4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5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76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7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8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1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2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3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4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5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6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7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8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89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90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91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2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3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4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95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296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7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8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1299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300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1301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302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303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1304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1305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38CFF46-D475-4FEC-AD81-EA9BFF8B5AF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68F06-0829-4F16-99DC-7E4EE0D98F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38D04-F9A3-471D-905E-836768DE38A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D6BB3-DDB6-404A-9B4B-58DC0354DD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C164E-95E2-4C17-9C0A-16204F4F364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6E753-1209-444D-A647-DA0F8AA9C3F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420E7-8E1D-49F4-A11A-7792FF1CB2B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FE874-02BC-43BA-BB12-FA705400BAA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34E68-A466-47E8-896C-42A07D5917B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35089-AB43-4EF1-941E-47EBF6853B5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6E9FE-E38A-4C55-88A5-EFC0E4D1B0F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67A979-8BCB-4995-A170-F95BB2726CC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2" r:id="rId12"/>
    <p:sldLayoutId id="2147483673" r:id="rId13"/>
    <p:sldLayoutId id="2147483674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0243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44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45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46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47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48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49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50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51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52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3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4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5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6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7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8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59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0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1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2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3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4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5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6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7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68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69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70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71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72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73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74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75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76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0277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8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79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280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281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5F1FE67D-8254-4E15-9479-C78602D5095B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35843" name="Group 3"/>
          <p:cNvGraphicFramePr>
            <a:graphicFrameLocks noGrp="1"/>
          </p:cNvGraphicFramePr>
          <p:nvPr/>
        </p:nvGraphicFramePr>
        <p:xfrm>
          <a:off x="611188" y="2276475"/>
          <a:ext cx="8137525" cy="4106867"/>
        </p:xfrm>
        <a:graphic>
          <a:graphicData uri="http://schemas.openxmlformats.org/drawingml/2006/table">
            <a:tbl>
              <a:tblPr/>
              <a:tblGrid>
                <a:gridCol w="1728787"/>
                <a:gridCol w="6408738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Číslo projektu MŠMT: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CZ . 1 . 07 / 1. 4. 00 / 21 . 07 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Číslo materiálu: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VY_32_INOVACE_13_04_převody jednotek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ZŠ, PŠ a MŠ Česká Lípa, Moskevská  679 příspěvková organizace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Ročník: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II.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Vzdělávací oblast: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Matematika a její aplikace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Předmět: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Matematika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Tematický okruh: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Závislosti, vztahy a práce s daty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Téma: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Jednotky hmotnosti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Název autora: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Mgr. Hana Pajkrtová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Vytvořeno dne: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Září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Anotace: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DUM je určen k procvičení převodu jednotek hmotnosti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Klíčová slova: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Převody jednotek, gram, dekagram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013325"/>
            <a:ext cx="1511300" cy="1511300"/>
          </a:xfrm>
          <a:prstGeom prst="rect">
            <a:avLst/>
          </a:prstGeom>
          <a:noFill/>
          <a:ln w="57150">
            <a:solidFill>
              <a:srgbClr val="FFCC00"/>
            </a:solidFill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 t="20923" r="1913" b="23232"/>
          <a:stretch>
            <a:fillRect/>
          </a:stretch>
        </p:blipFill>
        <p:spPr bwMode="auto">
          <a:xfrm>
            <a:off x="2195513" y="5084763"/>
            <a:ext cx="2305050" cy="1312862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260350"/>
            <a:ext cx="1419225" cy="1419225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  <a:effectLst/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5" cstate="print"/>
          <a:srcRect b="19516"/>
          <a:stretch>
            <a:fillRect/>
          </a:stretch>
        </p:blipFill>
        <p:spPr bwMode="auto">
          <a:xfrm>
            <a:off x="323850" y="260350"/>
            <a:ext cx="2289175" cy="1344613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  <a:effectLst/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627313" y="2420938"/>
            <a:ext cx="4103687" cy="129698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600" b="1">
              <a:latin typeface="Monotype Corsiva" pitchFamily="66" charset="0"/>
            </a:endParaRPr>
          </a:p>
        </p:txBody>
      </p:sp>
      <p:sp>
        <p:nvSpPr>
          <p:cNvPr id="19465" name="WordArt 9"/>
          <p:cNvSpPr>
            <a:spLocks noChangeArrowheads="1" noChangeShapeType="1" noTextEdit="1"/>
          </p:cNvSpPr>
          <p:nvPr/>
        </p:nvSpPr>
        <p:spPr bwMode="auto">
          <a:xfrm>
            <a:off x="3132138" y="2709863"/>
            <a:ext cx="3311525" cy="925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12700">
                  <a:solidFill>
                    <a:srgbClr val="9933FF"/>
                  </a:solidFill>
                  <a:round/>
                  <a:headEnd/>
                  <a:tailEnd/>
                </a:ln>
                <a:solidFill>
                  <a:srgbClr val="CC3399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urier New"/>
                <a:cs typeface="Courier New"/>
              </a:rPr>
              <a:t>VÁŽÍME</a:t>
            </a:r>
          </a:p>
        </p:txBody>
      </p:sp>
      <p:pic>
        <p:nvPicPr>
          <p:cNvPr id="19471" name="Picture 15" descr="Zobrazit podrobnosti"/>
          <p:cNvPicPr>
            <a:picLocks noChangeAspect="1" noChangeArrowheads="1"/>
          </p:cNvPicPr>
          <p:nvPr>
            <p:ph sz="quarter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395288" y="2205038"/>
            <a:ext cx="1828800" cy="1828800"/>
          </a:xfrm>
          <a:noFill/>
          <a:ln/>
        </p:spPr>
      </p:pic>
      <p:pic>
        <p:nvPicPr>
          <p:cNvPr id="19474" name="Picture 18" descr="T&amp;ecaron;stoviny"/>
          <p:cNvPicPr>
            <a:picLocks noChangeAspect="1" noChangeArrowheads="1"/>
          </p:cNvPicPr>
          <p:nvPr>
            <p:ph sz="quarter" idx="2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3419475" y="260350"/>
            <a:ext cx="1828800" cy="1828800"/>
          </a:xfrm>
          <a:noFill/>
          <a:ln/>
        </p:spPr>
      </p:pic>
      <p:pic>
        <p:nvPicPr>
          <p:cNvPr id="19478" name="Picture 22" descr="R&amp;uring;zné druhy cukru"/>
          <p:cNvPicPr>
            <a:picLocks noChangeAspect="1" noChangeArrowheads="1"/>
          </p:cNvPicPr>
          <p:nvPr>
            <p:ph sz="quarter" idx="3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4859338" y="3933825"/>
            <a:ext cx="1828800" cy="1828800"/>
          </a:xfrm>
          <a:noFill/>
          <a:ln/>
        </p:spPr>
      </p:pic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4859338" y="5589588"/>
            <a:ext cx="1295400" cy="5032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cukr</a:t>
            </a: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395288" y="1412875"/>
            <a:ext cx="1295400" cy="5032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rýže</a:t>
            </a: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179388" y="4508500"/>
            <a:ext cx="1295400" cy="5032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krupice</a:t>
            </a:r>
          </a:p>
        </p:txBody>
      </p:sp>
      <p:sp>
        <p:nvSpPr>
          <p:cNvPr id="19484" name="Rectangle 28"/>
          <p:cNvSpPr>
            <a:spLocks noChangeArrowheads="1"/>
          </p:cNvSpPr>
          <p:nvPr/>
        </p:nvSpPr>
        <p:spPr bwMode="auto">
          <a:xfrm>
            <a:off x="3276600" y="4581525"/>
            <a:ext cx="1295400" cy="5032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máslo</a:t>
            </a:r>
          </a:p>
        </p:txBody>
      </p:sp>
      <p:sp>
        <p:nvSpPr>
          <p:cNvPr id="19485" name="Rectangle 29"/>
          <p:cNvSpPr>
            <a:spLocks noChangeArrowheads="1"/>
          </p:cNvSpPr>
          <p:nvPr/>
        </p:nvSpPr>
        <p:spPr bwMode="auto">
          <a:xfrm>
            <a:off x="1187450" y="3789363"/>
            <a:ext cx="1943100" cy="5032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pepř a sůl</a:t>
            </a:r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4500563" y="1773238"/>
            <a:ext cx="1584325" cy="5032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těstoviny</a:t>
            </a:r>
          </a:p>
        </p:txBody>
      </p:sp>
      <p:sp>
        <p:nvSpPr>
          <p:cNvPr id="19487" name="Rectangle 31"/>
          <p:cNvSpPr>
            <a:spLocks noChangeArrowheads="1"/>
          </p:cNvSpPr>
          <p:nvPr/>
        </p:nvSpPr>
        <p:spPr bwMode="auto">
          <a:xfrm>
            <a:off x="6659563" y="188913"/>
            <a:ext cx="1295400" cy="5032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mouka</a:t>
            </a:r>
          </a:p>
        </p:txBody>
      </p:sp>
      <p:pic>
        <p:nvPicPr>
          <p:cNvPr id="19489" name="Picture 33" descr="&amp;Ccaron;okoláda v obalu "/>
          <p:cNvPicPr>
            <a:picLocks noChangeAspect="1" noChangeArrowheads="1"/>
          </p:cNvPicPr>
          <p:nvPr>
            <p:ph sz="quarter" idx="4"/>
          </p:nvPr>
        </p:nvPicPr>
        <p:blipFill>
          <a:blip r:embed="rId9" cstate="print"/>
          <a:srcRect t="9842" b="9842"/>
          <a:stretch>
            <a:fillRect/>
          </a:stretch>
        </p:blipFill>
        <p:spPr>
          <a:xfrm>
            <a:off x="7019925" y="1916113"/>
            <a:ext cx="1828800" cy="1470025"/>
          </a:xfrm>
          <a:noFill/>
          <a:ln/>
        </p:spPr>
      </p:pic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6948488" y="3213100"/>
            <a:ext cx="1798637" cy="5032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čokoláda</a:t>
            </a:r>
          </a:p>
        </p:txBody>
      </p:sp>
      <p:pic>
        <p:nvPicPr>
          <p:cNvPr id="19494" name="Picture 38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19925" y="4221163"/>
            <a:ext cx="1828800" cy="1828800"/>
          </a:xfrm>
          <a:prstGeom prst="rect">
            <a:avLst/>
          </a:prstGeom>
          <a:noFill/>
        </p:spPr>
      </p:pic>
      <p:sp>
        <p:nvSpPr>
          <p:cNvPr id="19496" name="Rectangle 40"/>
          <p:cNvSpPr>
            <a:spLocks noChangeArrowheads="1"/>
          </p:cNvSpPr>
          <p:nvPr/>
        </p:nvSpPr>
        <p:spPr bwMode="auto">
          <a:xfrm>
            <a:off x="7308850" y="5876925"/>
            <a:ext cx="1295400" cy="5032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400" b="1">
                <a:solidFill>
                  <a:schemeClr val="accent2"/>
                </a:solidFill>
              </a:rPr>
              <a:t>sýr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5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5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9481" grpId="0" animBg="1"/>
      <p:bldP spid="19482" grpId="0" animBg="1"/>
      <p:bldP spid="19483" grpId="0" animBg="1"/>
      <p:bldP spid="19484" grpId="0" animBg="1"/>
      <p:bldP spid="19485" grpId="0" animBg="1"/>
      <p:bldP spid="19486" grpId="0" animBg="1"/>
      <p:bldP spid="19487" grpId="0" animBg="1"/>
      <p:bldP spid="19492" grpId="0" animBg="1"/>
      <p:bldP spid="194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57338"/>
            <a:ext cx="2987675" cy="8636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0099FF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245 g másla</a:t>
            </a:r>
          </a:p>
          <a:p>
            <a:endParaRPr lang="cs-CZ"/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25 dkg</a:t>
            </a:r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</a:rPr>
              <a:t>30 dkg</a:t>
            </a:r>
          </a:p>
        </p:txBody>
      </p:sp>
      <p:sp>
        <p:nvSpPr>
          <p:cNvPr id="4102" name="Oval 6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24,5 dkg</a:t>
            </a:r>
          </a:p>
        </p:txBody>
      </p:sp>
      <p:sp>
        <p:nvSpPr>
          <p:cNvPr id="4103" name="Oval 7"/>
          <p:cNvSpPr>
            <a:spLocks noChangeArrowheads="1"/>
          </p:cNvSpPr>
          <p:nvPr/>
        </p:nvSpPr>
        <p:spPr bwMode="auto">
          <a:xfrm>
            <a:off x="5940425" y="2924175"/>
            <a:ext cx="2881313" cy="1008063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 cstate="print"/>
          <a:srcRect t="20923" r="1913" b="23232"/>
          <a:stretch>
            <a:fillRect/>
          </a:stretch>
        </p:blipFill>
        <p:spPr bwMode="auto">
          <a:xfrm>
            <a:off x="1835150" y="2205038"/>
            <a:ext cx="3095625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5867400" y="1773238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245:10</a:t>
            </a:r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3399FF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4107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41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0" grpId="1" animBg="1"/>
      <p:bldP spid="4101" grpId="0" animBg="1"/>
      <p:bldP spid="4101" grpId="1" animBg="1"/>
      <p:bldP spid="4102" grpId="0" animBg="1"/>
      <p:bldP spid="4103" grpId="0" animBg="1"/>
      <p:bldP spid="4105" grpId="0" animBg="1"/>
      <p:bldP spid="4106" grpId="0" animBg="1"/>
      <p:bldP spid="410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57338"/>
            <a:ext cx="2700338" cy="936625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00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92 g rýže</a:t>
            </a:r>
          </a:p>
          <a:p>
            <a:pPr>
              <a:buClr>
                <a:srgbClr val="00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99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rgbClr val="CC6600"/>
          </a:solidFill>
          <a:ln w="57150">
            <a:solidFill>
              <a:srgbClr val="9900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9,2 dkg</a:t>
            </a:r>
          </a:p>
        </p:txBody>
      </p:sp>
      <p:sp>
        <p:nvSpPr>
          <p:cNvPr id="5126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</a:rPr>
              <a:t>92 dkg</a:t>
            </a:r>
          </a:p>
        </p:txBody>
      </p:sp>
      <p:sp>
        <p:nvSpPr>
          <p:cNvPr id="5127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0,92 dkg</a:t>
            </a:r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2051050" y="2060575"/>
            <a:ext cx="2881313" cy="1008063"/>
          </a:xfrm>
          <a:prstGeom prst="ellipse">
            <a:avLst/>
          </a:prstGeom>
          <a:solidFill>
            <a:srgbClr val="CC6600"/>
          </a:solidFill>
          <a:ln w="57150">
            <a:solidFill>
              <a:srgbClr val="9900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92:10</a:t>
            </a:r>
          </a:p>
        </p:txBody>
      </p:sp>
      <p:sp>
        <p:nvSpPr>
          <p:cNvPr id="5129" name="Oval 9"/>
          <p:cNvSpPr>
            <a:spLocks noChangeArrowheads="1"/>
          </p:cNvSpPr>
          <p:nvPr/>
        </p:nvSpPr>
        <p:spPr bwMode="auto">
          <a:xfrm>
            <a:off x="1403350" y="3141663"/>
            <a:ext cx="2881313" cy="1008062"/>
          </a:xfrm>
          <a:prstGeom prst="ellipse">
            <a:avLst/>
          </a:prstGeom>
          <a:solidFill>
            <a:srgbClr val="CC6600"/>
          </a:solidFill>
          <a:ln w="57150">
            <a:solidFill>
              <a:srgbClr val="9900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pic>
        <p:nvPicPr>
          <p:cNvPr id="5130" name="Picture 10"/>
          <p:cNvPicPr>
            <a:picLocks noChangeAspect="1" noChangeArrowheads="1"/>
          </p:cNvPicPr>
          <p:nvPr>
            <p:ph sz="quarter" idx="3"/>
          </p:nvPr>
        </p:nvPicPr>
        <p:blipFill>
          <a:blip r:embed="rId2" cstate="print"/>
          <a:srcRect b="19516"/>
          <a:stretch>
            <a:fillRect/>
          </a:stretch>
        </p:blipFill>
        <p:spPr>
          <a:xfrm>
            <a:off x="5435600" y="1700213"/>
            <a:ext cx="3348038" cy="1968500"/>
          </a:xfrm>
          <a:ln w="57150">
            <a:solidFill>
              <a:srgbClr val="993300"/>
            </a:solidFill>
          </a:ln>
        </p:spPr>
      </p:pic>
      <p:sp>
        <p:nvSpPr>
          <p:cNvPr id="5131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51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6" grpId="0" animBg="1"/>
      <p:bldP spid="5126" grpId="1" animBg="1"/>
      <p:bldP spid="5127" grpId="0" animBg="1"/>
      <p:bldP spid="5127" grpId="1" animBg="1"/>
      <p:bldP spid="5128" grpId="0" animBg="1"/>
      <p:bldP spid="5129" grpId="0" animBg="1"/>
      <p:bldP spid="5130" grpId="0" animBg="1"/>
      <p:bldP spid="51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4888" y="1628775"/>
            <a:ext cx="2520950" cy="2520950"/>
          </a:xfrm>
          <a:noFill/>
          <a:ln w="57150">
            <a:solidFill>
              <a:srgbClr val="FFCC00"/>
            </a:solidFill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081088"/>
          </a:xfrm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36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gramy</a:t>
            </a:r>
            <a:br>
              <a:rPr lang="cs-CZ" sz="36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endParaRPr lang="cs-CZ" sz="4000" b="1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57338"/>
            <a:ext cx="3744913" cy="6477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00CC00"/>
              </a:buClr>
              <a:buFont typeface="Wingdings" pitchFamily="2" charset="2"/>
              <a:buChar char="q"/>
            </a:pPr>
            <a:r>
              <a:rPr lang="cs-CZ" sz="2800" b="1">
                <a:solidFill>
                  <a:schemeClr val="bg1"/>
                </a:solidFill>
              </a:rPr>
              <a:t>1250 dkg krupice</a:t>
            </a:r>
          </a:p>
          <a:p>
            <a:pPr>
              <a:buClr>
                <a:srgbClr val="00CC00"/>
              </a:buClr>
              <a:buFont typeface="Wingdings" pitchFamily="2" charset="2"/>
              <a:buNone/>
            </a:pPr>
            <a:endParaRPr lang="cs-CZ" sz="2800" b="1">
              <a:solidFill>
                <a:schemeClr val="bg1"/>
              </a:solidFill>
            </a:endParaRP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sz="2800" b="1">
              <a:solidFill>
                <a:schemeClr val="bg1"/>
              </a:solidFill>
            </a:endParaRPr>
          </a:p>
          <a:p>
            <a:endParaRPr lang="cs-CZ" sz="2800"/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125 dkg</a:t>
            </a:r>
          </a:p>
        </p:txBody>
      </p:sp>
      <p:sp>
        <p:nvSpPr>
          <p:cNvPr id="3078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</a:rPr>
              <a:t>130 dkg</a:t>
            </a:r>
          </a:p>
        </p:txBody>
      </p:sp>
      <p:sp>
        <p:nvSpPr>
          <p:cNvPr id="3079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145 dkg</a:t>
            </a:r>
          </a:p>
        </p:txBody>
      </p:sp>
      <p:sp>
        <p:nvSpPr>
          <p:cNvPr id="3080" name="Oval 8"/>
          <p:cNvSpPr>
            <a:spLocks noChangeArrowheads="1"/>
          </p:cNvSpPr>
          <p:nvPr/>
        </p:nvSpPr>
        <p:spPr bwMode="auto">
          <a:xfrm>
            <a:off x="3132138" y="2276475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1250:10</a:t>
            </a:r>
          </a:p>
        </p:txBody>
      </p:sp>
      <p:sp>
        <p:nvSpPr>
          <p:cNvPr id="3081" name="Oval 9"/>
          <p:cNvSpPr>
            <a:spLocks noChangeArrowheads="1"/>
          </p:cNvSpPr>
          <p:nvPr/>
        </p:nvSpPr>
        <p:spPr bwMode="auto">
          <a:xfrm>
            <a:off x="468313" y="3213100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sp>
        <p:nvSpPr>
          <p:cNvPr id="3082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33CC33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3083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308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 animBg="1"/>
      <p:bldP spid="3078" grpId="1" animBg="1"/>
      <p:bldP spid="3079" grpId="0" animBg="1"/>
      <p:bldP spid="3079" grpId="1" animBg="1"/>
      <p:bldP spid="3080" grpId="0" animBg="1"/>
      <p:bldP spid="3081" grpId="0" animBg="1"/>
      <p:bldP spid="3082" grpId="0" animBg="1"/>
      <p:bldP spid="30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2411412" cy="6477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FFFF99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30 g soli</a:t>
            </a: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300 dkg</a:t>
            </a:r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9900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3 dkg</a:t>
            </a:r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0,3 dkg</a:t>
            </a:r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5867400" y="2852738"/>
            <a:ext cx="2881313" cy="1008062"/>
          </a:xfrm>
          <a:prstGeom prst="ellipse">
            <a:avLst/>
          </a:prstGeom>
          <a:solidFill>
            <a:srgbClr val="FF9900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5867400" y="1557338"/>
            <a:ext cx="2881313" cy="1008062"/>
          </a:xfrm>
          <a:prstGeom prst="ellipse">
            <a:avLst/>
          </a:prstGeom>
          <a:solidFill>
            <a:srgbClr val="FF9900"/>
          </a:solidFill>
          <a:ln w="57150">
            <a:solidFill>
              <a:srgbClr val="FFFFCC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30:10</a:t>
            </a:r>
          </a:p>
        </p:txBody>
      </p:sp>
      <p:pic>
        <p:nvPicPr>
          <p:cNvPr id="8201" name="Picture 9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 l="14268" t="32898" r="17964"/>
          <a:stretch>
            <a:fillRect/>
          </a:stretch>
        </p:blipFill>
        <p:spPr>
          <a:xfrm>
            <a:off x="2700338" y="1916113"/>
            <a:ext cx="2808287" cy="2217737"/>
          </a:xfrm>
          <a:ln w="57150">
            <a:solidFill>
              <a:srgbClr val="0099FF"/>
            </a:solidFill>
          </a:ln>
        </p:spPr>
      </p:pic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1835150" y="4365625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3399FF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8203" name="WordArt 11"/>
          <p:cNvSpPr>
            <a:spLocks noChangeArrowheads="1" noChangeShapeType="1" noTextEdit="1"/>
          </p:cNvSpPr>
          <p:nvPr/>
        </p:nvSpPr>
        <p:spPr bwMode="auto">
          <a:xfrm>
            <a:off x="2195513" y="4581525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820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6" grpId="1" animBg="1"/>
      <p:bldP spid="8197" grpId="0" animBg="1"/>
      <p:bldP spid="8198" grpId="0" animBg="1"/>
      <p:bldP spid="8198" grpId="1" animBg="1"/>
      <p:bldP spid="8199" grpId="0" animBg="1"/>
      <p:bldP spid="8200" grpId="0" animBg="1"/>
      <p:bldP spid="8201" grpId="0" animBg="1"/>
      <p:bldP spid="8202" grpId="0" animBg="1"/>
      <p:bldP spid="820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122863" cy="676275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CC99FF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1000 g hladké mouky</a:t>
            </a:r>
          </a:p>
          <a:p>
            <a:endParaRPr lang="cs-CZ"/>
          </a:p>
        </p:txBody>
      </p:sp>
      <p:sp>
        <p:nvSpPr>
          <p:cNvPr id="6148" name="Oval 4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215 dkg</a:t>
            </a: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9933FF"/>
          </a:solidFill>
          <a:ln w="57150">
            <a:solidFill>
              <a:srgbClr val="9999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100 dkg</a:t>
            </a:r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435 dkg</a:t>
            </a:r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843213" y="2852738"/>
            <a:ext cx="2881312" cy="1008062"/>
          </a:xfrm>
          <a:prstGeom prst="ellipse">
            <a:avLst/>
          </a:prstGeom>
          <a:solidFill>
            <a:srgbClr val="CC99FF"/>
          </a:solidFill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2276475"/>
            <a:ext cx="1873250" cy="1873250"/>
          </a:xfrm>
          <a:noFill/>
          <a:ln w="57150">
            <a:solidFill>
              <a:srgbClr val="0099FF"/>
            </a:solidFill>
          </a:ln>
        </p:spPr>
      </p:pic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5724525" y="2133600"/>
            <a:ext cx="2881313" cy="1008063"/>
          </a:xfrm>
          <a:prstGeom prst="ellipse">
            <a:avLst/>
          </a:prstGeom>
          <a:solidFill>
            <a:srgbClr val="CC99FF"/>
          </a:solidFill>
          <a:ln w="57150">
            <a:solidFill>
              <a:srgbClr val="9933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1000:10</a:t>
            </a:r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3399FF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61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8" grpId="1" animBg="1"/>
      <p:bldP spid="6149" grpId="0" animBg="1"/>
      <p:bldP spid="6150" grpId="0" animBg="1"/>
      <p:bldP spid="6150" grpId="1" animBg="1"/>
      <p:bldP spid="6151" grpId="0" animBg="1"/>
      <p:bldP spid="6153" grpId="0" animBg="1"/>
      <p:bldP spid="6154" grpId="0" animBg="1"/>
      <p:bldP spid="61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2916237" cy="8636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FF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230 g cukru</a:t>
            </a: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pic>
        <p:nvPicPr>
          <p:cNvPr id="7172" name="Picture 4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59113" y="1557338"/>
            <a:ext cx="2808287" cy="2305050"/>
          </a:xfrm>
          <a:ln w="57150">
            <a:solidFill>
              <a:srgbClr val="FF9900"/>
            </a:solidFill>
          </a:ln>
        </p:spPr>
      </p:pic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25 dkg</a:t>
            </a:r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23 dkg</a:t>
            </a:r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15 dkg</a:t>
            </a: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6084888" y="3068638"/>
            <a:ext cx="2881312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rgbClr val="CC3399"/>
              </a:solidFill>
            </a:endParaRPr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6084888" y="1700213"/>
            <a:ext cx="2881312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230:10</a:t>
            </a:r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FF99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71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4" grpId="0" animBg="1"/>
      <p:bldP spid="7175" grpId="0" animBg="1"/>
      <p:bldP spid="7175" grpId="1" animBg="1"/>
      <p:bldP spid="7176" grpId="0" animBg="1"/>
      <p:bldP spid="7177" grpId="0" animBg="1"/>
      <p:bldP spid="7178" grpId="0" animBg="1"/>
      <p:bldP spid="71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dekagramy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4321175" cy="8636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FF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250 g čokolády</a:t>
            </a: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31749" name="Oval 5"/>
          <p:cNvSpPr>
            <a:spLocks noChangeArrowheads="1"/>
          </p:cNvSpPr>
          <p:nvPr/>
        </p:nvSpPr>
        <p:spPr bwMode="auto">
          <a:xfrm>
            <a:off x="179388" y="5589588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15 dkg</a:t>
            </a:r>
          </a:p>
        </p:txBody>
      </p:sp>
      <p:sp>
        <p:nvSpPr>
          <p:cNvPr id="31750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25 dkg</a:t>
            </a:r>
          </a:p>
        </p:txBody>
      </p:sp>
      <p:sp>
        <p:nvSpPr>
          <p:cNvPr id="31751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25,5 dkg</a:t>
            </a:r>
          </a:p>
        </p:txBody>
      </p:sp>
      <p:sp>
        <p:nvSpPr>
          <p:cNvPr id="31752" name="Oval 8"/>
          <p:cNvSpPr>
            <a:spLocks noChangeArrowheads="1"/>
          </p:cNvSpPr>
          <p:nvPr/>
        </p:nvSpPr>
        <p:spPr bwMode="auto">
          <a:xfrm>
            <a:off x="6084888" y="3068638"/>
            <a:ext cx="2881312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rgbClr val="CC3399"/>
              </a:solidFill>
            </a:endParaRPr>
          </a:p>
        </p:txBody>
      </p:sp>
      <p:sp>
        <p:nvSpPr>
          <p:cNvPr id="31753" name="Oval 9"/>
          <p:cNvSpPr>
            <a:spLocks noChangeArrowheads="1"/>
          </p:cNvSpPr>
          <p:nvPr/>
        </p:nvSpPr>
        <p:spPr bwMode="auto">
          <a:xfrm>
            <a:off x="6084888" y="1700213"/>
            <a:ext cx="2881312" cy="1008062"/>
          </a:xfrm>
          <a:prstGeom prst="ellipse">
            <a:avLst/>
          </a:prstGeom>
          <a:solidFill>
            <a:srgbClr val="FFCC66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250:10</a:t>
            </a:r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FF99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31755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 dkg = 10 g</a:t>
            </a:r>
          </a:p>
        </p:txBody>
      </p:sp>
      <p:pic>
        <p:nvPicPr>
          <p:cNvPr id="31757" name="Picture 13" descr="&amp;Ccaron;okoláda v obalu 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 t="9842" b="9842"/>
          <a:stretch>
            <a:fillRect/>
          </a:stretch>
        </p:blipFill>
        <p:spPr>
          <a:xfrm>
            <a:off x="611188" y="2420938"/>
            <a:ext cx="1828800" cy="18288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317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0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  <p:bldP spid="31749" grpId="1" animBg="1"/>
      <p:bldP spid="31750" grpId="0" animBg="1"/>
      <p:bldP spid="31751" grpId="0" animBg="1"/>
      <p:bldP spid="31751" grpId="1" animBg="1"/>
      <p:bldP spid="31752" grpId="0" animBg="1"/>
      <p:bldP spid="31753" grpId="0" animBg="1"/>
      <p:bldP spid="31754" grpId="0" animBg="1"/>
      <p:bldP spid="317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081088"/>
          </a:xfrm>
          <a:solidFill>
            <a:srgbClr val="0099FF"/>
          </a:solidFill>
        </p:spPr>
        <p:txBody>
          <a:bodyPr/>
          <a:lstStyle/>
          <a:p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Kolik váží?</a:t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36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Převeď na gramy</a:t>
            </a:r>
            <a:br>
              <a:rPr lang="cs-CZ" sz="36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/>
            </a:r>
            <a:br>
              <a:rPr lang="cs-CZ" sz="40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</a:br>
            <a:endParaRPr lang="cs-CZ" sz="4000" b="1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57338"/>
            <a:ext cx="3744913" cy="647700"/>
          </a:xfrm>
          <a:solidFill>
            <a:srgbClr val="FF9900"/>
          </a:solidFill>
        </p:spPr>
        <p:txBody>
          <a:bodyPr/>
          <a:lstStyle/>
          <a:p>
            <a:pPr>
              <a:buClr>
                <a:srgbClr val="00CC00"/>
              </a:buClr>
              <a:buFont typeface="Wingdings" pitchFamily="2" charset="2"/>
              <a:buChar char="q"/>
            </a:pPr>
            <a:r>
              <a:rPr lang="cs-CZ" b="1">
                <a:solidFill>
                  <a:schemeClr val="bg1"/>
                </a:solidFill>
              </a:rPr>
              <a:t>500 dkg těstovin</a:t>
            </a:r>
          </a:p>
          <a:p>
            <a:pPr>
              <a:buClr>
                <a:srgbClr val="00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pPr>
              <a:buClr>
                <a:srgbClr val="FFCC00"/>
              </a:buClr>
              <a:buFont typeface="Wingdings" pitchFamily="2" charset="2"/>
              <a:buNone/>
            </a:pPr>
            <a:endParaRPr lang="cs-CZ" b="1">
              <a:solidFill>
                <a:schemeClr val="bg1"/>
              </a:solidFill>
            </a:endParaRPr>
          </a:p>
          <a:p>
            <a:endParaRPr lang="cs-CZ"/>
          </a:p>
        </p:txBody>
      </p:sp>
      <p:sp>
        <p:nvSpPr>
          <p:cNvPr id="33797" name="Oval 5"/>
          <p:cNvSpPr>
            <a:spLocks noChangeArrowheads="1"/>
          </p:cNvSpPr>
          <p:nvPr/>
        </p:nvSpPr>
        <p:spPr bwMode="auto">
          <a:xfrm>
            <a:off x="179388" y="5516563"/>
            <a:ext cx="2881312" cy="1008062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50 dkg</a:t>
            </a:r>
          </a:p>
        </p:txBody>
      </p:sp>
      <p:sp>
        <p:nvSpPr>
          <p:cNvPr id="33798" name="Oval 6"/>
          <p:cNvSpPr>
            <a:spLocks noChangeArrowheads="1"/>
          </p:cNvSpPr>
          <p:nvPr/>
        </p:nvSpPr>
        <p:spPr bwMode="auto">
          <a:xfrm>
            <a:off x="3130550" y="5516563"/>
            <a:ext cx="2881313" cy="1008062"/>
          </a:xfrm>
          <a:prstGeom prst="ellipse">
            <a:avLst/>
          </a:prstGeom>
          <a:solidFill>
            <a:srgbClr val="FFCC00"/>
          </a:solidFill>
          <a:ln w="57150">
            <a:solidFill>
              <a:srgbClr val="FF99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rgbClr val="CC3399"/>
                </a:solidFill>
              </a:rPr>
              <a:t>500 dkg</a:t>
            </a:r>
          </a:p>
        </p:txBody>
      </p:sp>
      <p:sp>
        <p:nvSpPr>
          <p:cNvPr id="33799" name="Oval 7"/>
          <p:cNvSpPr>
            <a:spLocks noChangeArrowheads="1"/>
          </p:cNvSpPr>
          <p:nvPr/>
        </p:nvSpPr>
        <p:spPr bwMode="auto">
          <a:xfrm>
            <a:off x="6083300" y="5516563"/>
            <a:ext cx="2881313" cy="1008062"/>
          </a:xfrm>
          <a:prstGeom prst="ellipse">
            <a:avLst/>
          </a:prstGeom>
          <a:solidFill>
            <a:srgbClr val="0099FF"/>
          </a:solidFill>
          <a:ln w="57150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150 dkg</a:t>
            </a:r>
          </a:p>
        </p:txBody>
      </p:sp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3132138" y="2276475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>
                <a:solidFill>
                  <a:schemeClr val="bg1"/>
                </a:solidFill>
              </a:rPr>
              <a:t>500:10</a:t>
            </a:r>
          </a:p>
        </p:txBody>
      </p:sp>
      <p:sp>
        <p:nvSpPr>
          <p:cNvPr id="33801" name="Oval 9"/>
          <p:cNvSpPr>
            <a:spLocks noChangeArrowheads="1"/>
          </p:cNvSpPr>
          <p:nvPr/>
        </p:nvSpPr>
        <p:spPr bwMode="auto">
          <a:xfrm>
            <a:off x="468313" y="3213100"/>
            <a:ext cx="2881312" cy="1008063"/>
          </a:xfrm>
          <a:prstGeom prst="ellipse">
            <a:avLst/>
          </a:prstGeom>
          <a:solidFill>
            <a:schemeClr val="folHlink"/>
          </a:solidFill>
          <a:ln w="57150">
            <a:solidFill>
              <a:srgbClr val="00CC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4400" b="1">
              <a:solidFill>
                <a:schemeClr val="bg1"/>
              </a:solidFill>
            </a:endParaRPr>
          </a:p>
        </p:txBody>
      </p:sp>
      <p:sp>
        <p:nvSpPr>
          <p:cNvPr id="33802" name="AutoShape 10"/>
          <p:cNvSpPr>
            <a:spLocks noChangeArrowheads="1"/>
          </p:cNvSpPr>
          <p:nvPr/>
        </p:nvSpPr>
        <p:spPr bwMode="auto">
          <a:xfrm>
            <a:off x="1835150" y="4292600"/>
            <a:ext cx="6265863" cy="1008063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33CC33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3200" b="1">
              <a:solidFill>
                <a:srgbClr val="CC3399"/>
              </a:solidFill>
            </a:endParaRPr>
          </a:p>
        </p:txBody>
      </p:sp>
      <p:sp>
        <p:nvSpPr>
          <p:cNvPr id="33803" name="WordArt 11"/>
          <p:cNvSpPr>
            <a:spLocks noChangeArrowheads="1" noChangeShapeType="1" noTextEdit="1"/>
          </p:cNvSpPr>
          <p:nvPr/>
        </p:nvSpPr>
        <p:spPr bwMode="auto">
          <a:xfrm>
            <a:off x="2195513" y="4508500"/>
            <a:ext cx="55451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23000">
                      <a:srgbClr val="C7AC4C"/>
                    </a:gs>
                    <a:gs pos="55000">
                      <a:srgbClr val="E6D78A"/>
                    </a:gs>
                    <a:gs pos="70000">
                      <a:srgbClr val="C7AC4C"/>
                    </a:gs>
                    <a:gs pos="88000">
                      <a:srgbClr val="E6D78A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1dkg = 10 g</a:t>
            </a:r>
          </a:p>
        </p:txBody>
      </p:sp>
      <p:pic>
        <p:nvPicPr>
          <p:cNvPr id="33805" name="Picture 13" descr="T&amp;ecaron;stoviny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588125" y="1484313"/>
            <a:ext cx="1828800" cy="18288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3380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0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nimBg="1"/>
      <p:bldP spid="33798" grpId="1" animBg="1"/>
      <p:bldP spid="33799" grpId="0" animBg="1"/>
      <p:bldP spid="33799" grpId="1" animBg="1"/>
      <p:bldP spid="33800" grpId="0" animBg="1"/>
      <p:bldP spid="33801" grpId="0" animBg="1"/>
      <p:bldP spid="33802" grpId="0" animBg="1"/>
      <p:bldP spid="3380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endParaRPr lang="cs-CZ"/>
          </a:p>
          <a:p>
            <a:endParaRPr lang="cs-CZ"/>
          </a:p>
          <a:p>
            <a:r>
              <a:rPr lang="cs-CZ"/>
              <a:t>Prezentace slouží k opakování učiva převody jednotek hmotnosti.</a:t>
            </a:r>
          </a:p>
          <a:p>
            <a:r>
              <a:rPr lang="cs-CZ"/>
              <a:t>Po kliknutí se objeví správný výsledek.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57188" y="17859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b="1">
                <a:solidFill>
                  <a:srgbClr val="31859C"/>
                </a:solidFill>
              </a:rPr>
              <a:t>METODICKÝ POPIS</a:t>
            </a: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68388" y="1628775"/>
            <a:ext cx="8075612" cy="1439863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www.office.</a:t>
            </a:r>
            <a:r>
              <a:rPr lang="cs-CZ" sz="2800" smtClean="0"/>
              <a:t>microsoft.com</a:t>
            </a:r>
            <a:endParaRPr lang="cs-CZ" sz="2800" dirty="0"/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2411413" y="4221163"/>
            <a:ext cx="4572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Autorkou této prezentace pokud není uvedeno jinak, je </a:t>
            </a:r>
          </a:p>
          <a:p>
            <a:pPr algn="ctr"/>
            <a:r>
              <a:rPr lang="cs-CZ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Mgr. Hana PAJKRTOVÁ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95288" y="17732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b="1">
                <a:solidFill>
                  <a:srgbClr val="31859C"/>
                </a:solidFill>
              </a:rPr>
              <a:t>POUŽITÉ ZDROJE </a:t>
            </a:r>
          </a:p>
        </p:txBody>
      </p:sp>
      <p:pic>
        <p:nvPicPr>
          <p:cNvPr id="17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282</Words>
  <Application>Microsoft Office PowerPoint</Application>
  <PresentationFormat>Předvádění na obrazovce (4:3)</PresentationFormat>
  <Paragraphs>122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Tahoma</vt:lpstr>
      <vt:lpstr>Wingdings</vt:lpstr>
      <vt:lpstr>Monotype Corsiva</vt:lpstr>
      <vt:lpstr>Výchozí návrh</vt:lpstr>
      <vt:lpstr>Balance</vt:lpstr>
      <vt:lpstr>Snímek 1</vt:lpstr>
      <vt:lpstr>Snímek 2</vt:lpstr>
      <vt:lpstr>Kolik váží? Převeď na dekagramy</vt:lpstr>
      <vt:lpstr>Kolik váží? Převeď na dekagramy</vt:lpstr>
      <vt:lpstr>  Kolik váží? Převeď na gramy  </vt:lpstr>
      <vt:lpstr>Kolik váží? Převeď na dekagramy</vt:lpstr>
      <vt:lpstr>Kolik váží? Převeď na dekagramy</vt:lpstr>
      <vt:lpstr>Kolik váží? Převeď na dekagramy</vt:lpstr>
      <vt:lpstr>Kolik váží? Převeď na dekagramy</vt:lpstr>
      <vt:lpstr>  Kolik váží? Převeď na gramy  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 Převody jednotek váhy</dc:title>
  <dc:creator>Pajkrt</dc:creator>
  <cp:lastModifiedBy>Dum</cp:lastModifiedBy>
  <cp:revision>17</cp:revision>
  <dcterms:created xsi:type="dcterms:W3CDTF">2012-02-11T16:16:02Z</dcterms:created>
  <dcterms:modified xsi:type="dcterms:W3CDTF">2014-09-17T18:12:39Z</dcterms:modified>
</cp:coreProperties>
</file>