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70" r:id="rId6"/>
    <p:sldId id="271" r:id="rId7"/>
    <p:sldId id="265" r:id="rId8"/>
    <p:sldId id="272" r:id="rId9"/>
    <p:sldId id="269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26.11.2013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hyperlink" Target="Gon%20funkce%20y=%20asinbx.gg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hyperlink" Target="Gon%20funkce%20y=%20acosbx.ggb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Goniometrické   funkce 1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III-2-06-17_Goniometricke-funkce-1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III.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březen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3096" y="188640"/>
            <a:ext cx="8377808" cy="172819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pPr algn="ctr"/>
            <a:r>
              <a:rPr lang="cs-CZ" b="1" dirty="0" smtClean="0">
                <a:latin typeface="Arial Black" pitchFamily="34" charset="0"/>
              </a:rPr>
              <a:t>GONIOMETRICKÉ  FUNKCE  1</a:t>
            </a:r>
            <a:br>
              <a:rPr lang="cs-CZ" b="1" dirty="0" smtClean="0">
                <a:latin typeface="Arial Black" pitchFamily="34" charset="0"/>
              </a:rPr>
            </a:br>
            <a:r>
              <a:rPr lang="cs-CZ" sz="2000" b="1" dirty="0" smtClean="0">
                <a:latin typeface="Arial Black" pitchFamily="34" charset="0"/>
              </a:rPr>
              <a:t>pro úhly v rozmezí 0° až 360°</a:t>
            </a:r>
            <a:endParaRPr lang="cs-CZ" sz="5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95536" y="2264606"/>
                <a:ext cx="8352928" cy="412672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</a:t>
                </a:r>
              </a:p>
              <a:p>
                <a:r>
                  <a:rPr lang="cs-CZ" dirty="0" smtClean="0"/>
                  <a:t>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Sinus úhlu </a:t>
                </a:r>
                <a:r>
                  <a:rPr lang="el-GR" sz="2400" b="1" u="sng" dirty="0" smtClean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je y-</a:t>
                </a:r>
                <a:r>
                  <a:rPr lang="cs-CZ" sz="2400" b="1" dirty="0" err="1" smtClean="0">
                    <a:latin typeface="Times New Roman" pitchFamily="18" charset="0"/>
                    <a:cs typeface="Times New Roman" pitchFamily="18" charset="0"/>
                  </a:rPr>
                  <a:t>ová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souřadnice bodu Q</a:t>
                </a:r>
              </a:p>
              <a:p>
                <a:r>
                  <a:rPr lang="cs-CZ" sz="3200" b="1" dirty="0" smtClean="0"/>
                  <a:t>			</a:t>
                </a:r>
                <a14:m>
                  <m:oMath xmlns:m="http://schemas.openxmlformats.org/officeDocument/2006/math">
                    <m:r>
                      <a:rPr lang="cs-CZ" sz="3600" b="1" i="0" smtClean="0">
                        <a:latin typeface="Cambria Math"/>
                      </a:rPr>
                      <m:t>𝐬𝐢𝐧</m:t>
                    </m:r>
                    <m:r>
                      <m:rPr>
                        <m:nor/>
                      </m:rPr>
                      <a:rPr lang="cs-CZ" sz="3600" b="1" i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l-GR" sz="3200" b="1" dirty="0">
                        <a:latin typeface="Times New Roman" pitchFamily="18" charset="0"/>
                        <a:cs typeface="Times New Roman" pitchFamily="18" charset="0"/>
                      </a:rPr>
                      <m:t>α</m:t>
                    </m:r>
                    <m:r>
                      <m:rPr>
                        <m:nor/>
                      </m:rPr>
                      <a:rPr lang="cs-CZ" sz="3200" b="1" i="0" dirty="0" smtClean="0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sSub>
                      <m:sSubPr>
                        <m:ctrlP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𝒚</m:t>
                        </m:r>
                      </m:e>
                      <m:sub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𝑸</m:t>
                        </m:r>
                      </m:sub>
                    </m:sSub>
                  </m:oMath>
                </a14:m>
                <a:endParaRPr lang="cs-CZ" sz="2800" b="1" dirty="0" smtClean="0">
                  <a:cs typeface="Times New Roman" pitchFamily="18" charset="0"/>
                </a:endParaRPr>
              </a:p>
              <a:p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b="1" u="sng" dirty="0" smtClean="0">
                    <a:latin typeface="Times New Roman" pitchFamily="18" charset="0"/>
                    <a:cs typeface="Times New Roman" pitchFamily="18" charset="0"/>
                  </a:rPr>
                  <a:t>Kosinus </a:t>
                </a:r>
                <a:r>
                  <a:rPr lang="cs-CZ" sz="2400" b="1" u="sng" dirty="0">
                    <a:latin typeface="Times New Roman" pitchFamily="18" charset="0"/>
                    <a:cs typeface="Times New Roman" pitchFamily="18" charset="0"/>
                  </a:rPr>
                  <a:t>úhlu </a:t>
                </a:r>
                <a:r>
                  <a:rPr lang="el-GR" sz="2400" b="1" u="sng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endParaRPr lang="cs-CZ" sz="2400" b="1" u="sng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	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x-ová </a:t>
                </a:r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souřadnice bodu Q</a:t>
                </a:r>
              </a:p>
              <a:p>
                <a:r>
                  <a:rPr lang="cs-CZ" sz="2400" b="1" dirty="0"/>
                  <a:t>			</a:t>
                </a:r>
                <a14:m>
                  <m:oMath xmlns:m="http://schemas.openxmlformats.org/officeDocument/2006/math">
                    <m:r>
                      <a:rPr lang="cs-CZ" sz="3600" b="1" i="0" smtClean="0">
                        <a:latin typeface="Cambria Math"/>
                      </a:rPr>
                      <m:t>𝐜𝐨𝐬</m:t>
                    </m:r>
                    <m:r>
                      <m:rPr>
                        <m:nor/>
                      </m:rPr>
                      <a:rPr lang="cs-CZ" sz="3600" b="1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l-GR" sz="3200" b="1" dirty="0">
                        <a:latin typeface="Times New Roman" pitchFamily="18" charset="0"/>
                        <a:cs typeface="Times New Roman" pitchFamily="18" charset="0"/>
                      </a:rPr>
                      <m:t>α</m:t>
                    </m:r>
                    <m:r>
                      <m:rPr>
                        <m:nor/>
                      </m:rPr>
                      <a:rPr lang="cs-CZ" sz="3200" b="1" dirty="0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sSub>
                      <m:sSubPr>
                        <m:ctrlP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sz="3200" b="1" i="1" dirty="0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b>
                        <m:r>
                          <a:rPr lang="cs-CZ" sz="3200" b="1" i="1" dirty="0">
                            <a:latin typeface="Cambria Math"/>
                            <a:cs typeface="Times New Roman" pitchFamily="18" charset="0"/>
                          </a:rPr>
                          <m:t>𝑸</m:t>
                        </m:r>
                      </m:sub>
                    </m:sSub>
                  </m:oMath>
                </a14:m>
                <a:endParaRPr lang="cs-CZ" sz="3200" b="1" dirty="0">
                  <a:latin typeface="Cambria Math"/>
                </a:endParaRPr>
              </a:p>
              <a:p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264606"/>
                <a:ext cx="8352928" cy="4126725"/>
              </a:xfrm>
              <a:prstGeom prst="rect">
                <a:avLst/>
              </a:prstGeom>
              <a:blipFill rotWithShape="1">
                <a:blip r:embed="rId2"/>
                <a:stretch>
                  <a:fillRect l="-291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599776"/>
            <a:ext cx="345638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464475" y="1124743"/>
            <a:ext cx="8319818" cy="5874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Grafem goniometrické funkce sinus je</a:t>
            </a:r>
            <a:r>
              <a:rPr lang="cs-C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sinusoida.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588523" y="5229200"/>
                <a:ext cx="820891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cs-CZ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°; 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𝟑𝟔𝟎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cs-CZ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		Funkce </a:t>
                </a:r>
                <a:r>
                  <a:rPr lang="cs-CZ" b="1" dirty="0"/>
                  <a:t>je rostoucí </a:t>
                </a:r>
                <a:r>
                  <a:rPr lang="cs-CZ" b="1" dirty="0" smtClean="0"/>
                  <a:t>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°;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𝟗𝟎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  <m:r>
                      <a:rPr lang="cs-CZ" b="1" i="1" smtClean="0">
                        <a:latin typeface="Cambria Math"/>
                        <a:ea typeface="Cambria Math"/>
                      </a:rPr>
                      <m:t>∪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𝟐𝟕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°;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𝟑𝟔𝟎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</m:oMath>
                </a14:m>
                <a:endParaRPr lang="cs-CZ" b="1" dirty="0"/>
              </a:p>
              <a:p>
                <a:r>
                  <a:rPr lang="cs-CZ" b="1" dirty="0"/>
                  <a:t>    </a:t>
                </a:r>
                <a:r>
                  <a:rPr lang="cs-CZ" b="1" dirty="0" smtClean="0"/>
                  <a:t>		Funkce </a:t>
                </a:r>
                <a:r>
                  <a:rPr lang="cs-CZ" b="1" dirty="0"/>
                  <a:t>je klesající na </a:t>
                </a:r>
                <a:r>
                  <a:rPr lang="cs-CZ" b="1" dirty="0" err="1" smtClean="0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𝟗𝟎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𝟏𝟖𝟎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523" y="5229200"/>
                <a:ext cx="8208912" cy="923330"/>
              </a:xfrm>
              <a:prstGeom prst="rect">
                <a:avLst/>
              </a:prstGeom>
              <a:blipFill rotWithShape="1">
                <a:blip r:embed="rId2"/>
                <a:stretch>
                  <a:fillRect b="-993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Funkce sinus    </a:t>
                </a:r>
                <a14:m>
                  <m:oMath xmlns:m="http://schemas.openxmlformats.org/officeDocument/2006/math">
                    <m:r>
                      <a:rPr lang="cs-CZ" sz="2400" b="1" i="0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𝒚</m:t>
                    </m:r>
                    <m:r>
                      <a:rPr lang="cs-CZ" sz="2400" b="1" i="1" smtClean="0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𝒔𝒊𝒏</m:t>
                    </m:r>
                    <m:r>
                      <a:rPr lang="cs-CZ" sz="2400" b="1" i="1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   pro úhly v rozmezí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až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360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blipFill rotWithShape="1">
                <a:blip r:embed="rId3"/>
                <a:stretch>
                  <a:fillRect b="-882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474" y="2132856"/>
            <a:ext cx="6891443" cy="268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ovéPole 11"/>
          <p:cNvSpPr txBox="1"/>
          <p:nvPr/>
        </p:nvSpPr>
        <p:spPr>
          <a:xfrm>
            <a:off x="464475" y="1124743"/>
            <a:ext cx="8319818" cy="5874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Grafem goniometrické funkce kosinus je</a:t>
            </a:r>
            <a:r>
              <a:rPr lang="cs-C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400" b="1" dirty="0" err="1" smtClean="0">
                <a:latin typeface="Times New Roman" pitchFamily="18" charset="0"/>
                <a:cs typeface="Times New Roman" pitchFamily="18" charset="0"/>
              </a:rPr>
              <a:t>kosinusoida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588523" y="5229200"/>
                <a:ext cx="820891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		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cs-CZ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°; 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𝟑𝟔𝟎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cs-CZ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		Funkce </a:t>
                </a:r>
                <a:r>
                  <a:rPr lang="cs-CZ" b="1" dirty="0"/>
                  <a:t>je rostoucí </a:t>
                </a:r>
                <a:r>
                  <a:rPr lang="cs-CZ" b="1" dirty="0" smtClean="0"/>
                  <a:t>na </a:t>
                </a:r>
                <a:r>
                  <a:rPr lang="cs-CZ" b="1" dirty="0" err="1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𝟏𝟖𝟎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𝟑𝟔𝟎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</m:oMath>
                </a14:m>
                <a:endParaRPr lang="cs-CZ" b="1" dirty="0"/>
              </a:p>
              <a:p>
                <a:r>
                  <a:rPr lang="cs-CZ" b="1" dirty="0"/>
                  <a:t>    </a:t>
                </a:r>
                <a:r>
                  <a:rPr lang="cs-CZ" b="1" dirty="0" smtClean="0"/>
                  <a:t>		Funkce </a:t>
                </a:r>
                <a:r>
                  <a:rPr lang="cs-CZ" b="1" dirty="0"/>
                  <a:t>je klesající na </a:t>
                </a:r>
                <a:r>
                  <a:rPr lang="cs-CZ" b="1" dirty="0" err="1" smtClean="0"/>
                  <a:t>int</a:t>
                </a:r>
                <a:r>
                  <a:rPr lang="cs-CZ" b="1" dirty="0"/>
                  <a:t>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</m:t>
                        </m:r>
                        <m:r>
                          <a:rPr lang="cs-CZ" b="1" i="1"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𝟏𝟖𝟎</m:t>
                        </m:r>
                        <m:r>
                          <a:rPr lang="cs-CZ" b="1" i="1" smtClean="0">
                            <a:latin typeface="Cambria Math"/>
                            <a:ea typeface="Cambria Math"/>
                          </a:rPr>
                          <m:t>°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523" y="5229200"/>
                <a:ext cx="8208912" cy="923330"/>
              </a:xfrm>
              <a:prstGeom prst="rect">
                <a:avLst/>
              </a:prstGeom>
              <a:blipFill rotWithShape="1">
                <a:blip r:embed="rId2"/>
                <a:stretch>
                  <a:fillRect b="-993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08000" bIns="108000" rtlCol="0">
                <a:spAutoFit/>
              </a:bodyPr>
              <a:lstStyle/>
              <a:p>
                <a:pPr algn="ctr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Funkce kosinus    </a:t>
                </a:r>
                <a14:m>
                  <m:oMath xmlns:m="http://schemas.openxmlformats.org/officeDocument/2006/math">
                    <m:r>
                      <a:rPr lang="cs-CZ" sz="2400" b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r>
                      <a:rPr lang="cs-CZ" sz="2400" b="1" i="1" smtClean="0">
                        <a:latin typeface="Cambria Math"/>
                      </a:rPr>
                      <m:t>𝒄𝒐𝒔</m:t>
                    </m:r>
                    <m:r>
                      <a:rPr lang="cs-CZ" sz="2400" b="1" i="1">
                        <a:latin typeface="Cambria Math"/>
                      </a:rPr>
                      <m:t> </m:t>
                    </m:r>
                    <m:r>
                      <a:rPr lang="cs-CZ" sz="2400" b="1" i="1">
                        <a:latin typeface="Cambria Math"/>
                      </a:rPr>
                      <m:t>𝒙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    pro úhly v rozmezí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 až </a:t>
                </a:r>
                <a14:m>
                  <m:oMath xmlns:m="http://schemas.openxmlformats.org/officeDocument/2006/math">
                    <m:r>
                      <a:rPr lang="cs-CZ" sz="2400" i="1">
                        <a:latin typeface="Cambria Math"/>
                        <a:cs typeface="Times New Roman" pitchFamily="18" charset="0"/>
                      </a:rPr>
                      <m:t>360</m:t>
                    </m:r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°</m:t>
                    </m:r>
                  </m:oMath>
                </a14:m>
                <a:r>
                  <a:rPr lang="cs-CZ" sz="2400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287" y="332656"/>
                <a:ext cx="8345148" cy="587441"/>
              </a:xfrm>
              <a:prstGeom prst="rect">
                <a:avLst/>
              </a:prstGeom>
              <a:blipFill rotWithShape="1">
                <a:blip r:embed="rId3"/>
                <a:stretch>
                  <a:fillRect b="-882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Šipka doleva 17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96" y="2132856"/>
            <a:ext cx="6902376" cy="26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666860"/>
                  </p:ext>
                </p:extLst>
              </p:nvPr>
            </p:nvGraphicFramePr>
            <p:xfrm>
              <a:off x="527575" y="4365104"/>
              <a:ext cx="8150688" cy="1706118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438200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45°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90°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180°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270°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𝒔𝒊𝒏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𝒄𝒐𝒔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ad>
                                      <m:radPr>
                                        <m:degHide m:val="on"/>
                                        <m:ctrlP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cs-CZ" b="0" i="1" dirty="0" smtClean="0">
                                            <a:latin typeface="Cambria Math"/>
                                            <a:cs typeface="Times New Roman" pitchFamily="18" charset="0"/>
                                          </a:rPr>
                                          <m:t>2</m:t>
                                        </m:r>
                                      </m:e>
                                    </m:rad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cs-CZ" b="0" i="1" dirty="0" smtClean="0"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ulk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666860"/>
                  </p:ext>
                </p:extLst>
              </p:nvPr>
            </p:nvGraphicFramePr>
            <p:xfrm>
              <a:off x="527575" y="4365104"/>
              <a:ext cx="8150688" cy="1706118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438200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  <a:gridCol w="839061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24" t="-8197" r="-466525" b="-3590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45°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90°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180°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270°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360°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67639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24" t="-60550" r="-466525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73723" t="-60550" r="-602920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71014" t="-60550" r="-498551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74453" t="-60550" r="-402190" b="-1009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667639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24" t="-159091" r="-4665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73723" t="-159091" r="-6029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71014" t="-159091" r="-4985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74453" t="-159091" r="-402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TextovéPole 3"/>
          <p:cNvSpPr txBox="1"/>
          <p:nvPr/>
        </p:nvSpPr>
        <p:spPr>
          <a:xfrm>
            <a:off x="536103" y="421399"/>
            <a:ext cx="813363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>
                <a:latin typeface="Times New Roman" pitchFamily="18" charset="0"/>
                <a:cs typeface="Times New Roman" pitchFamily="18" charset="0"/>
              </a:rPr>
              <a:t>Tabulka udává ve kterých z intervalů jsou hodnoty funkce sinus, resp. kosinus kladná čísla a ve kterých čísla záporná.</a:t>
            </a:r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967666"/>
                  </p:ext>
                </p:extLst>
              </p:nvPr>
            </p:nvGraphicFramePr>
            <p:xfrm>
              <a:off x="529385" y="1412776"/>
              <a:ext cx="8140355" cy="155448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1527970"/>
                    <a:gridCol w="1527970"/>
                    <a:gridCol w="1527970"/>
                    <a:gridCol w="152797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0" smtClean="0">
                                    <a:latin typeface="Cambria Math"/>
                                  </a:rPr>
                                  <m:t>𝐤𝐯𝐚𝐝𝐫𝐚𝐧𝐭</m:t>
                                </m:r>
                              </m:oMath>
                            </m:oMathPara>
                          </a14:m>
                          <a:endParaRPr lang="cs-CZ" b="1" i="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algn="l"/>
                          <a:r>
                            <a:rPr lang="cs-CZ" b="0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úhel</a:t>
                          </a:r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°;90°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90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°;180°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180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°;270°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I.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cs-CZ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b="0" i="0" smtClean="0">
                                        <a:latin typeface="Cambria Math"/>
                                      </a:rPr>
                                      <m:t>270</m:t>
                                    </m:r>
                                    <m:r>
                                      <a:rPr lang="cs-CZ" b="0" i="0" smtClean="0">
                                        <a:latin typeface="Cambria Math"/>
                                        <a:ea typeface="Cambria Math"/>
                                      </a:rPr>
                                      <m:t>°;360°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cs-CZ" b="0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967666"/>
                  </p:ext>
                </p:extLst>
              </p:nvPr>
            </p:nvGraphicFramePr>
            <p:xfrm>
              <a:off x="529385" y="1412776"/>
              <a:ext cx="8140355" cy="155448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2028475"/>
                    <a:gridCol w="1527970"/>
                    <a:gridCol w="1527970"/>
                    <a:gridCol w="1527970"/>
                    <a:gridCol w="1527970"/>
                  </a:tblGrid>
                  <a:tr h="64008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" t="-4762" r="-301201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33600" t="-4762" r="-301200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32669" t="-4762" r="-200000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34000" t="-4762" r="-100800" b="-16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32271" t="-4762" r="-398" b="-164762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s-CZ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 kosinus</a:t>
                          </a:r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i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̶</a:t>
                          </a:r>
                          <a:endParaRPr lang="cs-CZ" sz="2400" b="1" i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sz="2400" b="1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+</a:t>
                          </a:r>
                          <a:endParaRPr lang="cs-CZ" sz="2400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DAFE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551383" y="3356992"/>
                <a:ext cx="81336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Tabulka udává hodnoty funkcí sinus a kosinus v některých bodech z intervalu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cs-CZ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  <m:r>
                          <a:rPr lang="cs-CZ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°; 360°</m:t>
                        </m:r>
                      </m:e>
                    </m:d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4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3" y="3356992"/>
                <a:ext cx="8133635" cy="830997"/>
              </a:xfrm>
              <a:prstGeom prst="rect">
                <a:avLst/>
              </a:prstGeom>
              <a:blipFill rotWithShape="1">
                <a:blip r:embed="rId4"/>
                <a:stretch>
                  <a:fillRect t="-5882" b="-161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Šipka doleva 6">
            <a:hlinkClick r:id="rId5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5172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𝒔𝒊𝒏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06" y="1196752"/>
            <a:ext cx="8048040" cy="428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goniometrické funkce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𝒄𝒐𝒔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𝒃𝒙</m:t>
                        </m:r>
                      </m:e>
                    </m:d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v závislosti  na koeficientu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𝒃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205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45" y="1196752"/>
            <a:ext cx="8087756" cy="431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86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Goniometrických funkcí sinus a kosinus pro úhly        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v rozmezí 0° až 360°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Při výkladu jsou použity ukázky goniometrických funkcí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Použité </a:t>
            </a: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zdroje:</a:t>
            </a:r>
          </a:p>
          <a:p>
            <a:pPr algn="just">
              <a:buNone/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doc. RNDr. Emil Calda, CSc.: Matematika pro dvouleté a tříleté učební obory středních odborných učilišť, 2.díl, 1. vydání 2003, Prometheus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ISBN 80-7196-260-0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1240</TotalTime>
  <Words>395</Words>
  <Application>Microsoft Office PowerPoint</Application>
  <PresentationFormat>Předvádění na obrazovce (4:3)</PresentationFormat>
  <Paragraphs>103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Tok</vt:lpstr>
      <vt:lpstr>Prezentace aplikace PowerPoint</vt:lpstr>
      <vt:lpstr>Prezentace aplikace PowerPoint</vt:lpstr>
      <vt:lpstr>GONIOMETRICKÉ  FUNKCE  1 pro úhly v rozmezí 0° až 360°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91</cp:revision>
  <dcterms:created xsi:type="dcterms:W3CDTF">2013-01-11T17:11:37Z</dcterms:created>
  <dcterms:modified xsi:type="dcterms:W3CDTF">2013-11-26T17:30:39Z</dcterms:modified>
</cp:coreProperties>
</file>