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sldIdLst>
    <p:sldId id="271" r:id="rId3"/>
    <p:sldId id="267" r:id="rId4"/>
    <p:sldId id="262" r:id="rId5"/>
    <p:sldId id="258" r:id="rId6"/>
    <p:sldId id="268" r:id="rId7"/>
    <p:sldId id="259" r:id="rId8"/>
    <p:sldId id="261" r:id="rId9"/>
    <p:sldId id="260" r:id="rId10"/>
    <p:sldId id="263" r:id="rId11"/>
    <p:sldId id="269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3300"/>
    <a:srgbClr val="33CC33"/>
    <a:srgbClr val="66CCFF"/>
    <a:srgbClr val="FF9900"/>
    <a:srgbClr val="FFCC00"/>
    <a:srgbClr val="3399FF"/>
    <a:srgbClr val="A5002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1F50AA-FE22-4399-A866-A72D3C69B0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E5289F-0791-4AF5-A718-6A99A982D0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95D7BC-77B4-45E0-AD44-18D3B31F94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F44D00-2491-46E4-AA1E-645F71ECA1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3B1FB5-974E-4D06-B90F-7FFCA175E0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7C7A2A-AA17-48D3-A370-1C24CBA0A6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E1DB37-3356-48EE-8FF8-008426D34FF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4C54EA-CC71-4AF7-B9A8-F65375068D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E275F3-8346-4035-B539-5B7B52E1C0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7AC8F3-5C04-451E-9E78-6D56D04707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6CF5B2-D5A6-4AE6-87F7-F3B867288F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99B57F-62A0-4745-A137-D985FE6ABA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C9BACB8-8258-4A65-BC1E-2B6F1CCE10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536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6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7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7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7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8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8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539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39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39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540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40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34B150C-5DC2-4718-8425-3DB252EA78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B06505-0888-4697-92B9-C2A52801E9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B3FA21-FCF0-4D4C-B978-3D85F01EEA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A53802-6133-4903-A1AB-32B244CAA5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CE5833-C85A-4CEA-A4F3-9C4D4D33566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4F930C-4900-494D-BBA8-BDCC15FB1E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7EDC7-043D-4B9E-966F-79DA035C8A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F35568-A54B-4404-8FD8-8C1270AFF5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89E94-6B2C-4E14-84DD-DD8B305D46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DFE212-ABF3-4189-B6F2-5F2EAF32842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0F0C03-7878-423F-981B-38CA7CBB3E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141D0CC-F63A-4093-A0F4-0208F121289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72" r:id="rId12"/>
    <p:sldLayoutId id="2147483673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433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4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4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7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7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7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437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7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7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437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437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60CEB2F0-C18B-4AB0-B33D-6FAB57CD94B6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352413.jpg" TargetMode="External"/><Relationship Id="rId3" Type="http://schemas.openxmlformats.org/officeDocument/2006/relationships/hyperlink" Target="http://officeimg.vo.msecnd.net/en-us/images/MH900281124.jpg" TargetMode="External"/><Relationship Id="rId7" Type="http://schemas.openxmlformats.org/officeDocument/2006/relationships/hyperlink" Target="http://officeimg.vo.msecnd.net/en-us/images/MH900250498.jpg" TargetMode="External"/><Relationship Id="rId2" Type="http://schemas.openxmlformats.org/officeDocument/2006/relationships/hyperlink" Target="http://officeimg.vo.msecnd.net/en-us/images/MH90023736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347413.jpg" TargetMode="External"/><Relationship Id="rId5" Type="http://schemas.openxmlformats.org/officeDocument/2006/relationships/hyperlink" Target="http://officeimg.vo.msecnd.net/en-us/images/MH900199295.jpg" TargetMode="External"/><Relationship Id="rId10" Type="http://schemas.openxmlformats.org/officeDocument/2006/relationships/image" Target="../media/image1.jpeg"/><Relationship Id="rId4" Type="http://schemas.openxmlformats.org/officeDocument/2006/relationships/hyperlink" Target="http://officeimg.vo.msecnd.net/en-us/images/MH900156473.jpg" TargetMode="External"/><Relationship Id="rId9" Type="http://schemas.openxmlformats.org/officeDocument/2006/relationships/hyperlink" Target="http://officeimg.vo.msecnd.net/en-us/images/MH9000281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0723" name="Group 3"/>
          <p:cNvGraphicFramePr>
            <a:graphicFrameLocks noGrp="1"/>
          </p:cNvGraphicFramePr>
          <p:nvPr/>
        </p:nvGraphicFramePr>
        <p:xfrm>
          <a:off x="611188" y="2276475"/>
          <a:ext cx="8137525" cy="4106867"/>
        </p:xfrm>
        <a:graphic>
          <a:graphicData uri="http://schemas.openxmlformats.org/drawingml/2006/table">
            <a:tbl>
              <a:tblPr/>
              <a:tblGrid>
                <a:gridCol w="1728787"/>
                <a:gridCol w="6408738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projektu MŠMT: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materiálu: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VY_32_INOVACE_14_04_převody jednotek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ZŠ, PŠ a MŠ Česká Lípa, Moskevská  679 příspěvková organizace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Ročník: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Vzdělávací oblast: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Předmět: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Tematický okruh: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Závislosti, vztahy a práce s daty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Téma: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Jednotky hmotnosti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autora: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Mgr. Hana Pajkrtová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Vytvořeno dne: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Září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Anotace: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DUM je určen k procvičení převodu jednotek hmotnosti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Klíčová slova: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Převody jednotek, gram, kilogram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179388" y="188913"/>
            <a:ext cx="410368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FF99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20489" name="WordArt 9"/>
          <p:cNvSpPr>
            <a:spLocks noChangeArrowheads="1" noChangeShapeType="1" noTextEdit="1"/>
          </p:cNvSpPr>
          <p:nvPr/>
        </p:nvSpPr>
        <p:spPr bwMode="auto">
          <a:xfrm>
            <a:off x="611188" y="404813"/>
            <a:ext cx="3311525" cy="9255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000080"/>
                  </a:solidFill>
                  <a:round/>
                  <a:headEnd/>
                  <a:tailEnd/>
                </a:ln>
                <a:solidFill>
                  <a:srgbClr val="00CCFF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VÁŽÍME</a:t>
            </a:r>
          </a:p>
        </p:txBody>
      </p:sp>
      <p:pic>
        <p:nvPicPr>
          <p:cNvPr id="20490" name="Picture 10"/>
          <p:cNvPicPr>
            <a:picLocks noChangeAspect="1" noChangeArrowheads="1"/>
          </p:cNvPicPr>
          <p:nvPr>
            <p:ph sz="quarter" idx="4294967295"/>
          </p:nvPr>
        </p:nvPicPr>
        <p:blipFill>
          <a:blip r:embed="rId2" cstate="print"/>
          <a:srcRect t="7086" r="3543" b="10709"/>
          <a:stretch>
            <a:fillRect/>
          </a:stretch>
        </p:blipFill>
        <p:spPr>
          <a:xfrm>
            <a:off x="3563938" y="4221163"/>
            <a:ext cx="2160587" cy="2160587"/>
          </a:xfrm>
          <a:noFill/>
          <a:ln w="57150">
            <a:solidFill>
              <a:srgbClr val="FF9900"/>
            </a:solidFill>
          </a:ln>
        </p:spPr>
      </p:pic>
      <p:pic>
        <p:nvPicPr>
          <p:cNvPr id="20492" name="Picture 12"/>
          <p:cNvPicPr>
            <a:picLocks noChangeAspect="1" noChangeArrowheads="1"/>
          </p:cNvPicPr>
          <p:nvPr>
            <p:ph sz="quarter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04025" y="2636838"/>
            <a:ext cx="1979613" cy="1979612"/>
          </a:xfrm>
          <a:noFill/>
          <a:ln w="57150">
            <a:solidFill>
              <a:srgbClr val="A50021"/>
            </a:solidFill>
          </a:ln>
        </p:spPr>
      </p:pic>
      <p:pic>
        <p:nvPicPr>
          <p:cNvPr id="20495" name="Picture 15"/>
          <p:cNvPicPr>
            <a:picLocks noChangeAspect="1" noChangeArrowheads="1"/>
          </p:cNvPicPr>
          <p:nvPr>
            <p:ph sz="quarter" idx="4294967295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39750" y="4005263"/>
            <a:ext cx="2592388" cy="2592387"/>
          </a:xfrm>
          <a:noFill/>
          <a:ln w="57150">
            <a:solidFill>
              <a:srgbClr val="33CC33"/>
            </a:solidFill>
          </a:ln>
        </p:spPr>
      </p:pic>
      <p:pic>
        <p:nvPicPr>
          <p:cNvPr id="20498" name="Picture 18"/>
          <p:cNvPicPr>
            <a:picLocks noChangeAspect="1" noChangeArrowheads="1"/>
          </p:cNvPicPr>
          <p:nvPr>
            <p:ph sz="quarter" idx="4294967295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084888" y="4868863"/>
            <a:ext cx="1800225" cy="1800225"/>
          </a:xfrm>
          <a:noFill/>
          <a:ln w="57150">
            <a:solidFill>
              <a:srgbClr val="FF6600"/>
            </a:solidFill>
          </a:ln>
        </p:spPr>
      </p:pic>
      <p:pic>
        <p:nvPicPr>
          <p:cNvPr id="20502" name="Picture 2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4438" y="1773238"/>
            <a:ext cx="1798637" cy="2016125"/>
          </a:xfrm>
          <a:prstGeom prst="rect">
            <a:avLst/>
          </a:prstGeom>
          <a:noFill/>
          <a:ln w="57150">
            <a:solidFill>
              <a:srgbClr val="3399FF"/>
            </a:solidFill>
            <a:miter lim="800000"/>
            <a:headEnd/>
            <a:tailEnd/>
          </a:ln>
          <a:effectLst/>
        </p:spPr>
      </p:pic>
      <p:pic>
        <p:nvPicPr>
          <p:cNvPr id="20503" name="Picture 2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825" y="1700213"/>
            <a:ext cx="2017713" cy="2008187"/>
          </a:xfrm>
          <a:prstGeom prst="rect">
            <a:avLst/>
          </a:prstGeom>
          <a:noFill/>
          <a:ln w="57150">
            <a:solidFill>
              <a:srgbClr val="33CC33"/>
            </a:solidFill>
            <a:miter lim="800000"/>
            <a:headEnd/>
            <a:tailEnd/>
          </a:ln>
          <a:effectLst/>
        </p:spPr>
      </p:pic>
      <p:pic>
        <p:nvPicPr>
          <p:cNvPr id="20506" name="Picture 2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7050" y="476250"/>
            <a:ext cx="1944688" cy="1944688"/>
          </a:xfrm>
          <a:prstGeom prst="rect">
            <a:avLst/>
          </a:prstGeom>
          <a:noFill/>
          <a:ln w="57150">
            <a:solidFill>
              <a:srgbClr val="FF9900"/>
            </a:solidFill>
            <a:miter lim="800000"/>
            <a:headEnd/>
            <a:tailEnd/>
          </a:ln>
          <a:effectLst/>
        </p:spPr>
      </p:pic>
      <p:pic>
        <p:nvPicPr>
          <p:cNvPr id="20507" name="Picture 2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1484313"/>
            <a:ext cx="2016125" cy="2016125"/>
          </a:xfrm>
          <a:prstGeom prst="rect">
            <a:avLst/>
          </a:prstGeom>
          <a:noFill/>
          <a:ln w="57150">
            <a:solidFill>
              <a:srgbClr val="FF990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27088" y="1628775"/>
            <a:ext cx="5194300" cy="7493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0,500 kg telecího masa</a:t>
            </a:r>
          </a:p>
          <a:p>
            <a:endParaRPr lang="cs-CZ"/>
          </a:p>
        </p:txBody>
      </p:sp>
      <p:sp>
        <p:nvSpPr>
          <p:cNvPr id="8196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 g</a:t>
            </a:r>
          </a:p>
        </p:txBody>
      </p:sp>
      <p:sp>
        <p:nvSpPr>
          <p:cNvPr id="8197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9933FF"/>
          </a:solidFill>
          <a:ln w="57150">
            <a:solidFill>
              <a:srgbClr val="9999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500 g</a:t>
            </a:r>
          </a:p>
        </p:txBody>
      </p:sp>
      <p:sp>
        <p:nvSpPr>
          <p:cNvPr id="8198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50 g</a:t>
            </a:r>
          </a:p>
        </p:txBody>
      </p:sp>
      <p:sp>
        <p:nvSpPr>
          <p:cNvPr id="8199" name="Oval 7"/>
          <p:cNvSpPr>
            <a:spLocks noChangeArrowheads="1"/>
          </p:cNvSpPr>
          <p:nvPr/>
        </p:nvSpPr>
        <p:spPr bwMode="auto">
          <a:xfrm>
            <a:off x="5076825" y="31416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755650" y="2781300"/>
            <a:ext cx="3889375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0,500 .1000</a:t>
            </a:r>
          </a:p>
        </p:txBody>
      </p:sp>
      <p:sp>
        <p:nvSpPr>
          <p:cNvPr id="8202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3300"/>
          </a:solidFill>
          <a:ln w="9525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8204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pic>
        <p:nvPicPr>
          <p:cNvPr id="8205" name="Picture 13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732588" y="476250"/>
            <a:ext cx="2184400" cy="2447925"/>
          </a:xfrm>
          <a:ln w="57150">
            <a:solidFill>
              <a:srgbClr val="3399FF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820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animBg="1"/>
      <p:bldP spid="8196" grpId="1" animBg="1"/>
      <p:bldP spid="8197" grpId="0" animBg="1"/>
      <p:bldP spid="8198" grpId="0" animBg="1"/>
      <p:bldP spid="8198" grpId="1" animBg="1"/>
      <p:bldP spid="8199" grpId="0" animBg="1"/>
      <p:bldP spid="8201" grpId="0" animBg="1"/>
      <p:bldP spid="8202" grpId="0" animBg="1"/>
      <p:bldP spid="820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283450" cy="7493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1,500 kg mletého hovězího masa</a:t>
            </a:r>
          </a:p>
          <a:p>
            <a:pPr>
              <a:buFontTx/>
              <a:buNone/>
            </a:pPr>
            <a:endParaRPr lang="cs-CZ"/>
          </a:p>
        </p:txBody>
      </p:sp>
      <p:sp>
        <p:nvSpPr>
          <p:cNvPr id="4100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15,00 g</a:t>
            </a:r>
          </a:p>
        </p:txBody>
      </p:sp>
      <p:sp>
        <p:nvSpPr>
          <p:cNvPr id="4101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150,0 g</a:t>
            </a:r>
          </a:p>
        </p:txBody>
      </p:sp>
      <p:sp>
        <p:nvSpPr>
          <p:cNvPr id="410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1500 g</a:t>
            </a:r>
          </a:p>
        </p:txBody>
      </p:sp>
      <p:sp>
        <p:nvSpPr>
          <p:cNvPr id="4103" name="Oval 7"/>
          <p:cNvSpPr>
            <a:spLocks noChangeArrowheads="1"/>
          </p:cNvSpPr>
          <p:nvPr/>
        </p:nvSpPr>
        <p:spPr bwMode="auto">
          <a:xfrm>
            <a:off x="5940425" y="31416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4105" name="Oval 9"/>
          <p:cNvSpPr>
            <a:spLocks noChangeArrowheads="1"/>
          </p:cNvSpPr>
          <p:nvPr/>
        </p:nvSpPr>
        <p:spPr bwMode="auto">
          <a:xfrm>
            <a:off x="2700338" y="2492375"/>
            <a:ext cx="3529012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1,500 .1000</a:t>
            </a:r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2484438" y="4437063"/>
            <a:ext cx="6265862" cy="1008062"/>
          </a:xfrm>
          <a:prstGeom prst="flowChartAlternateProcess">
            <a:avLst/>
          </a:prstGeom>
          <a:solidFill>
            <a:srgbClr val="FF3300"/>
          </a:solidFill>
          <a:ln w="9525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4107" name="WordArt 11"/>
          <p:cNvSpPr>
            <a:spLocks noChangeArrowheads="1" noChangeShapeType="1" noTextEdit="1"/>
          </p:cNvSpPr>
          <p:nvPr/>
        </p:nvSpPr>
        <p:spPr bwMode="auto">
          <a:xfrm>
            <a:off x="2771775" y="4652963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pic>
        <p:nvPicPr>
          <p:cNvPr id="4108" name="Picture 12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 t="7086" r="3543" b="10709"/>
          <a:stretch>
            <a:fillRect/>
          </a:stretch>
        </p:blipFill>
        <p:spPr>
          <a:xfrm>
            <a:off x="250825" y="2492375"/>
            <a:ext cx="2232025" cy="1901825"/>
          </a:xfrm>
          <a:noFill/>
          <a:ln w="57150">
            <a:solidFill>
              <a:srgbClr val="FF99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1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nimBg="1"/>
      <p:bldP spid="4100" grpId="1" animBg="1"/>
      <p:bldP spid="4101" grpId="0" animBg="1"/>
      <p:bldP spid="4101" grpId="1" animBg="1"/>
      <p:bldP spid="4102" grpId="0" animBg="1"/>
      <p:bldP spid="4103" grpId="0" animBg="1"/>
      <p:bldP spid="4105" grpId="0" animBg="1"/>
      <p:bldP spid="4106" grpId="0" animBg="1"/>
      <p:bldP spid="410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348038" y="1557338"/>
            <a:ext cx="5329237" cy="576262"/>
          </a:xfrm>
          <a:solidFill>
            <a:srgbClr val="FF9900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0,900 kg hovězího masa</a:t>
            </a:r>
          </a:p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25605" name="Oval 5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90,0 g</a:t>
            </a:r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66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900 g</a:t>
            </a:r>
          </a:p>
        </p:txBody>
      </p:sp>
      <p:sp>
        <p:nvSpPr>
          <p:cNvPr id="2560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9,00 g</a:t>
            </a:r>
          </a:p>
        </p:txBody>
      </p:sp>
      <p:sp>
        <p:nvSpPr>
          <p:cNvPr id="25608" name="Oval 8"/>
          <p:cNvSpPr>
            <a:spLocks noChangeArrowheads="1"/>
          </p:cNvSpPr>
          <p:nvPr/>
        </p:nvSpPr>
        <p:spPr bwMode="auto">
          <a:xfrm>
            <a:off x="5940425" y="31416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66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25609" name="Oval 9"/>
          <p:cNvSpPr>
            <a:spLocks noChangeArrowheads="1"/>
          </p:cNvSpPr>
          <p:nvPr/>
        </p:nvSpPr>
        <p:spPr bwMode="auto">
          <a:xfrm>
            <a:off x="2771775" y="2565400"/>
            <a:ext cx="3530600" cy="1008063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66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0,900 .1000</a:t>
            </a:r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3300"/>
          </a:solidFill>
          <a:ln w="9525">
            <a:solidFill>
              <a:srgbClr val="FF9900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5611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EFD1"/>
                    </a:gs>
                    <a:gs pos="32499">
                      <a:srgbClr val="F0EBD5"/>
                    </a:gs>
                    <a:gs pos="50000">
                      <a:srgbClr val="D1C39F"/>
                    </a:gs>
                    <a:gs pos="67501">
                      <a:srgbClr val="F0EBD5"/>
                    </a:gs>
                    <a:gs pos="100000">
                      <a:srgbClr val="FFEFD1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pic>
        <p:nvPicPr>
          <p:cNvPr id="25613" name="Picture 13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1700213"/>
            <a:ext cx="2305050" cy="2305050"/>
          </a:xfrm>
          <a:noFill/>
          <a:ln w="57150">
            <a:solidFill>
              <a:srgbClr val="FF99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561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 animBg="1"/>
      <p:bldP spid="25605" grpId="1" animBg="1"/>
      <p:bldP spid="25606" grpId="0" animBg="1"/>
      <p:bldP spid="25607" grpId="0" animBg="1"/>
      <p:bldP spid="25607" grpId="1" animBg="1"/>
      <p:bldP spid="25608" grpId="0" animBg="1"/>
      <p:bldP spid="25609" grpId="0" animBg="1"/>
      <p:bldP spid="25610" grpId="0" animBg="1"/>
      <p:bldP spid="256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557338"/>
            <a:ext cx="8353425" cy="719137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sz="3600" b="1">
                <a:solidFill>
                  <a:schemeClr val="bg1"/>
                </a:solidFill>
              </a:rPr>
              <a:t>2,000 kg mletého skopového masa</a:t>
            </a:r>
            <a:r>
              <a:rPr lang="cs-CZ" b="1">
                <a:solidFill>
                  <a:schemeClr val="bg1"/>
                </a:solidFill>
              </a:rPr>
              <a:t> 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5124" name="AutoShape 4"/>
          <p:cNvSpPr>
            <a:spLocks noChangeArrowheads="1"/>
          </p:cNvSpPr>
          <p:nvPr/>
        </p:nvSpPr>
        <p:spPr bwMode="auto">
          <a:xfrm>
            <a:off x="1187450" y="4292600"/>
            <a:ext cx="6265863" cy="1008063"/>
          </a:xfrm>
          <a:prstGeom prst="flowChartAlternateProcess">
            <a:avLst/>
          </a:prstGeom>
          <a:solidFill>
            <a:srgbClr val="FF3300"/>
          </a:solidFill>
          <a:ln w="9525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2000 g</a:t>
            </a:r>
          </a:p>
        </p:txBody>
      </p:sp>
      <p:sp>
        <p:nvSpPr>
          <p:cNvPr id="512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20,00 g</a:t>
            </a:r>
          </a:p>
        </p:txBody>
      </p:sp>
      <p:sp>
        <p:nvSpPr>
          <p:cNvPr id="512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2,000 g</a:t>
            </a:r>
          </a:p>
        </p:txBody>
      </p:sp>
      <p:sp>
        <p:nvSpPr>
          <p:cNvPr id="5128" name="Oval 8"/>
          <p:cNvSpPr>
            <a:spLocks noChangeArrowheads="1"/>
          </p:cNvSpPr>
          <p:nvPr/>
        </p:nvSpPr>
        <p:spPr bwMode="auto">
          <a:xfrm>
            <a:off x="179388" y="2420938"/>
            <a:ext cx="3671887" cy="1008062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2,000 . 1000</a:t>
            </a:r>
          </a:p>
        </p:txBody>
      </p:sp>
      <p:sp>
        <p:nvSpPr>
          <p:cNvPr id="5129" name="Oval 9"/>
          <p:cNvSpPr>
            <a:spLocks noChangeArrowheads="1"/>
          </p:cNvSpPr>
          <p:nvPr/>
        </p:nvSpPr>
        <p:spPr bwMode="auto">
          <a:xfrm>
            <a:off x="3492500" y="3068638"/>
            <a:ext cx="2881313" cy="1008062"/>
          </a:xfrm>
          <a:prstGeom prst="ellipse">
            <a:avLst/>
          </a:prstGeom>
          <a:solidFill>
            <a:srgbClr val="CC6600"/>
          </a:solidFill>
          <a:ln w="57150">
            <a:solidFill>
              <a:srgbClr val="9900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5133" name="WordArt 13"/>
          <p:cNvSpPr>
            <a:spLocks noChangeArrowheads="1" noChangeShapeType="1" noTextEdit="1"/>
          </p:cNvSpPr>
          <p:nvPr/>
        </p:nvSpPr>
        <p:spPr bwMode="auto">
          <a:xfrm>
            <a:off x="1692275" y="4508500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969696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EFD1"/>
                    </a:gs>
                    <a:gs pos="32499">
                      <a:srgbClr val="F0EBD5"/>
                    </a:gs>
                    <a:gs pos="50000">
                      <a:srgbClr val="D1C39F"/>
                    </a:gs>
                    <a:gs pos="67501">
                      <a:srgbClr val="F0EBD5"/>
                    </a:gs>
                    <a:gs pos="100000">
                      <a:srgbClr val="FFEFD1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pic>
        <p:nvPicPr>
          <p:cNvPr id="5135" name="Picture 15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732588" y="2349500"/>
            <a:ext cx="1800225" cy="1800225"/>
          </a:xfrm>
          <a:ln w="57150">
            <a:solidFill>
              <a:srgbClr val="A5002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513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animBg="1"/>
      <p:bldP spid="5125" grpId="0" animBg="1"/>
      <p:bldP spid="5126" grpId="0" animBg="1"/>
      <p:bldP spid="5126" grpId="1" animBg="1"/>
      <p:bldP spid="5127" grpId="0" animBg="1"/>
      <p:bldP spid="5127" grpId="1" animBg="1"/>
      <p:bldP spid="5128" grpId="0" animBg="1"/>
      <p:bldP spid="5129" grpId="0" animBg="1"/>
      <p:bldP spid="51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28775"/>
            <a:ext cx="6408737" cy="6477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3,000 kg mletého rybího masa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7172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300 g</a:t>
            </a:r>
          </a:p>
        </p:txBody>
      </p:sp>
      <p:sp>
        <p:nvSpPr>
          <p:cNvPr id="7173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3000 g</a:t>
            </a:r>
          </a:p>
        </p:txBody>
      </p:sp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0,3 g</a:t>
            </a:r>
          </a:p>
        </p:txBody>
      </p:sp>
      <p:sp>
        <p:nvSpPr>
          <p:cNvPr id="7175" name="Oval 7"/>
          <p:cNvSpPr>
            <a:spLocks noChangeArrowheads="1"/>
          </p:cNvSpPr>
          <p:nvPr/>
        </p:nvSpPr>
        <p:spPr bwMode="auto">
          <a:xfrm>
            <a:off x="3492500" y="32845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7176" name="Oval 8"/>
          <p:cNvSpPr>
            <a:spLocks noChangeArrowheads="1"/>
          </p:cNvSpPr>
          <p:nvPr/>
        </p:nvSpPr>
        <p:spPr bwMode="auto">
          <a:xfrm>
            <a:off x="323850" y="2492375"/>
            <a:ext cx="3744913" cy="1008063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3,000 . 1000</a:t>
            </a:r>
          </a:p>
        </p:txBody>
      </p:sp>
      <p:sp>
        <p:nvSpPr>
          <p:cNvPr id="7178" name="AutoShape 10"/>
          <p:cNvSpPr>
            <a:spLocks noChangeArrowheads="1"/>
          </p:cNvSpPr>
          <p:nvPr/>
        </p:nvSpPr>
        <p:spPr bwMode="auto">
          <a:xfrm>
            <a:off x="1835150" y="4365625"/>
            <a:ext cx="6265863" cy="1008063"/>
          </a:xfrm>
          <a:prstGeom prst="flowChartAlternateProcess">
            <a:avLst/>
          </a:prstGeom>
          <a:solidFill>
            <a:srgbClr val="FF3300"/>
          </a:solidFill>
          <a:ln w="9525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7180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pic>
        <p:nvPicPr>
          <p:cNvPr id="7182" name="Picture 1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732588" y="1989138"/>
            <a:ext cx="2185987" cy="2185987"/>
          </a:xfrm>
          <a:ln w="57150">
            <a:solidFill>
              <a:srgbClr val="FF66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718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nimBg="1"/>
      <p:bldP spid="7172" grpId="1" animBg="1"/>
      <p:bldP spid="7173" grpId="0" animBg="1"/>
      <p:bldP spid="7174" grpId="0" animBg="1"/>
      <p:bldP spid="7174" grpId="1" animBg="1"/>
      <p:bldP spid="7175" grpId="0" animBg="1"/>
      <p:bldP spid="7176" grpId="0" animBg="1"/>
      <p:bldP spid="7178" grpId="0" animBg="1"/>
      <p:bldP spid="718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081088"/>
          </a:xfrm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/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/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36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  <a:br>
              <a:rPr lang="cs-CZ" sz="36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/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endParaRPr lang="cs-CZ" sz="4000" b="1">
              <a:solidFill>
                <a:srgbClr val="FFFF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onotype Corsiva" pitchFamily="66" charset="0"/>
            </a:endParaRP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557338"/>
            <a:ext cx="7634288" cy="6477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21,00 kg mletého drůbežího masa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6149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21000 g</a:t>
            </a:r>
          </a:p>
        </p:txBody>
      </p:sp>
      <p:sp>
        <p:nvSpPr>
          <p:cNvPr id="6150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2100 g</a:t>
            </a:r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210,0 g</a:t>
            </a:r>
          </a:p>
        </p:txBody>
      </p:sp>
      <p:sp>
        <p:nvSpPr>
          <p:cNvPr id="6152" name="Oval 8"/>
          <p:cNvSpPr>
            <a:spLocks noChangeArrowheads="1"/>
          </p:cNvSpPr>
          <p:nvPr/>
        </p:nvSpPr>
        <p:spPr bwMode="auto">
          <a:xfrm>
            <a:off x="3419475" y="2420938"/>
            <a:ext cx="33131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21,00 .1000</a:t>
            </a:r>
          </a:p>
        </p:txBody>
      </p:sp>
      <p:sp>
        <p:nvSpPr>
          <p:cNvPr id="6153" name="Oval 9"/>
          <p:cNvSpPr>
            <a:spLocks noChangeArrowheads="1"/>
          </p:cNvSpPr>
          <p:nvPr/>
        </p:nvSpPr>
        <p:spPr bwMode="auto">
          <a:xfrm>
            <a:off x="179388" y="2349500"/>
            <a:ext cx="2881312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6154" name="AutoShape 10"/>
          <p:cNvSpPr>
            <a:spLocks noChangeArrowheads="1"/>
          </p:cNvSpPr>
          <p:nvPr/>
        </p:nvSpPr>
        <p:spPr bwMode="auto">
          <a:xfrm>
            <a:off x="468313" y="4076700"/>
            <a:ext cx="6265862" cy="1008063"/>
          </a:xfrm>
          <a:prstGeom prst="flowChartAlternateProcess">
            <a:avLst/>
          </a:prstGeom>
          <a:solidFill>
            <a:srgbClr val="FF3300"/>
          </a:solidFill>
          <a:ln w="9525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6156" name="WordArt 12"/>
          <p:cNvSpPr>
            <a:spLocks noChangeArrowheads="1" noChangeShapeType="1" noTextEdit="1"/>
          </p:cNvSpPr>
          <p:nvPr/>
        </p:nvSpPr>
        <p:spPr bwMode="auto">
          <a:xfrm>
            <a:off x="827088" y="4221163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pic>
        <p:nvPicPr>
          <p:cNvPr id="6158" name="Picture 1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948488" y="2492375"/>
            <a:ext cx="1944687" cy="1944688"/>
          </a:xfrm>
          <a:ln w="57150">
            <a:solidFill>
              <a:srgbClr val="33CC33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615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animBg="1"/>
      <p:bldP spid="6150" grpId="0" animBg="1"/>
      <p:bldP spid="6150" grpId="1" animBg="1"/>
      <p:bldP spid="6151" grpId="0" animBg="1"/>
      <p:bldP spid="6151" grpId="1" animBg="1"/>
      <p:bldP spid="6152" grpId="0" animBg="1"/>
      <p:bldP spid="6153" grpId="0" animBg="1"/>
      <p:bldP spid="6154" grpId="0" animBg="1"/>
      <p:bldP spid="615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</a:p>
        </p:txBody>
      </p:sp>
      <p:pic>
        <p:nvPicPr>
          <p:cNvPr id="9229" name="Picture 13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628775"/>
            <a:ext cx="2447925" cy="2436813"/>
          </a:xfrm>
          <a:ln w="57150">
            <a:solidFill>
              <a:srgbClr val="33CC33"/>
            </a:solidFill>
          </a:ln>
        </p:spPr>
      </p:pic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32138" y="1628775"/>
            <a:ext cx="5184775" cy="8636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5,000 kg srnčího masa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50,00 g</a:t>
            </a:r>
          </a:p>
        </p:txBody>
      </p:sp>
      <p:sp>
        <p:nvSpPr>
          <p:cNvPr id="9222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66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5000 g</a:t>
            </a:r>
          </a:p>
        </p:txBody>
      </p:sp>
      <p:sp>
        <p:nvSpPr>
          <p:cNvPr id="9223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5,00 g</a:t>
            </a:r>
          </a:p>
        </p:txBody>
      </p:sp>
      <p:sp>
        <p:nvSpPr>
          <p:cNvPr id="9224" name="Oval 8"/>
          <p:cNvSpPr>
            <a:spLocks noChangeArrowheads="1"/>
          </p:cNvSpPr>
          <p:nvPr/>
        </p:nvSpPr>
        <p:spPr bwMode="auto">
          <a:xfrm>
            <a:off x="5940425" y="31416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66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9225" name="Oval 9"/>
          <p:cNvSpPr>
            <a:spLocks noChangeArrowheads="1"/>
          </p:cNvSpPr>
          <p:nvPr/>
        </p:nvSpPr>
        <p:spPr bwMode="auto">
          <a:xfrm>
            <a:off x="2771775" y="2565400"/>
            <a:ext cx="3530600" cy="1008063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66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5,000 .1000</a:t>
            </a:r>
          </a:p>
        </p:txBody>
      </p:sp>
      <p:sp>
        <p:nvSpPr>
          <p:cNvPr id="9226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3300"/>
          </a:solidFill>
          <a:ln w="9525">
            <a:solidFill>
              <a:srgbClr val="FF9900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9228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EFD1"/>
                    </a:gs>
                    <a:gs pos="32499">
                      <a:srgbClr val="F0EBD5"/>
                    </a:gs>
                    <a:gs pos="50000">
                      <a:srgbClr val="D1C39F"/>
                    </a:gs>
                    <a:gs pos="67501">
                      <a:srgbClr val="F0EBD5"/>
                    </a:gs>
                    <a:gs pos="100000">
                      <a:srgbClr val="FFEFD1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922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animBg="1"/>
      <p:bldP spid="9221" grpId="1" animBg="1"/>
      <p:bldP spid="9222" grpId="0" animBg="1"/>
      <p:bldP spid="9223" grpId="0" animBg="1"/>
      <p:bldP spid="9223" grpId="1" animBg="1"/>
      <p:bldP spid="9224" grpId="0" animBg="1"/>
      <p:bldP spid="9225" grpId="0" animBg="1"/>
      <p:bldP spid="9226" grpId="0" animBg="1"/>
      <p:bldP spid="92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669900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gramy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6707188" cy="533400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sz="2800" b="1">
                <a:solidFill>
                  <a:schemeClr val="bg1"/>
                </a:solidFill>
              </a:rPr>
              <a:t>16,000 kg mletého vepřového masa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sz="2800" b="1">
              <a:solidFill>
                <a:schemeClr val="bg1"/>
              </a:solidFill>
            </a:endParaRPr>
          </a:p>
          <a:p>
            <a:endParaRPr lang="cs-CZ" sz="2800"/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1600 g</a:t>
            </a:r>
          </a:p>
        </p:txBody>
      </p:sp>
      <p:sp>
        <p:nvSpPr>
          <p:cNvPr id="2662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16000 g</a:t>
            </a:r>
          </a:p>
        </p:txBody>
      </p:sp>
      <p:sp>
        <p:nvSpPr>
          <p:cNvPr id="2663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16,0 g</a:t>
            </a:r>
          </a:p>
        </p:txBody>
      </p:sp>
      <p:sp>
        <p:nvSpPr>
          <p:cNvPr id="26631" name="Oval 7"/>
          <p:cNvSpPr>
            <a:spLocks noChangeArrowheads="1"/>
          </p:cNvSpPr>
          <p:nvPr/>
        </p:nvSpPr>
        <p:spPr bwMode="auto">
          <a:xfrm>
            <a:off x="2987675" y="2205038"/>
            <a:ext cx="2881313" cy="1008062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26632" name="Oval 8"/>
          <p:cNvSpPr>
            <a:spLocks noChangeArrowheads="1"/>
          </p:cNvSpPr>
          <p:nvPr/>
        </p:nvSpPr>
        <p:spPr bwMode="auto">
          <a:xfrm>
            <a:off x="250825" y="3141663"/>
            <a:ext cx="3960813" cy="1079500"/>
          </a:xfrm>
          <a:prstGeom prst="ellipse">
            <a:avLst/>
          </a:prstGeom>
          <a:solidFill>
            <a:srgbClr val="FF9900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16,000 . 1000</a:t>
            </a:r>
          </a:p>
        </p:txBody>
      </p:sp>
      <p:sp>
        <p:nvSpPr>
          <p:cNvPr id="26633" name="AutoShape 9"/>
          <p:cNvSpPr>
            <a:spLocks noChangeArrowheads="1"/>
          </p:cNvSpPr>
          <p:nvPr/>
        </p:nvSpPr>
        <p:spPr bwMode="auto">
          <a:xfrm>
            <a:off x="1835150" y="4365625"/>
            <a:ext cx="6265863" cy="1008063"/>
          </a:xfrm>
          <a:prstGeom prst="flowChartAlternateProcess">
            <a:avLst/>
          </a:prstGeom>
          <a:solidFill>
            <a:srgbClr val="FF3300"/>
          </a:solidFill>
          <a:ln w="9525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6634" name="WordArt 10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pic>
        <p:nvPicPr>
          <p:cNvPr id="26637" name="Picture 13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04025" y="2276475"/>
            <a:ext cx="1944688" cy="1944688"/>
          </a:xfrm>
          <a:noFill/>
          <a:ln w="57150">
            <a:solidFill>
              <a:srgbClr val="FF99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663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animBg="1"/>
      <p:bldP spid="26628" grpId="1" animBg="1"/>
      <p:bldP spid="26629" grpId="0" animBg="1"/>
      <p:bldP spid="26630" grpId="0" animBg="1"/>
      <p:bldP spid="26630" grpId="1" animBg="1"/>
      <p:bldP spid="26631" grpId="0" animBg="1"/>
      <p:bldP spid="26632" grpId="0" animBg="1"/>
      <p:bldP spid="26633" grpId="0" animBg="1"/>
      <p:bldP spid="266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Praktické slovní úlohy na opakování látky převody jednotek hmotnosti.</a:t>
            </a:r>
          </a:p>
          <a:p>
            <a:r>
              <a:rPr lang="cs-CZ"/>
              <a:t>Snímky jsou animované, po kliknutí se objeví správný výsledek.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57188" y="17859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102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3141663"/>
            <a:ext cx="8229600" cy="45259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000" dirty="0">
                <a:hlinkClick r:id="rId2"/>
              </a:rPr>
              <a:t>http://officeimg.vo.msecnd.net/en-us/images/MH900237365.jpg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>
                <a:hlinkClick r:id="rId3"/>
              </a:rPr>
              <a:t>http://officeimg.vo.msecnd.net/en-us/images/MH900281124.jpg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>
                <a:hlinkClick r:id="rId4"/>
              </a:rPr>
              <a:t>http://officeimg.vo.msecnd.net/en-us/images/MH900156473.jpg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>
                <a:hlinkClick r:id="rId5"/>
              </a:rPr>
              <a:t>http://officeimg.vo.msecnd.net/en-us/images/MH900199295.jpg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>
                <a:hlinkClick r:id="rId6"/>
              </a:rPr>
              <a:t>http://officeimg.vo.msecnd.net/en-us/images/MH900347413.jpg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>
                <a:hlinkClick r:id="rId7"/>
              </a:rPr>
              <a:t>http://officeimg.vo.msecnd.net/en-us/images/MH900250498.jpg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>
                <a:hlinkClick r:id="rId8"/>
              </a:rPr>
              <a:t>http://officeimg.vo.msecnd.net/en-us/images/MH900352413.jpg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>
                <a:hlinkClick r:id="rId9"/>
              </a:rPr>
              <a:t>http://officeimg.vo.msecnd.net/en-us/images/MH900028103.jpg</a:t>
            </a:r>
            <a:endParaRPr lang="cs-CZ" sz="1000" dirty="0"/>
          </a:p>
          <a:p>
            <a:pPr>
              <a:lnSpc>
                <a:spcPct val="90000"/>
              </a:lnSpc>
            </a:pPr>
            <a:r>
              <a:rPr lang="cs-CZ" sz="1000" dirty="0" smtClean="0"/>
              <a:t>www.office.</a:t>
            </a:r>
            <a:r>
              <a:rPr lang="cs-CZ" sz="1000" smtClean="0"/>
              <a:t>microsoft.czom</a:t>
            </a:r>
            <a:endParaRPr lang="cs-CZ" sz="1000" dirty="0"/>
          </a:p>
          <a:p>
            <a:pPr>
              <a:lnSpc>
                <a:spcPct val="90000"/>
              </a:lnSpc>
            </a:pPr>
            <a:endParaRPr lang="cs-CZ" sz="1000" dirty="0"/>
          </a:p>
          <a:p>
            <a:pPr>
              <a:lnSpc>
                <a:spcPct val="90000"/>
              </a:lnSpc>
            </a:pPr>
            <a:endParaRPr lang="cs-CZ" sz="1000" dirty="0"/>
          </a:p>
          <a:p>
            <a:pPr>
              <a:lnSpc>
                <a:spcPct val="90000"/>
              </a:lnSpc>
            </a:pPr>
            <a:endParaRPr lang="cs-CZ" sz="1000" dirty="0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1042988" y="5084763"/>
            <a:ext cx="756126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400" b="1"/>
              <a:t>Autorkou této prezentace není-li uvedeno jinak, je </a:t>
            </a:r>
          </a:p>
          <a:p>
            <a:pPr algn="ctr"/>
            <a:r>
              <a:rPr lang="cs-CZ" sz="2400" b="1"/>
              <a:t>Mgr. Hana PAJKRTOVÁ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1273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332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Tahoma</vt:lpstr>
      <vt:lpstr>Wingdings</vt:lpstr>
      <vt:lpstr>Monotype Corsiva</vt:lpstr>
      <vt:lpstr>Výchozí návrh</vt:lpstr>
      <vt:lpstr>Balance</vt:lpstr>
      <vt:lpstr>Snímek 1</vt:lpstr>
      <vt:lpstr>Snímek 2</vt:lpstr>
      <vt:lpstr>Kolik váží? Převeď na gramy</vt:lpstr>
      <vt:lpstr>Kolik váží? Převeď na gramy</vt:lpstr>
      <vt:lpstr>Kolik váží? Převeď na gramy</vt:lpstr>
      <vt:lpstr>Kolik váží? Převeď na gramy</vt:lpstr>
      <vt:lpstr>Kolik váží? Převeď na gramy</vt:lpstr>
      <vt:lpstr>  Kolik váží? Převeď na gramy  </vt:lpstr>
      <vt:lpstr>Kolik váží? Převeď na gramy</vt:lpstr>
      <vt:lpstr>Kolik váží? Převeď na gramy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 Převody jednotek váhy</dc:title>
  <dc:creator>Pajkrt</dc:creator>
  <cp:lastModifiedBy>Dum</cp:lastModifiedBy>
  <cp:revision>20</cp:revision>
  <dcterms:created xsi:type="dcterms:W3CDTF">2012-02-11T16:29:30Z</dcterms:created>
  <dcterms:modified xsi:type="dcterms:W3CDTF">2014-09-17T18:24:37Z</dcterms:modified>
</cp:coreProperties>
</file>