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70" r:id="rId6"/>
    <p:sldId id="271" r:id="rId7"/>
    <p:sldId id="265" r:id="rId8"/>
    <p:sldId id="272" r:id="rId9"/>
    <p:sldId id="269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hyperlink" Target="Gon%20funkce%20y=%20atgbx.ggb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hyperlink" Target="Gon%20funkce%20y=%20acotgbx.ggb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3059832" y="3429000"/>
            <a:ext cx="540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Goniometrické   funkce 2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III-2-06-18_Goniometricke-funkce-2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III.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březen 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3096" y="188640"/>
            <a:ext cx="8377808" cy="172819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/>
          <a:p>
            <a:pPr algn="ctr"/>
            <a:r>
              <a:rPr lang="cs-CZ" b="1" dirty="0" smtClean="0">
                <a:latin typeface="Arial Black" pitchFamily="34" charset="0"/>
              </a:rPr>
              <a:t>GONIOMETRICKÉ  FUNKCE  2</a:t>
            </a:r>
            <a:br>
              <a:rPr lang="cs-CZ" b="1" dirty="0" smtClean="0">
                <a:latin typeface="Arial Black" pitchFamily="34" charset="0"/>
              </a:rPr>
            </a:br>
            <a:r>
              <a:rPr lang="cs-CZ" sz="2000" b="1" dirty="0" smtClean="0">
                <a:latin typeface="Arial Black" pitchFamily="34" charset="0"/>
              </a:rPr>
              <a:t>pro úhly v rozmezí 0° až 360°</a:t>
            </a:r>
            <a:endParaRPr lang="cs-CZ" sz="5300" b="1" dirty="0"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395536" y="2264606"/>
                <a:ext cx="8352928" cy="432261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  </a:t>
                </a:r>
                <a:r>
                  <a:rPr lang="cs-CZ" sz="2400" b="1" u="sng" dirty="0" smtClean="0">
                    <a:latin typeface="Times New Roman" pitchFamily="18" charset="0"/>
                    <a:cs typeface="Times New Roman" pitchFamily="18" charset="0"/>
                  </a:rPr>
                  <a:t>Tangens úhlu </a:t>
                </a:r>
                <a:r>
                  <a:rPr lang="el-GR" sz="2400" b="1" u="sng" dirty="0" smtClean="0">
                    <a:latin typeface="Times New Roman" pitchFamily="18" charset="0"/>
                    <a:cs typeface="Times New Roman" pitchFamily="18" charset="0"/>
                  </a:rPr>
                  <a:t>α</a:t>
                </a:r>
                <a:endParaRPr lang="cs-CZ" sz="2400" b="1" u="sng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je poměr sinu a kosinu tohoto úhlu</a:t>
                </a:r>
              </a:p>
              <a:p>
                <a:r>
                  <a:rPr lang="cs-CZ" sz="3200" b="1" dirty="0" smtClean="0"/>
                  <a:t>		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s-CZ" sz="3600" b="1" i="0" smtClean="0">
                        <a:latin typeface="Cambria Math"/>
                      </a:rPr>
                      <m:t>tg</m:t>
                    </m:r>
                    <m:r>
                      <m:rPr>
                        <m:nor/>
                      </m:rPr>
                      <a:rPr lang="cs-CZ" sz="3600" b="1" i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l-GR" sz="3200" b="1" dirty="0">
                        <a:latin typeface="Times New Roman" pitchFamily="18" charset="0"/>
                        <a:cs typeface="Times New Roman" pitchFamily="18" charset="0"/>
                      </a:rPr>
                      <m:t>α</m:t>
                    </m:r>
                    <m:r>
                      <m:rPr>
                        <m:nor/>
                      </m:rPr>
                      <a:rPr lang="cs-CZ" sz="3200" b="1" i="0" dirty="0" smtClean="0">
                        <a:latin typeface="Times New Roman" pitchFamily="18" charset="0"/>
                        <a:cs typeface="Times New Roman" pitchFamily="18" charset="0"/>
                      </a:rPr>
                      <m:t> =</m:t>
                    </m:r>
                    <m:f>
                      <m:fPr>
                        <m:ctrlP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𝒔𝒊𝒏</m:t>
                        </m:r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b="1" i="1" dirty="0" smtClean="0">
                            <a:latin typeface="Cambria Math"/>
                            <a:cs typeface="Times New Roman" pitchFamily="18" charset="0"/>
                          </a:rPr>
                          <m:t>α</m:t>
                        </m:r>
                      </m:num>
                      <m:den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𝒄𝒐𝒔</m:t>
                        </m:r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b="1" i="1" dirty="0">
                            <a:latin typeface="Cambria Math"/>
                            <a:cs typeface="Times New Roman" pitchFamily="18" charset="0"/>
                          </a:rPr>
                          <m:t>α</m:t>
                        </m:r>
                      </m:den>
                    </m:f>
                  </m:oMath>
                </a14:m>
                <a:endParaRPr lang="cs-CZ" sz="2800" b="1" dirty="0" smtClean="0">
                  <a:cs typeface="Times New Roman" pitchFamily="18" charset="0"/>
                </a:endParaRPr>
              </a:p>
              <a:p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				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 smtClean="0">
                        <a:latin typeface="Cambria Math"/>
                        <a:cs typeface="Times New Roman" pitchFamily="18" charset="0"/>
                      </a:rPr>
                      <m:t>α</m:t>
                    </m:r>
                    <m:r>
                      <a:rPr lang="el-GR" sz="20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90°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>
                        <a:latin typeface="Cambria Math"/>
                        <a:cs typeface="Times New Roman" pitchFamily="18" charset="0"/>
                      </a:rPr>
                      <m:t>α</m:t>
                    </m:r>
                    <m:r>
                      <a:rPr lang="el-GR" sz="2000" i="1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27</m:t>
                    </m:r>
                    <m:r>
                      <a:rPr lang="cs-CZ" sz="2000" i="1">
                        <a:latin typeface="Cambria Math"/>
                        <a:ea typeface="Cambria Math"/>
                        <a:cs typeface="Times New Roman" pitchFamily="18" charset="0"/>
                      </a:rPr>
                      <m:t>0°</m:t>
                    </m:r>
                  </m:oMath>
                </a14:m>
                <a:endParaRPr lang="cs-CZ" sz="20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20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b="1" u="sng" dirty="0" smtClean="0">
                    <a:latin typeface="Times New Roman" pitchFamily="18" charset="0"/>
                    <a:cs typeface="Times New Roman" pitchFamily="18" charset="0"/>
                  </a:rPr>
                  <a:t>Kotangens </a:t>
                </a:r>
                <a:r>
                  <a:rPr lang="cs-CZ" sz="2400" b="1" u="sng" dirty="0">
                    <a:latin typeface="Times New Roman" pitchFamily="18" charset="0"/>
                    <a:cs typeface="Times New Roman" pitchFamily="18" charset="0"/>
                  </a:rPr>
                  <a:t>úhlu </a:t>
                </a:r>
                <a:r>
                  <a:rPr lang="el-GR" sz="2400" b="1" u="sng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endParaRPr lang="cs-CZ" sz="2400" b="1" u="sng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	 je poměr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kosinu </a:t>
                </a:r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a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sinu </a:t>
                </a:r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tohoto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úhlu</a:t>
                </a:r>
                <a:r>
                  <a:rPr lang="cs-CZ" sz="2400" b="1" dirty="0"/>
                  <a:t>		</a:t>
                </a:r>
                <a:r>
                  <a:rPr lang="cs-CZ" sz="2400" b="1" dirty="0" smtClean="0"/>
                  <a:t>		</a:t>
                </a:r>
                <a14:m>
                  <m:oMath xmlns:m="http://schemas.openxmlformats.org/officeDocument/2006/math">
                    <m:r>
                      <a:rPr lang="cs-CZ" sz="3600" b="1" i="0" smtClean="0">
                        <a:latin typeface="Cambria Math"/>
                      </a:rPr>
                      <m:t>𝐜𝐨</m:t>
                    </m:r>
                    <m:r>
                      <m:rPr>
                        <m:nor/>
                      </m:rPr>
                      <a:rPr lang="cs-CZ" sz="3600" b="1">
                        <a:latin typeface="Cambria Math"/>
                      </a:rPr>
                      <m:t>tg</m:t>
                    </m:r>
                    <m:r>
                      <m:rPr>
                        <m:nor/>
                      </m:rPr>
                      <a:rPr lang="cs-CZ" sz="3600" b="1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l-GR" sz="3200" b="1" dirty="0">
                        <a:latin typeface="Times New Roman" pitchFamily="18" charset="0"/>
                        <a:cs typeface="Times New Roman" pitchFamily="18" charset="0"/>
                      </a:rPr>
                      <m:t>α</m:t>
                    </m:r>
                    <m:r>
                      <m:rPr>
                        <m:nor/>
                      </m:rPr>
                      <a:rPr lang="cs-CZ" sz="3200" b="1" dirty="0">
                        <a:latin typeface="Times New Roman" pitchFamily="18" charset="0"/>
                        <a:cs typeface="Times New Roman" pitchFamily="18" charset="0"/>
                      </a:rPr>
                      <m:t> =</m:t>
                    </m:r>
                    <m:f>
                      <m:fPr>
                        <m:ctrlPr>
                          <a:rPr lang="cs-CZ" sz="3200" b="1" i="1" dirty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𝒄𝒐𝒔</m:t>
                        </m:r>
                        <m:r>
                          <a:rPr lang="cs-CZ" sz="3200" b="1" i="1" dirty="0"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b="1" i="1" dirty="0">
                            <a:latin typeface="Cambria Math"/>
                            <a:cs typeface="Times New Roman" pitchFamily="18" charset="0"/>
                          </a:rPr>
                          <m:t>α</m:t>
                        </m:r>
                      </m:num>
                      <m:den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𝒔𝒊𝒏</m:t>
                        </m:r>
                        <m:r>
                          <a:rPr lang="cs-CZ" sz="3200" b="1" i="1" dirty="0"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b="1" i="1" dirty="0">
                            <a:latin typeface="Cambria Math"/>
                            <a:cs typeface="Times New Roman" pitchFamily="18" charset="0"/>
                          </a:rPr>
                          <m:t>α</m:t>
                        </m:r>
                      </m:den>
                    </m:f>
                  </m:oMath>
                </a14:m>
                <a:endParaRPr lang="cs-CZ" sz="3200" b="1" dirty="0" smtClean="0">
                  <a:cs typeface="Times New Roman" pitchFamily="18" charset="0"/>
                </a:endParaRPr>
              </a:p>
              <a:p>
                <a:r>
                  <a:rPr lang="cs-CZ" dirty="0" smtClean="0">
                    <a:cs typeface="Times New Roman" pitchFamily="18" charset="0"/>
                  </a:rPr>
                  <a:t>				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>
                        <a:latin typeface="Cambria Math"/>
                        <a:cs typeface="Times New Roman" pitchFamily="18" charset="0"/>
                      </a:rPr>
                      <m:t>α</m:t>
                    </m:r>
                    <m:r>
                      <a:rPr lang="el-GR" sz="2000" i="1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i="1">
                        <a:latin typeface="Cambria Math"/>
                        <a:ea typeface="Cambria Math"/>
                        <a:cs typeface="Times New Roman" pitchFamily="18" charset="0"/>
                      </a:rPr>
                      <m:t>0°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>
                        <a:latin typeface="Cambria Math"/>
                        <a:cs typeface="Times New Roman" pitchFamily="18" charset="0"/>
                      </a:rPr>
                      <m:t>α</m:t>
                    </m:r>
                    <m:r>
                      <a:rPr lang="el-GR" sz="2000" i="1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18</m:t>
                    </m:r>
                    <m:r>
                      <a:rPr lang="cs-CZ" sz="2000" i="1">
                        <a:latin typeface="Cambria Math"/>
                        <a:ea typeface="Cambria Math"/>
                        <a:cs typeface="Times New Roman" pitchFamily="18" charset="0"/>
                      </a:rPr>
                      <m:t>0°</m:t>
                    </m:r>
                    <m:r>
                      <m:rPr>
                        <m:nor/>
                      </m:rPr>
                      <a:rPr lang="cs-CZ" sz="2000" dirty="0">
                        <a:latin typeface="Times New Roman" pitchFamily="18" charset="0"/>
                        <a:cs typeface="Times New Roman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cs-CZ" sz="2000" dirty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l-GR" sz="2000" i="1">
                        <a:latin typeface="Cambria Math"/>
                        <a:cs typeface="Times New Roman" pitchFamily="18" charset="0"/>
                      </a:rPr>
                      <m:t>α</m:t>
                    </m:r>
                    <m:r>
                      <a:rPr lang="el-GR" sz="2000" i="1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36</m:t>
                    </m:r>
                    <m:r>
                      <a:rPr lang="cs-CZ" sz="2000" i="1">
                        <a:latin typeface="Cambria Math"/>
                        <a:ea typeface="Cambria Math"/>
                        <a:cs typeface="Times New Roman" pitchFamily="18" charset="0"/>
                      </a:rPr>
                      <m:t>0°</m:t>
                    </m:r>
                  </m:oMath>
                </a14:m>
                <a:endParaRPr lang="cs-CZ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264606"/>
                <a:ext cx="8352928" cy="4322613"/>
              </a:xfrm>
              <a:prstGeom prst="rect">
                <a:avLst/>
              </a:prstGeom>
              <a:blipFill rotWithShape="1">
                <a:blip r:embed="rId2"/>
                <a:stretch>
                  <a:fillRect l="-73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809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véPole 11"/>
          <p:cNvSpPr txBox="1"/>
          <p:nvPr/>
        </p:nvSpPr>
        <p:spPr>
          <a:xfrm>
            <a:off x="464475" y="1124743"/>
            <a:ext cx="8319818" cy="587441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tIns="108000" bIns="108000" rtlCol="0">
            <a:spAutoFit/>
          </a:bodyPr>
          <a:lstStyle/>
          <a:p>
            <a:pPr algn="ctr"/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Grafem goniometrické funkce tangens je</a:t>
            </a:r>
            <a:r>
              <a:rPr lang="cs-C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tangentoida.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5292080" y="2852936"/>
                <a:ext cx="3492213" cy="2694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/>
                        </a:rPr>
                        <m:t>𝑫</m:t>
                      </m:r>
                      <m:d>
                        <m:dPr>
                          <m:ctrlPr>
                            <a:rPr lang="cs-CZ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>
                          <a:latin typeface="Cambria Math"/>
                        </a:rPr>
                        <m:t>=</m:t>
                      </m:r>
                      <m:d>
                        <m:dPr>
                          <m:begChr m:val="⟨"/>
                          <m:endChr m:val="⟩"/>
                          <m:ctrlPr>
                            <a:rPr lang="cs-CZ" b="1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b="1" i="1">
                              <a:latin typeface="Cambria Math"/>
                              <a:ea typeface="Cambria Math"/>
                            </a:rPr>
                            <m:t>𝟎</m:t>
                          </m:r>
                          <m:r>
                            <a:rPr lang="cs-CZ" b="1" i="1">
                              <a:latin typeface="Cambria Math"/>
                              <a:ea typeface="Cambria Math"/>
                            </a:rPr>
                            <m:t>°; </m:t>
                          </m:r>
                          <m:r>
                            <a:rPr lang="cs-CZ" b="1" i="1">
                              <a:latin typeface="Cambria Math"/>
                              <a:ea typeface="Cambria Math"/>
                            </a:rPr>
                            <m:t>𝟑𝟔𝟎</m:t>
                          </m:r>
                          <m:r>
                            <a:rPr lang="cs-CZ" b="1" i="1">
                              <a:latin typeface="Cambria Math"/>
                              <a:ea typeface="Cambria Math"/>
                            </a:rPr>
                            <m:t>°</m:t>
                          </m:r>
                        </m:e>
                      </m:d>
                      <m:r>
                        <a:rPr lang="cs-CZ" b="1" i="1" smtClean="0">
                          <a:latin typeface="Cambria Math"/>
                          <a:ea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cs-CZ" b="1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  <a:ea typeface="Cambria Math"/>
                            </a:rPr>
                            <m:t>𝟗𝟎</m:t>
                          </m:r>
                          <m:r>
                            <a:rPr lang="cs-CZ" b="1" i="1" smtClean="0">
                              <a:latin typeface="Cambria Math"/>
                              <a:ea typeface="Cambria Math"/>
                            </a:rPr>
                            <m:t>°;</m:t>
                          </m:r>
                          <m:r>
                            <a:rPr lang="cs-CZ" b="1" i="1" smtClean="0">
                              <a:latin typeface="Cambria Math"/>
                              <a:ea typeface="Cambria Math"/>
                            </a:rPr>
                            <m:t>𝟐𝟕𝟎</m:t>
                          </m:r>
                          <m:r>
                            <a:rPr lang="cs-CZ" b="1" i="1" smtClean="0">
                              <a:latin typeface="Cambria Math"/>
                              <a:ea typeface="Cambria Math"/>
                            </a:rPr>
                            <m:t>°</m:t>
                          </m:r>
                        </m:e>
                      </m:d>
                    </m:oMath>
                  </m:oMathPara>
                </a14:m>
                <a:endParaRPr lang="cs-CZ" b="1" i="1" dirty="0" smtClean="0"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>
                          <a:latin typeface="Cambria Math"/>
                        </a:rPr>
                        <m:t>𝑯</m:t>
                      </m:r>
                      <m:d>
                        <m:dPr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 smtClean="0">
                          <a:latin typeface="Cambria Math"/>
                        </a:rPr>
                        <m:t>=</m:t>
                      </m:r>
                      <m:r>
                        <a:rPr lang="cs-CZ" b="1" i="1" smtClean="0">
                          <a:latin typeface="Cambria Math"/>
                          <a:ea typeface="Cambria Math"/>
                        </a:rPr>
                        <m:t>𝑹</m:t>
                      </m:r>
                    </m:oMath>
                  </m:oMathPara>
                </a14:m>
                <a:endParaRPr lang="cs-CZ" b="1" dirty="0" smtClean="0"/>
              </a:p>
              <a:p>
                <a:endParaRPr lang="cs-CZ" b="1" dirty="0" smtClean="0"/>
              </a:p>
              <a:p>
                <a:r>
                  <a:rPr lang="cs-CZ" b="1" dirty="0" smtClean="0"/>
                  <a:t>Funkce </a:t>
                </a:r>
                <a:r>
                  <a:rPr lang="cs-CZ" b="1" dirty="0"/>
                  <a:t>je rostoucí </a:t>
                </a:r>
                <a:r>
                  <a:rPr lang="cs-CZ" b="1" dirty="0" smtClean="0"/>
                  <a:t>na </a:t>
                </a:r>
                <a14:m>
                  <m:oMath xmlns:m="http://schemas.openxmlformats.org/officeDocument/2006/math">
                    <m:r>
                      <a:rPr lang="cs-CZ" b="1">
                        <a:latin typeface="Cambria Math"/>
                      </a:rPr>
                      <m:t>𝐃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endParaRPr lang="cs-CZ" b="1" dirty="0"/>
              </a:p>
              <a:p>
                <a:endParaRPr lang="cs-CZ" b="1" dirty="0" smtClean="0"/>
              </a:p>
              <a:p>
                <a:endParaRPr lang="cs-CZ" sz="2000" b="1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smtClean="0">
                          <a:latin typeface="Cambria Math"/>
                        </a:rPr>
                        <m:t>𝒕𝒈</m:t>
                      </m:r>
                      <m:r>
                        <a:rPr lang="cs-CZ" sz="2000" b="1" i="1" smtClean="0">
                          <a:latin typeface="Cambria Math"/>
                        </a:rPr>
                        <m:t> </m:t>
                      </m:r>
                      <m:r>
                        <a:rPr lang="cs-CZ" sz="2000" b="1" i="1" smtClean="0">
                          <a:latin typeface="Cambria Math"/>
                        </a:rPr>
                        <m:t>𝒙</m:t>
                      </m:r>
                      <m:r>
                        <a:rPr lang="cs-CZ" sz="2000" b="1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1" i="1" smtClean="0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cs-CZ" sz="2000" b="1" i="1" smtClean="0">
                              <a:latin typeface="Cambria Math"/>
                            </a:rPr>
                            <m:t>𝒄𝒐𝒕𝒈</m:t>
                          </m:r>
                          <m:r>
                            <a:rPr lang="cs-CZ" sz="2000" b="1" i="1" smtClean="0">
                              <a:latin typeface="Cambria Math"/>
                            </a:rPr>
                            <m:t> </m:t>
                          </m:r>
                          <m:r>
                            <a:rPr lang="cs-CZ" sz="2000" b="1" i="1" smtClean="0">
                              <a:latin typeface="Cambria Math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cs-CZ" sz="2000" b="1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2852936"/>
                <a:ext cx="3492213" cy="2694264"/>
              </a:xfrm>
              <a:prstGeom prst="rect">
                <a:avLst/>
              </a:prstGeom>
              <a:blipFill rotWithShape="1">
                <a:blip r:embed="rId2"/>
                <a:stretch>
                  <a:fillRect l="-13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452287" y="332656"/>
                <a:ext cx="8345148" cy="587441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pPr algn="ctr"/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Funkce tangen</a:t>
                </a:r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s    </a:t>
                </a:r>
                <a14:m>
                  <m:oMath xmlns:m="http://schemas.openxmlformats.org/officeDocument/2006/math">
                    <m:r>
                      <a:rPr lang="cs-CZ" sz="2400" b="1">
                        <a:latin typeface="Cambria Math"/>
                      </a:rPr>
                      <m:t> </m:t>
                    </m:r>
                    <m:r>
                      <a:rPr lang="cs-CZ" sz="2400" b="1" i="1">
                        <a:latin typeface="Cambria Math"/>
                      </a:rPr>
                      <m:t>𝒚</m:t>
                    </m:r>
                    <m:r>
                      <a:rPr lang="cs-CZ" sz="2400" b="1" i="1">
                        <a:latin typeface="Cambria Math"/>
                      </a:rPr>
                      <m:t>=</m:t>
                    </m:r>
                    <m:r>
                      <a:rPr lang="cs-CZ" sz="2400" b="1" i="1" smtClean="0">
                        <a:latin typeface="Cambria Math"/>
                      </a:rPr>
                      <m:t>𝒕𝒈</m:t>
                    </m:r>
                    <m:r>
                      <a:rPr lang="cs-CZ" sz="2400" b="1" i="1">
                        <a:latin typeface="Cambria Math"/>
                      </a:rPr>
                      <m:t> </m:t>
                    </m:r>
                    <m:r>
                      <a:rPr lang="cs-CZ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cs-CZ" sz="2400" dirty="0">
                    <a:latin typeface="Times New Roman" pitchFamily="18" charset="0"/>
                    <a:cs typeface="Times New Roman" pitchFamily="18" charset="0"/>
                  </a:rPr>
                  <a:t>    pro úhly v rozmezí </a:t>
                </a:r>
                <a14:m>
                  <m:oMath xmlns:m="http://schemas.openxmlformats.org/officeDocument/2006/math">
                    <m:r>
                      <a:rPr lang="cs-CZ" sz="2400" i="1">
                        <a:latin typeface="Cambria Math"/>
                        <a:cs typeface="Times New Roman" pitchFamily="18" charset="0"/>
                      </a:rPr>
                      <m:t>0</m:t>
                    </m:r>
                    <m:r>
                      <a:rPr lang="cs-CZ" sz="2400" i="1">
                        <a:latin typeface="Cambria Math"/>
                        <a:ea typeface="Cambria Math"/>
                        <a:cs typeface="Times New Roman" pitchFamily="18" charset="0"/>
                      </a:rPr>
                      <m:t>°</m:t>
                    </m:r>
                  </m:oMath>
                </a14:m>
                <a:r>
                  <a:rPr lang="cs-CZ" sz="2400" dirty="0">
                    <a:latin typeface="Times New Roman" pitchFamily="18" charset="0"/>
                    <a:cs typeface="Times New Roman" pitchFamily="18" charset="0"/>
                  </a:rPr>
                  <a:t> až </a:t>
                </a:r>
                <a14:m>
                  <m:oMath xmlns:m="http://schemas.openxmlformats.org/officeDocument/2006/math">
                    <m:r>
                      <a:rPr lang="cs-CZ" sz="2400" i="1">
                        <a:latin typeface="Cambria Math"/>
                        <a:cs typeface="Times New Roman" pitchFamily="18" charset="0"/>
                      </a:rPr>
                      <m:t>360</m:t>
                    </m:r>
                    <m:r>
                      <a:rPr lang="cs-CZ" sz="2400" i="1">
                        <a:latin typeface="Cambria Math"/>
                        <a:ea typeface="Cambria Math"/>
                        <a:cs typeface="Times New Roman" pitchFamily="18" charset="0"/>
                      </a:rPr>
                      <m:t>°</m:t>
                    </m:r>
                  </m:oMath>
                </a14:m>
                <a:r>
                  <a:rPr lang="cs-CZ" sz="2400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87" y="332656"/>
                <a:ext cx="8345148" cy="587441"/>
              </a:xfrm>
              <a:prstGeom prst="rect">
                <a:avLst/>
              </a:prstGeom>
              <a:blipFill rotWithShape="1">
                <a:blip r:embed="rId3"/>
                <a:stretch>
                  <a:fillRect b="-8824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Šipka doleva 17">
            <a:hlinkClick r:id="rId4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852911"/>
            <a:ext cx="4459160" cy="429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6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véPole 11"/>
          <p:cNvSpPr txBox="1"/>
          <p:nvPr/>
        </p:nvSpPr>
        <p:spPr>
          <a:xfrm>
            <a:off x="464475" y="1124743"/>
            <a:ext cx="8319818" cy="587441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tIns="108000" bIns="108000" rtlCol="0">
            <a:spAutoFit/>
          </a:bodyPr>
          <a:lstStyle/>
          <a:p>
            <a:pPr algn="ctr"/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Grafem goniometrické funkce kotangens je</a:t>
            </a:r>
            <a:r>
              <a:rPr lang="cs-C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400" b="1" dirty="0" err="1" smtClean="0">
                <a:latin typeface="Times New Roman" pitchFamily="18" charset="0"/>
                <a:cs typeface="Times New Roman" pitchFamily="18" charset="0"/>
              </a:rPr>
              <a:t>kotangentoida</a:t>
            </a:r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452287" y="332656"/>
                <a:ext cx="8345148" cy="587441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pPr algn="ctr"/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Funkce  ko</a:t>
                </a:r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tangens  </a:t>
                </a:r>
                <a14:m>
                  <m:oMath xmlns:m="http://schemas.openxmlformats.org/officeDocument/2006/math">
                    <m:r>
                      <a:rPr lang="cs-CZ" sz="2400" b="1">
                        <a:latin typeface="Cambria Math"/>
                      </a:rPr>
                      <m:t> </m:t>
                    </m:r>
                    <m:r>
                      <a:rPr lang="cs-CZ" sz="2400" b="1" i="1">
                        <a:latin typeface="Cambria Math"/>
                      </a:rPr>
                      <m:t>𝒚</m:t>
                    </m:r>
                    <m:r>
                      <a:rPr lang="cs-CZ" sz="2400" b="1" i="1">
                        <a:latin typeface="Cambria Math"/>
                      </a:rPr>
                      <m:t>=</m:t>
                    </m:r>
                    <m:r>
                      <a:rPr lang="cs-CZ" sz="2400" b="1" i="1" smtClean="0">
                        <a:latin typeface="Cambria Math"/>
                      </a:rPr>
                      <m:t>𝒄𝒐</m:t>
                    </m:r>
                    <m:r>
                      <a:rPr lang="cs-CZ" sz="2400" b="1" i="1">
                        <a:latin typeface="Cambria Math"/>
                      </a:rPr>
                      <m:t>𝒕𝒈</m:t>
                    </m:r>
                    <m:r>
                      <a:rPr lang="cs-CZ" sz="2400" b="1" i="1">
                        <a:latin typeface="Cambria Math"/>
                      </a:rPr>
                      <m:t> </m:t>
                    </m:r>
                    <m:r>
                      <a:rPr lang="cs-CZ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cs-CZ" sz="2400" dirty="0"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pro </a:t>
                </a:r>
                <a:r>
                  <a:rPr lang="cs-CZ" sz="2400" dirty="0">
                    <a:latin typeface="Times New Roman" pitchFamily="18" charset="0"/>
                    <a:cs typeface="Times New Roman" pitchFamily="18" charset="0"/>
                  </a:rPr>
                  <a:t>úhly v rozmezí </a:t>
                </a:r>
                <a14:m>
                  <m:oMath xmlns:m="http://schemas.openxmlformats.org/officeDocument/2006/math">
                    <m:r>
                      <a:rPr lang="cs-CZ" sz="2400" i="1">
                        <a:latin typeface="Cambria Math"/>
                        <a:cs typeface="Times New Roman" pitchFamily="18" charset="0"/>
                      </a:rPr>
                      <m:t>0</m:t>
                    </m:r>
                    <m:r>
                      <a:rPr lang="cs-CZ" sz="2400" i="1">
                        <a:latin typeface="Cambria Math"/>
                        <a:ea typeface="Cambria Math"/>
                        <a:cs typeface="Times New Roman" pitchFamily="18" charset="0"/>
                      </a:rPr>
                      <m:t>°</m:t>
                    </m:r>
                  </m:oMath>
                </a14:m>
                <a:r>
                  <a:rPr lang="cs-CZ" sz="2400" dirty="0">
                    <a:latin typeface="Times New Roman" pitchFamily="18" charset="0"/>
                    <a:cs typeface="Times New Roman" pitchFamily="18" charset="0"/>
                  </a:rPr>
                  <a:t> až </a:t>
                </a:r>
                <a14:m>
                  <m:oMath xmlns:m="http://schemas.openxmlformats.org/officeDocument/2006/math">
                    <m:r>
                      <a:rPr lang="cs-CZ" sz="2400" i="1">
                        <a:latin typeface="Cambria Math"/>
                        <a:cs typeface="Times New Roman" pitchFamily="18" charset="0"/>
                      </a:rPr>
                      <m:t>360</m:t>
                    </m:r>
                    <m:r>
                      <a:rPr lang="cs-CZ" sz="2400" i="1">
                        <a:latin typeface="Cambria Math"/>
                        <a:ea typeface="Cambria Math"/>
                        <a:cs typeface="Times New Roman" pitchFamily="18" charset="0"/>
                      </a:rPr>
                      <m:t>°</m:t>
                    </m:r>
                  </m:oMath>
                </a14:m>
                <a:r>
                  <a:rPr lang="cs-CZ" sz="2400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87" y="332656"/>
                <a:ext cx="8345148" cy="587441"/>
              </a:xfrm>
              <a:prstGeom prst="rect">
                <a:avLst/>
              </a:prstGeom>
              <a:blipFill rotWithShape="1">
                <a:blip r:embed="rId2"/>
                <a:stretch>
                  <a:fillRect l="-873" r="-1818" b="-8824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Šipka doleva 17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6" y="1844824"/>
            <a:ext cx="4444957" cy="4287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ovéPole 8"/>
              <p:cNvSpPr txBox="1"/>
              <p:nvPr/>
            </p:nvSpPr>
            <p:spPr>
              <a:xfrm>
                <a:off x="5292080" y="2852936"/>
                <a:ext cx="3492213" cy="2694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/>
                        </a:rPr>
                        <m:t>𝑫</m:t>
                      </m:r>
                      <m:d>
                        <m:dPr>
                          <m:ctrlPr>
                            <a:rPr lang="cs-CZ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𝟎</m:t>
                          </m:r>
                          <m:r>
                            <a:rPr lang="cs-CZ" b="1" i="1" smtClean="0">
                              <a:latin typeface="Cambria Math"/>
                              <a:ea typeface="Cambria Math"/>
                            </a:rPr>
                            <m:t>°;</m:t>
                          </m:r>
                          <m:r>
                            <a:rPr lang="cs-CZ" b="1" i="1" smtClean="0">
                              <a:latin typeface="Cambria Math"/>
                              <a:ea typeface="Cambria Math"/>
                            </a:rPr>
                            <m:t>𝟑𝟔𝟎</m:t>
                          </m:r>
                          <m:r>
                            <a:rPr lang="cs-CZ" b="1" i="1" smtClean="0">
                              <a:latin typeface="Cambria Math"/>
                              <a:ea typeface="Cambria Math"/>
                            </a:rPr>
                            <m:t>°</m:t>
                          </m:r>
                        </m:e>
                      </m:d>
                      <m:r>
                        <a:rPr lang="cs-CZ" b="1" i="1" smtClean="0">
                          <a:latin typeface="Cambria Math"/>
                          <a:ea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cs-CZ" b="1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  <a:ea typeface="Cambria Math"/>
                            </a:rPr>
                            <m:t>𝟏𝟖𝟎</m:t>
                          </m:r>
                          <m:r>
                            <a:rPr lang="cs-CZ" b="1" i="1" smtClean="0">
                              <a:latin typeface="Cambria Math"/>
                              <a:ea typeface="Cambria Math"/>
                            </a:rPr>
                            <m:t>°</m:t>
                          </m:r>
                        </m:e>
                      </m:d>
                    </m:oMath>
                  </m:oMathPara>
                </a14:m>
                <a:endParaRPr lang="cs-CZ" b="1" i="1" dirty="0" smtClean="0"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>
                          <a:latin typeface="Cambria Math"/>
                        </a:rPr>
                        <m:t>𝑯</m:t>
                      </m:r>
                      <m:d>
                        <m:dPr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 smtClean="0">
                          <a:latin typeface="Cambria Math"/>
                        </a:rPr>
                        <m:t>=</m:t>
                      </m:r>
                      <m:r>
                        <a:rPr lang="cs-CZ" b="1" i="1" smtClean="0">
                          <a:latin typeface="Cambria Math"/>
                          <a:ea typeface="Cambria Math"/>
                        </a:rPr>
                        <m:t>𝑹</m:t>
                      </m:r>
                    </m:oMath>
                  </m:oMathPara>
                </a14:m>
                <a:endParaRPr lang="cs-CZ" b="1" dirty="0" smtClean="0"/>
              </a:p>
              <a:p>
                <a:endParaRPr lang="cs-CZ" b="1" dirty="0" smtClean="0"/>
              </a:p>
              <a:p>
                <a:r>
                  <a:rPr lang="cs-CZ" b="1" dirty="0" smtClean="0"/>
                  <a:t>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na </a:t>
                </a:r>
                <a14:m>
                  <m:oMath xmlns:m="http://schemas.openxmlformats.org/officeDocument/2006/math">
                    <m:r>
                      <a:rPr lang="cs-CZ" b="1">
                        <a:latin typeface="Cambria Math"/>
                      </a:rPr>
                      <m:t>𝐃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endParaRPr lang="cs-CZ" b="1" dirty="0"/>
              </a:p>
              <a:p>
                <a:endParaRPr lang="cs-CZ" b="1" dirty="0" smtClean="0"/>
              </a:p>
              <a:p>
                <a:endParaRPr lang="cs-CZ" sz="2000" b="1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smtClean="0">
                          <a:latin typeface="Cambria Math"/>
                        </a:rPr>
                        <m:t>𝒄𝒐𝒕𝒈</m:t>
                      </m:r>
                      <m:r>
                        <a:rPr lang="cs-CZ" sz="2000" b="1" i="1" smtClean="0">
                          <a:latin typeface="Cambria Math"/>
                        </a:rPr>
                        <m:t> </m:t>
                      </m:r>
                      <m:r>
                        <a:rPr lang="cs-CZ" sz="2000" b="1" i="1" smtClean="0">
                          <a:latin typeface="Cambria Math"/>
                        </a:rPr>
                        <m:t>𝒙</m:t>
                      </m:r>
                      <m:r>
                        <a:rPr lang="cs-CZ" sz="2000" b="1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1" i="1" smtClean="0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cs-CZ" sz="2000" b="1" i="1" smtClean="0">
                              <a:latin typeface="Cambria Math"/>
                            </a:rPr>
                            <m:t>𝒕𝒈</m:t>
                          </m:r>
                          <m:r>
                            <a:rPr lang="cs-CZ" sz="2000" b="1" i="1" smtClean="0">
                              <a:latin typeface="Cambria Math"/>
                            </a:rPr>
                            <m:t> </m:t>
                          </m:r>
                          <m:r>
                            <a:rPr lang="cs-CZ" sz="2000" b="1" i="1" smtClean="0">
                              <a:latin typeface="Cambria Math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cs-CZ" sz="2000" b="1" dirty="0"/>
              </a:p>
            </p:txBody>
          </p:sp>
        </mc:Choice>
        <mc:Fallback xmlns="">
          <p:sp>
            <p:nvSpPr>
              <p:cNvPr id="9" name="TextovéPol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2852936"/>
                <a:ext cx="3492213" cy="2694264"/>
              </a:xfrm>
              <a:prstGeom prst="rect">
                <a:avLst/>
              </a:prstGeom>
              <a:blipFill rotWithShape="1">
                <a:blip r:embed="rId5"/>
                <a:stretch>
                  <a:fillRect l="-13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55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ulk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8065427"/>
                  </p:ext>
                </p:extLst>
              </p:nvPr>
            </p:nvGraphicFramePr>
            <p:xfrm>
              <a:off x="527575" y="4365104"/>
              <a:ext cx="8150688" cy="1707896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1438200"/>
                    <a:gridCol w="839061"/>
                    <a:gridCol w="839061"/>
                    <a:gridCol w="839061"/>
                    <a:gridCol w="839061"/>
                    <a:gridCol w="839061"/>
                    <a:gridCol w="839061"/>
                    <a:gridCol w="839061"/>
                    <a:gridCol w="839061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45°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90°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180°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270°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360°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𝒕𝒈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cs-CZ" b="0" i="1" dirty="0" smtClean="0">
                                    <a:latin typeface="Cambria Math"/>
                                    <a:cs typeface="Times New Roman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𝒄𝒐𝒕𝒈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cs-CZ" b="0" i="1" dirty="0" smtClean="0">
                                    <a:latin typeface="Cambria Math"/>
                                    <a:cs typeface="Times New Roman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ulk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8065427"/>
                  </p:ext>
                </p:extLst>
              </p:nvPr>
            </p:nvGraphicFramePr>
            <p:xfrm>
              <a:off x="527575" y="4365104"/>
              <a:ext cx="8150688" cy="1707896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1438200"/>
                    <a:gridCol w="839061"/>
                    <a:gridCol w="839061"/>
                    <a:gridCol w="839061"/>
                    <a:gridCol w="839061"/>
                    <a:gridCol w="839061"/>
                    <a:gridCol w="839061"/>
                    <a:gridCol w="839061"/>
                    <a:gridCol w="839061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24" t="-8197" r="-466525" b="-3819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45°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90°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180°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270°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360°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68528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24" t="-60550" r="-466525" b="-1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73723" t="-60550" r="-602920" b="-1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71014" t="-60550" r="-498551" b="-1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74453" t="-60550" r="-402190" b="-1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668528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24" t="-159091" r="-466525" b="-1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73723" t="-159091" r="-602920" b="-1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71014" t="-159091" r="-498551" b="-1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74453" t="-159091" r="-402190" b="-1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není</a:t>
                          </a:r>
                        </a:p>
                        <a:p>
                          <a:pPr algn="ctr"/>
                          <a:r>
                            <a:rPr lang="cs-CZ" b="0" dirty="0" err="1" smtClean="0">
                              <a:latin typeface="Times New Roman" pitchFamily="18" charset="0"/>
                              <a:cs typeface="Times New Roman" pitchFamily="18" charset="0"/>
                            </a:rPr>
                            <a:t>def</a:t>
                          </a: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.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TextovéPole 3"/>
          <p:cNvSpPr txBox="1"/>
          <p:nvPr/>
        </p:nvSpPr>
        <p:spPr>
          <a:xfrm>
            <a:off x="536103" y="421399"/>
            <a:ext cx="813363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>
                <a:latin typeface="Times New Roman" pitchFamily="18" charset="0"/>
                <a:cs typeface="Times New Roman" pitchFamily="18" charset="0"/>
              </a:rPr>
              <a:t>Tabulka udává ve kterých z intervalů jsou hodnoty funkce tangens, resp. kotangens kladná čísla a ve kterých čísla záporná.</a:t>
            </a:r>
            <a:endParaRPr lang="cs-CZ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ulka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252178"/>
                  </p:ext>
                </p:extLst>
              </p:nvPr>
            </p:nvGraphicFramePr>
            <p:xfrm>
              <a:off x="529385" y="1412776"/>
              <a:ext cx="8140355" cy="155448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028475"/>
                    <a:gridCol w="1527970"/>
                    <a:gridCol w="1527970"/>
                    <a:gridCol w="1527970"/>
                    <a:gridCol w="152797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0" smtClean="0">
                                    <a:latin typeface="Cambria Math"/>
                                  </a:rPr>
                                  <m:t>𝐤𝐯𝐚𝐝𝐫𝐚𝐧𝐭</m:t>
                                </m:r>
                              </m:oMath>
                            </m:oMathPara>
                          </a14:m>
                          <a:endParaRPr lang="cs-CZ" b="1" i="0" dirty="0" smtClean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pPr algn="l"/>
                          <a:r>
                            <a:rPr lang="cs-CZ" b="0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úhel</a:t>
                          </a:r>
                          <a:endParaRPr lang="cs-CZ" b="0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I.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b="0" i="0" smtClean="0">
                                        <a:latin typeface="Cambria Math"/>
                                      </a:rPr>
                                      <m:t>0</m:t>
                                    </m:r>
                                    <m:r>
                                      <a:rPr lang="cs-CZ" b="0" i="0" smtClean="0">
                                        <a:latin typeface="Cambria Math"/>
                                        <a:ea typeface="Cambria Math"/>
                                      </a:rPr>
                                      <m:t>°;90°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b="0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II.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b="0" i="0" smtClean="0">
                                        <a:latin typeface="Cambria Math"/>
                                      </a:rPr>
                                      <m:t>90</m:t>
                                    </m:r>
                                    <m:r>
                                      <a:rPr lang="cs-CZ" b="0" i="0" smtClean="0">
                                        <a:latin typeface="Cambria Math"/>
                                        <a:ea typeface="Cambria Math"/>
                                      </a:rPr>
                                      <m:t>°;180°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b="0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I.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b="0" i="0" smtClean="0">
                                        <a:latin typeface="Cambria Math"/>
                                      </a:rPr>
                                      <m:t>180</m:t>
                                    </m:r>
                                    <m:r>
                                      <a:rPr lang="cs-CZ" b="0" i="0" smtClean="0">
                                        <a:latin typeface="Cambria Math"/>
                                        <a:ea typeface="Cambria Math"/>
                                      </a:rPr>
                                      <m:t>°;270°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b="0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I.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b="0" i="0" smtClean="0">
                                        <a:latin typeface="Cambria Math"/>
                                      </a:rPr>
                                      <m:t>270</m:t>
                                    </m:r>
                                    <m:r>
                                      <a:rPr lang="cs-CZ" b="0" i="0" smtClean="0">
                                        <a:latin typeface="Cambria Math"/>
                                        <a:ea typeface="Cambria Math"/>
                                      </a:rPr>
                                      <m:t>°;360°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b="0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tangens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kotangens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ulka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252178"/>
                  </p:ext>
                </p:extLst>
              </p:nvPr>
            </p:nvGraphicFramePr>
            <p:xfrm>
              <a:off x="529385" y="1412776"/>
              <a:ext cx="8140355" cy="155448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028475"/>
                    <a:gridCol w="1527970"/>
                    <a:gridCol w="1527970"/>
                    <a:gridCol w="1527970"/>
                    <a:gridCol w="1527970"/>
                  </a:tblGrid>
                  <a:tr h="64008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" t="-4762" r="-301201" b="-16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33600" t="-4762" r="-301200" b="-16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32669" t="-4762" r="-200000" b="-16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34000" t="-4762" r="-100800" b="-16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2271" t="-4762" r="-398" b="-164762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</a:t>
                          </a:r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tangens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</a:t>
                          </a:r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kotangens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51383" y="3356992"/>
                <a:ext cx="8133635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Tabulka udává hodnoty funkcí tangens a kotangens v některých bodech z intervalu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cs-CZ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°; 360°</m:t>
                        </m:r>
                      </m:e>
                    </m:d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sz="2400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3" y="3356992"/>
                <a:ext cx="8133635" cy="830997"/>
              </a:xfrm>
              <a:prstGeom prst="rect">
                <a:avLst/>
              </a:prstGeom>
              <a:blipFill rotWithShape="1">
                <a:blip r:embed="rId4"/>
                <a:stretch>
                  <a:fillRect t="-5882" r="-824" b="-1617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Šipka doleva 6">
            <a:hlinkClick r:id="rId5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5172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goniometrické funkce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𝒕𝒈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𝒃𝒙</m:t>
                        </m:r>
                      </m:e>
                    </m:d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38525" y="18254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4098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74" y="1153700"/>
            <a:ext cx="8048040" cy="4289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603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goniometrické funkce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𝒄𝒐𝒕𝒈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𝒃𝒙</m:t>
                        </m:r>
                      </m:e>
                    </m:d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38525" y="18254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3074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95" y="1154088"/>
            <a:ext cx="8114651" cy="432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86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62817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71097" y="404664"/>
            <a:ext cx="83529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Goniometrických funkcí tangens a kotangens pro úhly        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v rozmezí 0° až 360°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Při výkladu jsou použity ukázky goniometrických funkcí pomocí aplikace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Vše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potřebné je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						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Použité </a:t>
            </a: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zdroje:</a:t>
            </a:r>
          </a:p>
          <a:p>
            <a:pPr algn="just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doc. RNDr. Emil Calda, CSc.: Matematika pro dvouleté a tříleté učební obory středních odborných učilišť, 2.díl, 1. vydání 2003, Prometheus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ISBN 80-7196-260-0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62817" y="170080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62817" y="256490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93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1346</TotalTime>
  <Words>458</Words>
  <Application>Microsoft Office PowerPoint</Application>
  <PresentationFormat>Předvádění na obrazovce (4:3)</PresentationFormat>
  <Paragraphs>117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Tok</vt:lpstr>
      <vt:lpstr>Prezentace aplikace PowerPoint</vt:lpstr>
      <vt:lpstr>Prezentace aplikace PowerPoint</vt:lpstr>
      <vt:lpstr>GONIOMETRICKÉ  FUNKCE  2 pro úhly v rozmezí 0° až 360°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NB3</cp:lastModifiedBy>
  <cp:revision>99</cp:revision>
  <dcterms:created xsi:type="dcterms:W3CDTF">2013-01-11T17:11:37Z</dcterms:created>
  <dcterms:modified xsi:type="dcterms:W3CDTF">2013-11-26T17:31:15Z</dcterms:modified>
</cp:coreProperties>
</file>