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58" r:id="rId5"/>
    <p:sldId id="270" r:id="rId6"/>
    <p:sldId id="271" r:id="rId7"/>
    <p:sldId id="265" r:id="rId8"/>
    <p:sldId id="269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26.11.2013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26.11.2013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26.11.2013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26.11.2013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26.11.2013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26.11.2013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26.11.2013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26.11.2013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26.11.2013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26.11.2013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26.11.2013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60000"/>
                <a:lumOff val="40000"/>
              </a:schemeClr>
            </a:gs>
            <a:gs pos="5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8416E81-7677-421D-B0C1-B00E65A84AD0}" type="datetimeFigureOut">
              <a:rPr lang="cs-CZ" smtClean="0"/>
              <a:t>26.11.2013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III-2-06-17_Goniometricke-funkce-1.pptx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4" Type="http://schemas.openxmlformats.org/officeDocument/2006/relationships/hyperlink" Target="III-2-06-18_Goniometricke-funkce-2.pptx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" Target="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" Target="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" Target="slide7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7zs.wz.cz/opvk%20velke%20log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0000" y="836712"/>
            <a:ext cx="5867400" cy="14573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059832" y="3429000"/>
            <a:ext cx="54006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MATEMATIKA</a:t>
            </a:r>
          </a:p>
          <a:p>
            <a:endParaRPr lang="cs-CZ" sz="2800" dirty="0">
              <a:solidFill>
                <a:schemeClr val="accent1">
                  <a:lumMod val="75000"/>
                </a:schemeClr>
              </a:solidFill>
              <a:latin typeface="Arial Black" pitchFamily="34" charset="0"/>
            </a:endParaRPr>
          </a:p>
          <a:p>
            <a:r>
              <a:rPr lang="cs-CZ" sz="2800" dirty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 </a:t>
            </a:r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 </a:t>
            </a:r>
            <a:r>
              <a:rPr lang="cs-CZ" sz="2800" dirty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 </a:t>
            </a:r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  </a:t>
            </a:r>
            <a:r>
              <a:rPr lang="cs-CZ" sz="2800" b="1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Goniometrické   funkce</a:t>
            </a:r>
          </a:p>
          <a:p>
            <a:endParaRPr lang="cs-CZ" sz="2800" b="1" dirty="0">
              <a:solidFill>
                <a:schemeClr val="accent1">
                  <a:lumMod val="75000"/>
                </a:schemeClr>
              </a:solidFill>
              <a:latin typeface="Arial Black" pitchFamily="34" charset="0"/>
            </a:endParaRPr>
          </a:p>
          <a:p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	    Příklady 1</a:t>
            </a:r>
            <a:endParaRPr lang="cs-CZ" sz="2400" b="1" dirty="0">
              <a:solidFill>
                <a:schemeClr val="accent1">
                  <a:lumMod val="75000"/>
                </a:schemeClr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0056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262817" y="260648"/>
            <a:ext cx="8640960" cy="46805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2" name="Picture 2" descr="http://7zs.wz.cz/opvk%20velke%20log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068" y="5229200"/>
            <a:ext cx="5867400" cy="14573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371097" y="404664"/>
            <a:ext cx="8352928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projektu:  Nové ICT rozvíjí matematické a odborné kompetence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projektu:  CZ.1.07/1.5.00/34.0228</a:t>
            </a:r>
          </a:p>
          <a:p>
            <a:pPr>
              <a:lnSpc>
                <a:spcPct val="150000"/>
              </a:lnSpc>
            </a:pPr>
            <a:endParaRPr lang="cs-CZ" sz="5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školy:  Střední odborná škola Litovel, Komenského 677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materiálu:  III-2-06-19_Goniometricke-funkce-Priklady-1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Autor:  Mgr. Stanislav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Prucek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Tematický okruh:  Matematika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Ročník:  III.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Datum tvorby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:  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březen 2013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71097" y="4149080"/>
            <a:ext cx="83529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Arial" pitchFamily="34" charset="0"/>
                <a:cs typeface="Arial" pitchFamily="34" charset="0"/>
              </a:rPr>
              <a:t>Autorem materiálu a všech jeho částí, není-li uvedeno jinak,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je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	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					       </a:t>
            </a:r>
            <a:r>
              <a:rPr lang="cs-CZ" dirty="0">
                <a:latin typeface="Arial" pitchFamily="34" charset="0"/>
                <a:cs typeface="Arial" pitchFamily="34" charset="0"/>
              </a:rPr>
              <a:t>Mgr.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Stanislav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Prucek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1" name="Přímá spojnice 10"/>
          <p:cNvCxnSpPr/>
          <p:nvPr/>
        </p:nvCxnSpPr>
        <p:spPr>
          <a:xfrm>
            <a:off x="268288" y="4034459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2" descr="G:\DUMY\LOGO SOS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3695" y="1354057"/>
            <a:ext cx="2315553" cy="1946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3" name="Přímá spojnice 12"/>
          <p:cNvCxnSpPr/>
          <p:nvPr/>
        </p:nvCxnSpPr>
        <p:spPr>
          <a:xfrm>
            <a:off x="268288" y="1340768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58730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3096" y="188640"/>
            <a:ext cx="8377808" cy="1728192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>
            <a:normAutofit fontScale="90000"/>
          </a:bodyPr>
          <a:lstStyle/>
          <a:p>
            <a:pPr algn="ctr"/>
            <a:r>
              <a:rPr lang="cs-CZ" sz="4900" b="1" dirty="0" smtClean="0">
                <a:latin typeface="Arial Black" pitchFamily="34" charset="0"/>
              </a:rPr>
              <a:t>GONIOMETRICKÉ  FUNKCE</a:t>
            </a:r>
            <a:r>
              <a:rPr lang="cs-CZ" b="1" dirty="0" smtClean="0">
                <a:latin typeface="Arial Black" pitchFamily="34" charset="0"/>
              </a:rPr>
              <a:t/>
            </a:r>
            <a:br>
              <a:rPr lang="cs-CZ" b="1" dirty="0" smtClean="0">
                <a:latin typeface="Arial Black" pitchFamily="34" charset="0"/>
              </a:rPr>
            </a:br>
            <a:r>
              <a:rPr lang="cs-CZ" sz="3600" b="1" dirty="0" smtClean="0">
                <a:latin typeface="Arial Black" pitchFamily="34" charset="0"/>
              </a:rPr>
              <a:t>Příklady 1</a:t>
            </a:r>
            <a:r>
              <a:rPr lang="cs-CZ" b="1" dirty="0" smtClean="0">
                <a:latin typeface="Arial Black" pitchFamily="34" charset="0"/>
              </a:rPr>
              <a:t/>
            </a:r>
            <a:br>
              <a:rPr lang="cs-CZ" b="1" dirty="0" smtClean="0">
                <a:latin typeface="Arial Black" pitchFamily="34" charset="0"/>
              </a:rPr>
            </a:br>
            <a:r>
              <a:rPr lang="cs-CZ" sz="2000" b="1" dirty="0" smtClean="0">
                <a:latin typeface="Arial Black" pitchFamily="34" charset="0"/>
              </a:rPr>
              <a:t>pro úhly v rozmezí 0° až 360°</a:t>
            </a:r>
            <a:endParaRPr lang="cs-CZ" sz="5300" b="1" dirty="0">
              <a:latin typeface="Arial Black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19221" y="3245997"/>
            <a:ext cx="8345148" cy="453183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tIns="72000" bIns="72000" rtlCol="0">
            <a:spAutoFit/>
          </a:bodyPr>
          <a:lstStyle/>
          <a:p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Sinusoida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19221" y="2318699"/>
            <a:ext cx="1885948" cy="40011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Opakování</a:t>
            </a: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419657" y="4218562"/>
                <a:ext cx="8345148" cy="743519"/>
              </a:xfrm>
              <a:prstGeom prst="rect">
                <a:avLst/>
              </a:prstGeom>
              <a:solidFill>
                <a:schemeClr val="bg1"/>
              </a:solidFill>
              <a:ln w="38100">
                <a:solidFill>
                  <a:srgbClr val="002060"/>
                </a:solidFill>
              </a:ln>
            </p:spPr>
            <p:txBody>
              <a:bodyPr wrap="square" tIns="72000" bIns="72000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m:rPr>
                        <m:nor/>
                      </m:rPr>
                      <a:rPr lang="cs-CZ" sz="2800" b="1">
                        <a:latin typeface="Cambria Math"/>
                      </a:rPr>
                      <m:t>tg</m:t>
                    </m:r>
                    <m:r>
                      <m:rPr>
                        <m:nor/>
                      </m:rPr>
                      <a:rPr lang="cs-CZ" sz="2800" b="1">
                        <a:latin typeface="Cambria Math"/>
                      </a:rPr>
                      <m:t> </m:t>
                    </m:r>
                    <m:r>
                      <m:rPr>
                        <m:nor/>
                      </m:rPr>
                      <a:rPr lang="el-GR" sz="2400" b="1" dirty="0">
                        <a:latin typeface="Times New Roman" pitchFamily="18" charset="0"/>
                        <a:cs typeface="Times New Roman" pitchFamily="18" charset="0"/>
                      </a:rPr>
                      <m:t>α</m:t>
                    </m:r>
                    <m:r>
                      <m:rPr>
                        <m:nor/>
                      </m:rPr>
                      <a:rPr lang="cs-CZ" sz="2400" b="1" dirty="0">
                        <a:latin typeface="Times New Roman" pitchFamily="18" charset="0"/>
                        <a:cs typeface="Times New Roman" pitchFamily="18" charset="0"/>
                      </a:rPr>
                      <m:t> =</m:t>
                    </m:r>
                    <m:f>
                      <m:fPr>
                        <m:ctrlPr>
                          <a:rPr lang="cs-CZ" sz="2400" b="1" i="1" dirty="0">
                            <a:latin typeface="Cambria Math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cs-CZ" sz="2400" b="1" i="1" dirty="0">
                            <a:latin typeface="Cambria Math"/>
                            <a:cs typeface="Times New Roman" pitchFamily="18" charset="0"/>
                          </a:rPr>
                          <m:t>𝒔𝒊𝒏</m:t>
                        </m:r>
                        <m:r>
                          <a:rPr lang="cs-CZ" sz="2400" b="1" i="1" dirty="0"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el-GR" sz="2400" b="1" i="1" dirty="0">
                            <a:latin typeface="Cambria Math"/>
                            <a:cs typeface="Times New Roman" pitchFamily="18" charset="0"/>
                          </a:rPr>
                          <m:t>α</m:t>
                        </m:r>
                      </m:num>
                      <m:den>
                        <m:r>
                          <a:rPr lang="cs-CZ" sz="2400" b="1" i="1" dirty="0">
                            <a:latin typeface="Cambria Math"/>
                            <a:cs typeface="Times New Roman" pitchFamily="18" charset="0"/>
                          </a:rPr>
                          <m:t>𝒄𝒐𝒔</m:t>
                        </m:r>
                        <m:r>
                          <a:rPr lang="cs-CZ" sz="2400" b="1" i="1" dirty="0"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el-GR" sz="2400" b="1" i="1" dirty="0">
                            <a:latin typeface="Cambria Math"/>
                            <a:cs typeface="Times New Roman" pitchFamily="18" charset="0"/>
                          </a:rPr>
                          <m:t>α</m:t>
                        </m:r>
                      </m:den>
                    </m:f>
                  </m:oMath>
                </a14:m>
                <a:r>
                  <a:rPr lang="cs-CZ" sz="2000" b="1" dirty="0" smtClean="0">
                    <a:cs typeface="Times New Roman" pitchFamily="18" charset="0"/>
                  </a:rPr>
                  <a:t> </a:t>
                </a:r>
                <a:r>
                  <a:rPr lang="cs-CZ" sz="1600" b="1" dirty="0" smtClean="0">
                    <a:cs typeface="Times New Roman" pitchFamily="18" charset="0"/>
                  </a:rPr>
                  <a:t>,    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l-GR" i="1">
                        <a:latin typeface="Cambria Math"/>
                        <a:cs typeface="Times New Roman" pitchFamily="18" charset="0"/>
                      </a:rPr>
                      <m:t>α</m:t>
                    </m:r>
                    <m:r>
                      <a:rPr lang="el-GR" i="1">
                        <a:latin typeface="Cambria Math"/>
                        <a:ea typeface="Cambria Math"/>
                        <a:cs typeface="Times New Roman" pitchFamily="18" charset="0"/>
                      </a:rPr>
                      <m:t>≠</m:t>
                    </m:r>
                    <m:r>
                      <a:rPr lang="cs-CZ" i="1">
                        <a:latin typeface="Cambria Math"/>
                        <a:ea typeface="Cambria Math"/>
                        <a:cs typeface="Times New Roman" pitchFamily="18" charset="0"/>
                      </a:rPr>
                      <m:t>90°</m:t>
                    </m:r>
                  </m:oMath>
                </a14:m>
                <a:r>
                  <a:rPr lang="cs-CZ" dirty="0">
                    <a:latin typeface="Times New Roman" pitchFamily="18" charset="0"/>
                    <a:cs typeface="Times New Roman" pitchFamily="18" charset="0"/>
                  </a:rPr>
                  <a:t> a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l-GR" i="1">
                        <a:latin typeface="Cambria Math"/>
                        <a:cs typeface="Times New Roman" pitchFamily="18" charset="0"/>
                      </a:rPr>
                      <m:t>α</m:t>
                    </m:r>
                    <m:r>
                      <a:rPr lang="el-GR" i="1">
                        <a:latin typeface="Cambria Math"/>
                        <a:ea typeface="Cambria Math"/>
                        <a:cs typeface="Times New Roman" pitchFamily="18" charset="0"/>
                      </a:rPr>
                      <m:t>≠</m:t>
                    </m:r>
                    <m:r>
                      <a:rPr lang="cs-CZ" i="1">
                        <a:latin typeface="Cambria Math"/>
                        <a:ea typeface="Cambria Math"/>
                        <a:cs typeface="Times New Roman" pitchFamily="18" charset="0"/>
                      </a:rPr>
                      <m:t>270°</m:t>
                    </m:r>
                  </m:oMath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9657" y="4218562"/>
                <a:ext cx="8345148" cy="743519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  <a:ln w="38100">
                <a:solidFill>
                  <a:srgbClr val="00206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ovéPole 6"/>
          <p:cNvSpPr txBox="1"/>
          <p:nvPr/>
        </p:nvSpPr>
        <p:spPr>
          <a:xfrm>
            <a:off x="365366" y="5345754"/>
            <a:ext cx="36305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Předchozí prezentace (teorie):</a:t>
            </a:r>
            <a:endParaRPr lang="cs-CZ" b="1" dirty="0"/>
          </a:p>
        </p:txBody>
      </p:sp>
      <p:sp>
        <p:nvSpPr>
          <p:cNvPr id="8" name="Zaoblený obdélník 7">
            <a:hlinkClick r:id="rId3" action="ppaction://hlinkpres?slideindex=1&amp;slidetitle="/>
          </p:cNvPr>
          <p:cNvSpPr/>
          <p:nvPr/>
        </p:nvSpPr>
        <p:spPr>
          <a:xfrm>
            <a:off x="1691680" y="5855200"/>
            <a:ext cx="2520000" cy="576064"/>
          </a:xfrm>
          <a:prstGeom prst="roundRect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GONIOMETRICKÉ  FUNKCE  1</a:t>
            </a:r>
            <a:endParaRPr lang="cs-CZ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19221" y="2722777"/>
            <a:ext cx="446678" cy="52322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19657" y="3699180"/>
            <a:ext cx="446678" cy="52322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975850" y="2799721"/>
            <a:ext cx="7788519" cy="375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Co je grafem funkce sinus?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951841" y="3772286"/>
            <a:ext cx="7813400" cy="375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Definice funkce tangens?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Zaoblený obdélník 12">
            <a:hlinkClick r:id="rId4" action="ppaction://hlinkpres?slideindex=1&amp;slidetitle="/>
          </p:cNvPr>
          <p:cNvSpPr/>
          <p:nvPr/>
        </p:nvSpPr>
        <p:spPr>
          <a:xfrm>
            <a:off x="5076056" y="5866909"/>
            <a:ext cx="2520000" cy="576064"/>
          </a:xfrm>
          <a:prstGeom prst="roundRect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GONIOMETRICKÉ  FUNKCE  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endParaRPr lang="cs-CZ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8092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/>
      <p:bldP spid="8" grpId="0" animBg="1"/>
      <p:bldP spid="11" grpId="0"/>
      <p:bldP spid="12" grpId="0"/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Šipka doleva 17">
            <a:hlinkClick r:id="rId2" action="ppaction://hlinksldjump"/>
          </p:cNvPr>
          <p:cNvSpPr/>
          <p:nvPr/>
        </p:nvSpPr>
        <p:spPr>
          <a:xfrm>
            <a:off x="467544" y="6309320"/>
            <a:ext cx="1008112" cy="43204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1141490" y="523489"/>
                <a:ext cx="7543600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Sestrojte grafy goniometrických funkcí  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𝑓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: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𝑦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𝑠𝑖𝑛𝑥</m:t>
                    </m:r>
                    <m:r>
                      <m:rPr>
                        <m:nor/>
                      </m:rPr>
                      <a:rPr lang="cs-CZ" b="0" i="0" smtClean="0">
                        <a:latin typeface="Cambria Math"/>
                        <a:cs typeface="Times New Roman" pitchFamily="18" charset="0"/>
                      </a:rPr>
                      <m:t> </m:t>
                    </m:r>
                    <m:r>
                      <m:rPr>
                        <m:nor/>
                      </m:rPr>
                      <a:rPr lang="cs-CZ" b="0" i="0" smtClean="0">
                        <a:latin typeface="Cambria Math"/>
                        <a:cs typeface="Times New Roman" pitchFamily="18" charset="0"/>
                      </a:rPr>
                      <m:t>a</m:t>
                    </m:r>
                    <m:r>
                      <m:rPr>
                        <m:nor/>
                      </m:rPr>
                      <a:rPr lang="cs-CZ" b="0" i="0" smtClean="0">
                        <a:latin typeface="Cambria Math"/>
                        <a:cs typeface="Times New Roman" pitchFamily="18" charset="0"/>
                      </a:rPr>
                      <m:t>  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𝑔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: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𝑦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=2 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𝑠𝑖𝑛𝑥</m:t>
                    </m:r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,</a:t>
                </a:r>
              </a:p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určete vlastnosti.</a:t>
                </a:r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41490" y="523489"/>
                <a:ext cx="7543600" cy="646331"/>
              </a:xfrm>
              <a:prstGeom prst="rect">
                <a:avLst/>
              </a:prstGeom>
              <a:blipFill rotWithShape="1">
                <a:blip r:embed="rId3"/>
                <a:stretch>
                  <a:fillRect l="-646" t="-4717" b="-141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ovéPole 7"/>
          <p:cNvSpPr txBox="1"/>
          <p:nvPr/>
        </p:nvSpPr>
        <p:spPr>
          <a:xfrm>
            <a:off x="467544" y="585045"/>
            <a:ext cx="446678" cy="52322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6" name="Tabulka 15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839840745"/>
                  </p:ext>
                </p:extLst>
              </p:nvPr>
            </p:nvGraphicFramePr>
            <p:xfrm>
              <a:off x="467553" y="2333099"/>
              <a:ext cx="8150692" cy="1436561"/>
            </p:xfrm>
            <a:graphic>
              <a:graphicData uri="http://schemas.openxmlformats.org/drawingml/2006/table">
                <a:tbl>
                  <a:tblPr firstRow="1" bandRow="1">
                    <a:tableStyleId>{C4B1156A-380E-4F78-BDF5-A606A8083BF9}</a:tableStyleId>
                  </a:tblPr>
                  <a:tblGrid>
                    <a:gridCol w="1613596"/>
                    <a:gridCol w="817137"/>
                    <a:gridCol w="817137"/>
                    <a:gridCol w="817137"/>
                    <a:gridCol w="817137"/>
                    <a:gridCol w="817137"/>
                    <a:gridCol w="817137"/>
                    <a:gridCol w="817137"/>
                    <a:gridCol w="817137"/>
                  </a:tblGrid>
                  <a:tr h="37084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left"/>
                              </m:oMathParaPr>
                              <m:oMath xmlns:m="http://schemas.openxmlformats.org/officeDocument/2006/math">
                                <m:r>
                                  <a:rPr lang="cs-CZ" b="1" i="1" smtClean="0">
                                    <a:latin typeface="Cambria Math"/>
                                  </a:rPr>
                                  <m:t>𝒙</m:t>
                                </m:r>
                              </m:oMath>
                            </m:oMathPara>
                          </a14:m>
                          <a:endParaRPr lang="cs-CZ" b="1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0°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30°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45°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60°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90°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180°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270°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360°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left"/>
                              </m:oMathParaPr>
                              <m:oMath xmlns:m="http://schemas.openxmlformats.org/officeDocument/2006/math">
                                <m:r>
                                  <a:rPr lang="cs-CZ" b="1" i="1" smtClean="0">
                                    <a:latin typeface="Cambria Math"/>
                                  </a:rPr>
                                  <m:t>𝒇</m:t>
                                </m:r>
                                <m:r>
                                  <a:rPr lang="cs-CZ" b="1" i="1" smtClean="0">
                                    <a:latin typeface="Cambria Math"/>
                                  </a:rPr>
                                  <m:t>:</m:t>
                                </m:r>
                                <m:r>
                                  <a:rPr lang="cs-CZ" b="1" i="1" smtClean="0">
                                    <a:latin typeface="Cambria Math"/>
                                  </a:rPr>
                                  <m:t>𝒚</m:t>
                                </m:r>
                                <m:r>
                                  <a:rPr lang="cs-CZ" b="1" i="1" smtClean="0">
                                    <a:latin typeface="Cambria Math"/>
                                  </a:rPr>
                                  <m:t>=</m:t>
                                </m:r>
                                <m:r>
                                  <a:rPr lang="cs-CZ" b="1" i="1" smtClean="0">
                                    <a:latin typeface="Cambria Math"/>
                                  </a:rPr>
                                  <m:t>𝒔𝒊𝒏</m:t>
                                </m:r>
                                <m:r>
                                  <a:rPr lang="cs-CZ" b="1" i="1" smtClean="0">
                                    <a:latin typeface="Cambria Math"/>
                                  </a:rPr>
                                  <m:t> </m:t>
                                </m:r>
                                <m:r>
                                  <a:rPr lang="cs-CZ" b="1" i="1" smtClean="0">
                                    <a:latin typeface="Cambria Math"/>
                                  </a:rPr>
                                  <m:t>𝒙</m:t>
                                </m:r>
                              </m:oMath>
                            </m:oMathPara>
                          </a14:m>
                          <a:endParaRPr lang="cs-CZ" b="1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7979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0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7979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b="0" i="1" dirty="0" smtClean="0">
                                        <a:latin typeface="Cambria Math"/>
                                        <a:cs typeface="Times New Roman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b="0" i="1" dirty="0" smtClean="0">
                                        <a:latin typeface="Cambria Math"/>
                                        <a:cs typeface="Times New Roman" pitchFamily="18" charset="0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cs-CZ" b="0" i="1" dirty="0" smtClean="0">
                                        <a:latin typeface="Cambria Math"/>
                                        <a:cs typeface="Times New Roman" pitchFamily="18" charset="0"/>
                                      </a:rPr>
                                      <m:t>2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7979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b="0" i="1" dirty="0" smtClean="0">
                                        <a:latin typeface="Cambria Math"/>
                                        <a:cs typeface="Times New Roman" pitchFamily="18" charset="0"/>
                                      </a:rPr>
                                    </m:ctrlPr>
                                  </m:fPr>
                                  <m:num>
                                    <m:rad>
                                      <m:radPr>
                                        <m:degHide m:val="on"/>
                                        <m:ctrlPr>
                                          <a:rPr lang="cs-CZ" b="0" i="1" dirty="0" smtClean="0">
                                            <a:latin typeface="Cambria Math"/>
                                            <a:cs typeface="Times New Roman" pitchFamily="18" charset="0"/>
                                          </a:rPr>
                                        </m:ctrlPr>
                                      </m:radPr>
                                      <m:deg/>
                                      <m:e>
                                        <m:r>
                                          <a:rPr lang="cs-CZ" b="0" i="1" dirty="0" smtClean="0">
                                            <a:latin typeface="Cambria Math"/>
                                            <a:cs typeface="Times New Roman" pitchFamily="18" charset="0"/>
                                          </a:rPr>
                                          <m:t>2</m:t>
                                        </m:r>
                                      </m:e>
                                    </m:rad>
                                  </m:num>
                                  <m:den>
                                    <m:r>
                                      <a:rPr lang="cs-CZ" b="0" i="1" dirty="0" smtClean="0">
                                        <a:latin typeface="Cambria Math"/>
                                        <a:cs typeface="Times New Roman" pitchFamily="18" charset="0"/>
                                      </a:rPr>
                                      <m:t>2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7979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b="0" i="1" dirty="0" smtClean="0">
                                        <a:latin typeface="Cambria Math"/>
                                        <a:cs typeface="Times New Roman" pitchFamily="18" charset="0"/>
                                      </a:rPr>
                                    </m:ctrlPr>
                                  </m:fPr>
                                  <m:num>
                                    <m:rad>
                                      <m:radPr>
                                        <m:degHide m:val="on"/>
                                        <m:ctrlPr>
                                          <a:rPr lang="cs-CZ" b="0" i="1" dirty="0" smtClean="0">
                                            <a:latin typeface="Cambria Math"/>
                                            <a:cs typeface="Times New Roman" pitchFamily="18" charset="0"/>
                                          </a:rPr>
                                        </m:ctrlPr>
                                      </m:radPr>
                                      <m:deg/>
                                      <m:e>
                                        <m:r>
                                          <a:rPr lang="cs-CZ" b="0" i="1" dirty="0" smtClean="0">
                                            <a:latin typeface="Cambria Math"/>
                                            <a:cs typeface="Times New Roman" pitchFamily="18" charset="0"/>
                                          </a:rPr>
                                          <m:t>3</m:t>
                                        </m:r>
                                      </m:e>
                                    </m:rad>
                                  </m:num>
                                  <m:den>
                                    <m:r>
                                      <a:rPr lang="cs-CZ" b="0" i="1" dirty="0" smtClean="0">
                                        <a:latin typeface="Cambria Math"/>
                                        <a:cs typeface="Times New Roman" pitchFamily="18" charset="0"/>
                                      </a:rPr>
                                      <m:t>2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7979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1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7979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0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7979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-1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7979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0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7979"/>
                        </a:solidFill>
                      </a:tcPr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left"/>
                              </m:oMathParaPr>
                              <m:oMath xmlns:m="http://schemas.openxmlformats.org/officeDocument/2006/math">
                                <m:r>
                                  <a:rPr lang="cs-CZ" b="1" i="1" smtClean="0">
                                    <a:latin typeface="Cambria Math"/>
                                  </a:rPr>
                                  <m:t>𝒇</m:t>
                                </m:r>
                                <m:r>
                                  <a:rPr lang="cs-CZ" b="1" i="1" smtClean="0">
                                    <a:latin typeface="Cambria Math"/>
                                  </a:rPr>
                                  <m:t>:</m:t>
                                </m:r>
                                <m:r>
                                  <a:rPr lang="cs-CZ" b="1" i="1" smtClean="0">
                                    <a:latin typeface="Cambria Math"/>
                                  </a:rPr>
                                  <m:t>𝒚</m:t>
                                </m:r>
                                <m:r>
                                  <a:rPr lang="cs-CZ" b="1" i="1" smtClean="0">
                                    <a:latin typeface="Cambria Math"/>
                                  </a:rPr>
                                  <m:t>=</m:t>
                                </m:r>
                                <m:r>
                                  <a:rPr lang="cs-CZ" b="1" i="1" smtClean="0">
                                    <a:latin typeface="Cambria Math"/>
                                  </a:rPr>
                                  <m:t>𝟐</m:t>
                                </m:r>
                                <m:r>
                                  <a:rPr lang="cs-CZ" b="1" i="1" smtClean="0">
                                    <a:latin typeface="Cambria Math"/>
                                  </a:rPr>
                                  <m:t>𝒔𝒊𝒏</m:t>
                                </m:r>
                                <m:r>
                                  <a:rPr lang="cs-CZ" b="1" i="1" smtClean="0">
                                    <a:latin typeface="Cambria Math"/>
                                  </a:rPr>
                                  <m:t> </m:t>
                                </m:r>
                                <m:r>
                                  <a:rPr lang="cs-CZ" b="1" i="1" smtClean="0">
                                    <a:latin typeface="Cambria Math"/>
                                  </a:rPr>
                                  <m:t>𝒙</m:t>
                                </m:r>
                                <m:r>
                                  <a:rPr lang="cs-CZ" b="1" i="1" smtClean="0">
                                    <a:latin typeface="Cambria Math"/>
                                  </a:rPr>
                                  <m:t> </m:t>
                                </m:r>
                              </m:oMath>
                            </m:oMathPara>
                          </a14:m>
                          <a:endParaRPr lang="cs-CZ" b="1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DDAFE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0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DDAFE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1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DDAFE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ad>
                                  <m:radPr>
                                    <m:degHide m:val="on"/>
                                    <m:ctrlPr>
                                      <a:rPr lang="cs-CZ" b="0" i="1" dirty="0" smtClean="0">
                                        <a:latin typeface="Cambria Math"/>
                                        <a:cs typeface="Times New Roman" pitchFamily="18" charset="0"/>
                                      </a:rPr>
                                    </m:ctrlPr>
                                  </m:radPr>
                                  <m:deg/>
                                  <m:e>
                                    <m:r>
                                      <a:rPr lang="cs-CZ" b="0" i="1" dirty="0" smtClean="0">
                                        <a:latin typeface="Cambria Math"/>
                                        <a:cs typeface="Times New Roman" pitchFamily="18" charset="0"/>
                                      </a:rPr>
                                      <m:t>2</m:t>
                                    </m:r>
                                  </m:e>
                                </m:rad>
                              </m:oMath>
                            </m:oMathPara>
                          </a14:m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DDAFE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ad>
                                  <m:radPr>
                                    <m:degHide m:val="on"/>
                                    <m:ctrlPr>
                                      <a:rPr lang="cs-CZ" b="0" i="1" smtClean="0">
                                        <a:latin typeface="Cambria Math"/>
                                        <a:cs typeface="Times New Roman" pitchFamily="18" charset="0"/>
                                      </a:rPr>
                                    </m:ctrlPr>
                                  </m:radPr>
                                  <m:deg/>
                                  <m:e>
                                    <m:r>
                                      <a:rPr lang="cs-CZ" b="0" i="1" smtClean="0">
                                        <a:latin typeface="Cambria Math"/>
                                        <a:cs typeface="Times New Roman" pitchFamily="18" charset="0"/>
                                      </a:rPr>
                                      <m:t>3</m:t>
                                    </m:r>
                                  </m:e>
                                </m:rad>
                              </m:oMath>
                            </m:oMathPara>
                          </a14:m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DDAFE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2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DDAFE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0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DDAFE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-2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DDAFE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0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DDAFEF"/>
                        </a:solidFill>
                      </a:tcPr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16" name="Tabulka 15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839840745"/>
                  </p:ext>
                </p:extLst>
              </p:nvPr>
            </p:nvGraphicFramePr>
            <p:xfrm>
              <a:off x="467553" y="2333099"/>
              <a:ext cx="8150692" cy="1436561"/>
            </p:xfrm>
            <a:graphic>
              <a:graphicData uri="http://schemas.openxmlformats.org/drawingml/2006/table">
                <a:tbl>
                  <a:tblPr firstRow="1" bandRow="1">
                    <a:tableStyleId>{C4B1156A-380E-4F78-BDF5-A606A8083BF9}</a:tableStyleId>
                  </a:tblPr>
                  <a:tblGrid>
                    <a:gridCol w="1613596"/>
                    <a:gridCol w="817137"/>
                    <a:gridCol w="817137"/>
                    <a:gridCol w="817137"/>
                    <a:gridCol w="817137"/>
                    <a:gridCol w="817137"/>
                    <a:gridCol w="817137"/>
                    <a:gridCol w="817137"/>
                    <a:gridCol w="817137"/>
                  </a:tblGrid>
                  <a:tr h="370840"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4"/>
                          <a:stretch>
                            <a:fillRect l="-377" t="-8197" r="-404528" b="-30819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0°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30°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45°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60°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90°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180°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270°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360°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667639"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4"/>
                          <a:stretch>
                            <a:fillRect l="-377" t="-60550" r="-404528" b="-7247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0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7979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4"/>
                          <a:stretch>
                            <a:fillRect l="-298507" t="-60550" r="-600000" b="-7247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4"/>
                          <a:stretch>
                            <a:fillRect l="-398507" t="-60550" r="-500000" b="-7247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4"/>
                          <a:stretch>
                            <a:fillRect l="-498507" t="-60550" r="-400000" b="-7247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1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7979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0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7979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-1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7979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0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7979"/>
                        </a:solidFill>
                      </a:tcPr>
                    </a:tc>
                  </a:tr>
                  <a:tr h="398082"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4"/>
                          <a:stretch>
                            <a:fillRect l="-377" t="-269231" r="-404528" b="-2153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0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DDAFE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1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DDAFE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4"/>
                          <a:stretch>
                            <a:fillRect l="-398507" t="-269231" r="-500000" b="-2153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4"/>
                          <a:stretch>
                            <a:fillRect l="-498507" t="-269231" r="-400000" b="-2153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2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DDAFE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0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DDAFE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-2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DDAFE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0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DDAFEF"/>
                        </a:solidFill>
                      </a:tcPr>
                    </a:tc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/>
              <p:cNvSpPr txBox="1"/>
              <p:nvPr/>
            </p:nvSpPr>
            <p:spPr>
              <a:xfrm>
                <a:off x="467562" y="1597869"/>
                <a:ext cx="820891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Vypočteme hodnoty této funkce pro zvolená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𝑥</m:t>
                    </m:r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a zapíšeme je do tabulky.</a:t>
                </a:r>
                <a:endParaRPr lang="cs-CZ" b="1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7" name="TextovéPol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7562" y="1597869"/>
                <a:ext cx="8208912" cy="369332"/>
              </a:xfrm>
              <a:prstGeom prst="rect">
                <a:avLst/>
              </a:prstGeom>
              <a:blipFill rotWithShape="1">
                <a:blip r:embed="rId5"/>
                <a:stretch>
                  <a:fillRect l="-669" t="-8197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86616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Šipka doleva 17">
            <a:hlinkClick r:id="rId2" action="ppaction://hlinksldjump"/>
          </p:cNvPr>
          <p:cNvSpPr/>
          <p:nvPr/>
        </p:nvSpPr>
        <p:spPr>
          <a:xfrm>
            <a:off x="467544" y="6309320"/>
            <a:ext cx="1008112" cy="43204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367649"/>
            <a:ext cx="6696746" cy="38884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503549" y="4493935"/>
                <a:ext cx="8208912" cy="196977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 smtClean="0"/>
                  <a:t>		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/>
                      </a:rPr>
                      <m:t>𝑫</m:t>
                    </m:r>
                    <m:d>
                      <m:dPr>
                        <m:ctrlPr>
                          <a:rPr lang="cs-CZ" b="1" i="1">
                            <a:latin typeface="Cambria Math"/>
                          </a:rPr>
                        </m:ctrlPr>
                      </m:dPr>
                      <m:e>
                        <m:r>
                          <a:rPr lang="cs-CZ" b="1" i="1">
                            <a:latin typeface="Cambria Math"/>
                          </a:rPr>
                          <m:t>𝒇</m:t>
                        </m:r>
                      </m:e>
                    </m:d>
                    <m:r>
                      <a:rPr lang="cs-CZ" b="1" i="1">
                        <a:latin typeface="Cambria Math"/>
                      </a:rPr>
                      <m:t>=</m:t>
                    </m:r>
                    <m:d>
                      <m:dPr>
                        <m:begChr m:val="⟨"/>
                        <m:endChr m:val="⟩"/>
                        <m:ctrlPr>
                          <a:rPr lang="cs-CZ" b="1" i="1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cs-CZ" b="1" i="1">
                            <a:latin typeface="Cambria Math"/>
                            <a:ea typeface="Cambria Math"/>
                          </a:rPr>
                          <m:t>𝟎</m:t>
                        </m:r>
                        <m:r>
                          <a:rPr lang="cs-CZ" b="1" i="1">
                            <a:latin typeface="Cambria Math"/>
                            <a:ea typeface="Cambria Math"/>
                          </a:rPr>
                          <m:t>°; </m:t>
                        </m:r>
                        <m:r>
                          <a:rPr lang="cs-CZ" b="1" i="1">
                            <a:latin typeface="Cambria Math"/>
                            <a:ea typeface="Cambria Math"/>
                          </a:rPr>
                          <m:t>𝟑𝟔𝟎</m:t>
                        </m:r>
                        <m:r>
                          <a:rPr lang="cs-CZ" b="1" i="1">
                            <a:latin typeface="Cambria Math"/>
                            <a:ea typeface="Cambria Math"/>
                          </a:rPr>
                          <m:t>°</m:t>
                        </m:r>
                      </m:e>
                    </m:d>
                    <m:r>
                      <a:rPr lang="cs-CZ" b="1" i="1">
                        <a:latin typeface="Cambria Math"/>
                      </a:rPr>
                      <m:t>,  </m:t>
                    </m:r>
                    <m:r>
                      <a:rPr lang="cs-CZ" b="1" i="1">
                        <a:latin typeface="Cambria Math"/>
                      </a:rPr>
                      <m:t>𝑯</m:t>
                    </m:r>
                    <m:d>
                      <m:dPr>
                        <m:ctrlPr>
                          <a:rPr lang="cs-CZ" b="1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1" i="1" smtClean="0">
                            <a:latin typeface="Cambria Math"/>
                          </a:rPr>
                          <m:t>𝒇</m:t>
                        </m:r>
                      </m:e>
                    </m:d>
                    <m:r>
                      <a:rPr lang="cs-CZ" b="1" i="1" smtClean="0">
                        <a:latin typeface="Cambria Math"/>
                      </a:rPr>
                      <m:t>=</m:t>
                    </m:r>
                    <m:d>
                      <m:dPr>
                        <m:begChr m:val="⟨"/>
                        <m:endChr m:val="⟩"/>
                        <m:ctrlPr>
                          <a:rPr lang="cs-CZ" b="1" i="1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cs-CZ" b="1" i="1" smtClean="0">
                            <a:latin typeface="Cambria Math"/>
                            <a:ea typeface="Cambria Math"/>
                          </a:rPr>
                          <m:t>−</m:t>
                        </m:r>
                        <m:r>
                          <a:rPr lang="cs-CZ" b="1" i="1" smtClean="0">
                            <a:latin typeface="Cambria Math"/>
                            <a:ea typeface="Cambria Math"/>
                          </a:rPr>
                          <m:t>𝟏</m:t>
                        </m:r>
                        <m:r>
                          <a:rPr lang="cs-CZ" b="1" i="1">
                            <a:latin typeface="Cambria Math"/>
                            <a:ea typeface="Cambria Math"/>
                          </a:rPr>
                          <m:t>;</m:t>
                        </m:r>
                        <m:r>
                          <a:rPr lang="cs-CZ" b="1" i="1" smtClean="0">
                            <a:latin typeface="Cambria Math"/>
                            <a:ea typeface="Cambria Math"/>
                          </a:rPr>
                          <m:t> </m:t>
                        </m:r>
                        <m:r>
                          <a:rPr lang="cs-CZ" b="1" i="1" smtClean="0">
                            <a:latin typeface="Cambria Math"/>
                            <a:ea typeface="Cambria Math"/>
                          </a:rPr>
                          <m:t>𝟏</m:t>
                        </m:r>
                      </m:e>
                    </m:d>
                  </m:oMath>
                </a14:m>
                <a:endParaRPr lang="cs-CZ" b="1" dirty="0" smtClean="0"/>
              </a:p>
              <a:p>
                <a:r>
                  <a:rPr lang="cs-CZ" b="1" dirty="0" smtClean="0"/>
                  <a:t>		Funkce </a:t>
                </a:r>
                <a:r>
                  <a:rPr lang="cs-CZ" b="1" i="1" dirty="0" smtClean="0"/>
                  <a:t>f</a:t>
                </a:r>
                <a:r>
                  <a:rPr lang="cs-CZ" b="1" dirty="0" smtClean="0"/>
                  <a:t> je </a:t>
                </a:r>
                <a:r>
                  <a:rPr lang="cs-CZ" b="1" dirty="0"/>
                  <a:t>rostoucí </a:t>
                </a:r>
                <a:r>
                  <a:rPr lang="cs-CZ" b="1" dirty="0" smtClean="0"/>
                  <a:t>na </a:t>
                </a:r>
                <a:r>
                  <a:rPr lang="cs-CZ" b="1" dirty="0" err="1"/>
                  <a:t>int</a:t>
                </a:r>
                <a:r>
                  <a:rPr lang="cs-CZ" b="1" dirty="0"/>
                  <a:t>.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cs-CZ" b="1" i="1">
                            <a:latin typeface="Cambria Math"/>
                          </a:rPr>
                        </m:ctrlPr>
                      </m:dPr>
                      <m:e>
                        <m:r>
                          <a:rPr lang="cs-CZ" b="1" i="1" smtClean="0">
                            <a:latin typeface="Cambria Math"/>
                          </a:rPr>
                          <m:t>𝟎</m:t>
                        </m:r>
                        <m:r>
                          <a:rPr lang="cs-CZ" b="1" i="1" smtClean="0">
                            <a:latin typeface="Cambria Math"/>
                            <a:ea typeface="Cambria Math"/>
                          </a:rPr>
                          <m:t>°; </m:t>
                        </m:r>
                        <m:r>
                          <a:rPr lang="cs-CZ" b="1" i="1" smtClean="0">
                            <a:latin typeface="Cambria Math"/>
                            <a:ea typeface="Cambria Math"/>
                          </a:rPr>
                          <m:t>𝟗𝟎</m:t>
                        </m:r>
                        <m:r>
                          <a:rPr lang="cs-CZ" b="1" i="1" smtClean="0">
                            <a:latin typeface="Cambria Math"/>
                            <a:ea typeface="Cambria Math"/>
                          </a:rPr>
                          <m:t>°</m:t>
                        </m:r>
                      </m:e>
                    </m:d>
                    <m:r>
                      <a:rPr lang="cs-CZ" b="1" i="1" smtClean="0">
                        <a:latin typeface="Cambria Math"/>
                        <a:ea typeface="Cambria Math"/>
                      </a:rPr>
                      <m:t>∪</m:t>
                    </m:r>
                    <m:d>
                      <m:dPr>
                        <m:ctrlPr>
                          <a:rPr lang="cs-CZ" b="1" i="1">
                            <a:latin typeface="Cambria Math"/>
                          </a:rPr>
                        </m:ctrlPr>
                      </m:dPr>
                      <m:e>
                        <m:r>
                          <a:rPr lang="cs-CZ" b="1" i="1" smtClean="0">
                            <a:latin typeface="Cambria Math"/>
                          </a:rPr>
                          <m:t>𝟐𝟕</m:t>
                        </m:r>
                        <m:r>
                          <a:rPr lang="cs-CZ" b="1" i="1">
                            <a:latin typeface="Cambria Math"/>
                          </a:rPr>
                          <m:t>𝟎</m:t>
                        </m:r>
                        <m:r>
                          <a:rPr lang="cs-CZ" b="1" i="1">
                            <a:latin typeface="Cambria Math"/>
                            <a:ea typeface="Cambria Math"/>
                          </a:rPr>
                          <m:t>°;</m:t>
                        </m:r>
                        <m:r>
                          <a:rPr lang="cs-CZ" b="1" i="1" smtClean="0">
                            <a:latin typeface="Cambria Math"/>
                            <a:ea typeface="Cambria Math"/>
                          </a:rPr>
                          <m:t> </m:t>
                        </m:r>
                        <m:r>
                          <a:rPr lang="cs-CZ" b="1" i="1" smtClean="0">
                            <a:latin typeface="Cambria Math"/>
                            <a:ea typeface="Cambria Math"/>
                          </a:rPr>
                          <m:t>𝟑𝟔𝟎</m:t>
                        </m:r>
                        <m:r>
                          <a:rPr lang="cs-CZ" b="1" i="1">
                            <a:latin typeface="Cambria Math"/>
                            <a:ea typeface="Cambria Math"/>
                          </a:rPr>
                          <m:t>°</m:t>
                        </m:r>
                      </m:e>
                    </m:d>
                  </m:oMath>
                </a14:m>
                <a:endParaRPr lang="cs-CZ" b="1" dirty="0"/>
              </a:p>
              <a:p>
                <a:r>
                  <a:rPr lang="cs-CZ" b="1" dirty="0"/>
                  <a:t>    </a:t>
                </a:r>
                <a:r>
                  <a:rPr lang="cs-CZ" b="1" dirty="0" smtClean="0"/>
                  <a:t>		Funkce </a:t>
                </a:r>
                <a:r>
                  <a:rPr lang="cs-CZ" b="1" i="1" dirty="0"/>
                  <a:t>f </a:t>
                </a:r>
                <a:r>
                  <a:rPr lang="cs-CZ" b="1" dirty="0" smtClean="0"/>
                  <a:t>je </a:t>
                </a:r>
                <a:r>
                  <a:rPr lang="cs-CZ" b="1" dirty="0"/>
                  <a:t>klesající na </a:t>
                </a:r>
                <a:r>
                  <a:rPr lang="cs-CZ" b="1" dirty="0" err="1" smtClean="0"/>
                  <a:t>int</a:t>
                </a:r>
                <a:r>
                  <a:rPr lang="cs-CZ" b="1" dirty="0"/>
                  <a:t>.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cs-CZ" b="1" i="1">
                            <a:latin typeface="Cambria Math"/>
                          </a:rPr>
                        </m:ctrlPr>
                      </m:dPr>
                      <m:e>
                        <m:r>
                          <a:rPr lang="cs-CZ" b="1" i="1" smtClean="0">
                            <a:latin typeface="Cambria Math"/>
                          </a:rPr>
                          <m:t>𝟗𝟎</m:t>
                        </m:r>
                        <m:r>
                          <a:rPr lang="cs-CZ" b="1" i="1" smtClean="0">
                            <a:latin typeface="Cambria Math"/>
                            <a:ea typeface="Cambria Math"/>
                          </a:rPr>
                          <m:t>°</m:t>
                        </m:r>
                        <m:r>
                          <a:rPr lang="cs-CZ" b="1" i="1">
                            <a:latin typeface="Cambria Math"/>
                            <a:ea typeface="Cambria Math"/>
                          </a:rPr>
                          <m:t>;</m:t>
                        </m:r>
                        <m:r>
                          <a:rPr lang="cs-CZ" b="1" i="1" smtClean="0">
                            <a:latin typeface="Cambria Math"/>
                            <a:ea typeface="Cambria Math"/>
                          </a:rPr>
                          <m:t> </m:t>
                        </m:r>
                        <m:r>
                          <a:rPr lang="cs-CZ" b="1" i="1" smtClean="0">
                            <a:latin typeface="Cambria Math"/>
                            <a:ea typeface="Cambria Math"/>
                          </a:rPr>
                          <m:t>𝟏𝟖𝟎</m:t>
                        </m:r>
                        <m:r>
                          <a:rPr lang="cs-CZ" b="1" i="1" smtClean="0">
                            <a:latin typeface="Cambria Math"/>
                            <a:ea typeface="Cambria Math"/>
                          </a:rPr>
                          <m:t>°</m:t>
                        </m:r>
                      </m:e>
                    </m:d>
                  </m:oMath>
                </a14:m>
                <a:endParaRPr lang="cs-CZ" b="1" dirty="0" smtClean="0"/>
              </a:p>
              <a:p>
                <a:endParaRPr lang="cs-CZ" sz="1400" b="1" dirty="0" smtClean="0"/>
              </a:p>
              <a:p>
                <a:r>
                  <a:rPr lang="cs-CZ" b="1" dirty="0" smtClean="0"/>
                  <a:t>		</a:t>
                </a:r>
                <a14:m>
                  <m:oMath xmlns:m="http://schemas.openxmlformats.org/officeDocument/2006/math">
                    <m:r>
                      <a:rPr lang="cs-CZ" b="1" i="1">
                        <a:latin typeface="Cambria Math"/>
                      </a:rPr>
                      <m:t>𝑫</m:t>
                    </m:r>
                    <m:d>
                      <m:dPr>
                        <m:ctrlPr>
                          <a:rPr lang="cs-CZ" b="1" i="1">
                            <a:latin typeface="Cambria Math"/>
                          </a:rPr>
                        </m:ctrlPr>
                      </m:dPr>
                      <m:e>
                        <m:r>
                          <a:rPr lang="cs-CZ" b="1" i="1" smtClean="0">
                            <a:latin typeface="Cambria Math"/>
                          </a:rPr>
                          <m:t>𝒈</m:t>
                        </m:r>
                      </m:e>
                    </m:d>
                    <m:r>
                      <a:rPr lang="cs-CZ" b="1" i="1">
                        <a:latin typeface="Cambria Math"/>
                      </a:rPr>
                      <m:t>=</m:t>
                    </m:r>
                    <m:d>
                      <m:dPr>
                        <m:begChr m:val="⟨"/>
                        <m:endChr m:val="⟩"/>
                        <m:ctrlPr>
                          <a:rPr lang="cs-CZ" b="1" i="1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cs-CZ" b="1" i="1">
                            <a:latin typeface="Cambria Math"/>
                            <a:ea typeface="Cambria Math"/>
                          </a:rPr>
                          <m:t>𝟎</m:t>
                        </m:r>
                        <m:r>
                          <a:rPr lang="cs-CZ" b="1" i="1">
                            <a:latin typeface="Cambria Math"/>
                            <a:ea typeface="Cambria Math"/>
                          </a:rPr>
                          <m:t>°; </m:t>
                        </m:r>
                        <m:r>
                          <a:rPr lang="cs-CZ" b="1" i="1">
                            <a:latin typeface="Cambria Math"/>
                            <a:ea typeface="Cambria Math"/>
                          </a:rPr>
                          <m:t>𝟑𝟔𝟎</m:t>
                        </m:r>
                        <m:r>
                          <a:rPr lang="cs-CZ" b="1" i="1">
                            <a:latin typeface="Cambria Math"/>
                            <a:ea typeface="Cambria Math"/>
                          </a:rPr>
                          <m:t>°</m:t>
                        </m:r>
                      </m:e>
                    </m:d>
                    <m:r>
                      <a:rPr lang="cs-CZ" b="1" i="1">
                        <a:latin typeface="Cambria Math"/>
                      </a:rPr>
                      <m:t>,  </m:t>
                    </m:r>
                    <m:r>
                      <a:rPr lang="cs-CZ" b="1" i="1">
                        <a:latin typeface="Cambria Math"/>
                      </a:rPr>
                      <m:t>𝑯</m:t>
                    </m:r>
                    <m:d>
                      <m:dPr>
                        <m:ctrlPr>
                          <a:rPr lang="cs-CZ" b="1" i="1">
                            <a:latin typeface="Cambria Math"/>
                          </a:rPr>
                        </m:ctrlPr>
                      </m:dPr>
                      <m:e>
                        <m:r>
                          <a:rPr lang="cs-CZ" b="1" i="1" smtClean="0">
                            <a:latin typeface="Cambria Math"/>
                          </a:rPr>
                          <m:t>𝒈</m:t>
                        </m:r>
                      </m:e>
                    </m:d>
                    <m:r>
                      <a:rPr lang="cs-CZ" b="1" i="1">
                        <a:latin typeface="Cambria Math"/>
                      </a:rPr>
                      <m:t>=</m:t>
                    </m:r>
                    <m:d>
                      <m:dPr>
                        <m:begChr m:val="⟨"/>
                        <m:endChr m:val="⟩"/>
                        <m:ctrlPr>
                          <a:rPr lang="cs-CZ" b="1" i="1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cs-CZ" b="1" i="1">
                            <a:latin typeface="Cambria Math"/>
                            <a:ea typeface="Cambria Math"/>
                          </a:rPr>
                          <m:t>−</m:t>
                        </m:r>
                        <m:r>
                          <a:rPr lang="cs-CZ" b="1" i="1" smtClean="0">
                            <a:latin typeface="Cambria Math"/>
                            <a:ea typeface="Cambria Math"/>
                          </a:rPr>
                          <m:t>𝟐</m:t>
                        </m:r>
                        <m:r>
                          <a:rPr lang="cs-CZ" b="1" i="1">
                            <a:latin typeface="Cambria Math"/>
                            <a:ea typeface="Cambria Math"/>
                          </a:rPr>
                          <m:t>;</m:t>
                        </m:r>
                        <m:r>
                          <a:rPr lang="cs-CZ" b="1" i="1" smtClean="0">
                            <a:latin typeface="Cambria Math"/>
                            <a:ea typeface="Cambria Math"/>
                          </a:rPr>
                          <m:t> </m:t>
                        </m:r>
                        <m:r>
                          <a:rPr lang="cs-CZ" b="1" i="1" smtClean="0">
                            <a:latin typeface="Cambria Math"/>
                            <a:ea typeface="Cambria Math"/>
                          </a:rPr>
                          <m:t>𝟐</m:t>
                        </m:r>
                      </m:e>
                    </m:d>
                  </m:oMath>
                </a14:m>
                <a:endParaRPr lang="cs-CZ" b="1" dirty="0"/>
              </a:p>
              <a:p>
                <a:r>
                  <a:rPr lang="cs-CZ" b="1" dirty="0"/>
                  <a:t>		Funkce </a:t>
                </a:r>
                <a:r>
                  <a:rPr lang="cs-CZ" b="1" i="1" dirty="0" smtClean="0"/>
                  <a:t>g </a:t>
                </a:r>
                <a:r>
                  <a:rPr lang="cs-CZ" b="1" dirty="0" smtClean="0"/>
                  <a:t>je </a:t>
                </a:r>
                <a:r>
                  <a:rPr lang="cs-CZ" b="1" dirty="0"/>
                  <a:t>rostoucí na </a:t>
                </a:r>
                <a:r>
                  <a:rPr lang="cs-CZ" b="1" dirty="0" err="1"/>
                  <a:t>int</a:t>
                </a:r>
                <a:r>
                  <a:rPr lang="cs-CZ" b="1" dirty="0"/>
                  <a:t>.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cs-CZ" b="1" i="1">
                            <a:latin typeface="Cambria Math"/>
                          </a:rPr>
                        </m:ctrlPr>
                      </m:dPr>
                      <m:e>
                        <m:r>
                          <a:rPr lang="cs-CZ" b="1" i="1">
                            <a:latin typeface="Cambria Math"/>
                          </a:rPr>
                          <m:t>𝟎</m:t>
                        </m:r>
                        <m:r>
                          <a:rPr lang="cs-CZ" b="1" i="1">
                            <a:latin typeface="Cambria Math"/>
                            <a:ea typeface="Cambria Math"/>
                          </a:rPr>
                          <m:t>°; </m:t>
                        </m:r>
                        <m:r>
                          <a:rPr lang="cs-CZ" b="1" i="1">
                            <a:latin typeface="Cambria Math"/>
                            <a:ea typeface="Cambria Math"/>
                          </a:rPr>
                          <m:t>𝟗𝟎</m:t>
                        </m:r>
                        <m:r>
                          <a:rPr lang="cs-CZ" b="1" i="1">
                            <a:latin typeface="Cambria Math"/>
                            <a:ea typeface="Cambria Math"/>
                          </a:rPr>
                          <m:t>°</m:t>
                        </m:r>
                      </m:e>
                    </m:d>
                    <m:r>
                      <a:rPr lang="cs-CZ" b="1" i="1">
                        <a:latin typeface="Cambria Math"/>
                        <a:ea typeface="Cambria Math"/>
                      </a:rPr>
                      <m:t>∪</m:t>
                    </m:r>
                    <m:d>
                      <m:dPr>
                        <m:ctrlPr>
                          <a:rPr lang="cs-CZ" b="1" i="1">
                            <a:latin typeface="Cambria Math"/>
                          </a:rPr>
                        </m:ctrlPr>
                      </m:dPr>
                      <m:e>
                        <m:r>
                          <a:rPr lang="cs-CZ" b="1" i="1">
                            <a:latin typeface="Cambria Math"/>
                          </a:rPr>
                          <m:t>𝟐𝟕𝟎</m:t>
                        </m:r>
                        <m:r>
                          <a:rPr lang="cs-CZ" b="1" i="1">
                            <a:latin typeface="Cambria Math"/>
                            <a:ea typeface="Cambria Math"/>
                          </a:rPr>
                          <m:t>°; </m:t>
                        </m:r>
                        <m:r>
                          <a:rPr lang="cs-CZ" b="1" i="1">
                            <a:latin typeface="Cambria Math"/>
                            <a:ea typeface="Cambria Math"/>
                          </a:rPr>
                          <m:t>𝟑𝟔𝟎</m:t>
                        </m:r>
                        <m:r>
                          <a:rPr lang="cs-CZ" b="1" i="1">
                            <a:latin typeface="Cambria Math"/>
                            <a:ea typeface="Cambria Math"/>
                          </a:rPr>
                          <m:t>°</m:t>
                        </m:r>
                      </m:e>
                    </m:d>
                  </m:oMath>
                </a14:m>
                <a:endParaRPr lang="cs-CZ" b="1" dirty="0"/>
              </a:p>
              <a:p>
                <a:r>
                  <a:rPr lang="cs-CZ" b="1" dirty="0"/>
                  <a:t>    		Funkce </a:t>
                </a:r>
                <a:r>
                  <a:rPr lang="cs-CZ" b="1" i="1" dirty="0" smtClean="0"/>
                  <a:t>g </a:t>
                </a:r>
                <a:r>
                  <a:rPr lang="cs-CZ" b="1" dirty="0" smtClean="0"/>
                  <a:t>je </a:t>
                </a:r>
                <a:r>
                  <a:rPr lang="cs-CZ" b="1" dirty="0"/>
                  <a:t>klesající na </a:t>
                </a:r>
                <a:r>
                  <a:rPr lang="cs-CZ" b="1" dirty="0" err="1"/>
                  <a:t>int</a:t>
                </a:r>
                <a:r>
                  <a:rPr lang="cs-CZ" b="1" dirty="0"/>
                  <a:t>.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cs-CZ" b="1" i="1">
                            <a:latin typeface="Cambria Math"/>
                          </a:rPr>
                        </m:ctrlPr>
                      </m:dPr>
                      <m:e>
                        <m:r>
                          <a:rPr lang="cs-CZ" b="1" i="1">
                            <a:latin typeface="Cambria Math"/>
                          </a:rPr>
                          <m:t>𝟗𝟎</m:t>
                        </m:r>
                        <m:r>
                          <a:rPr lang="cs-CZ" b="1" i="1">
                            <a:latin typeface="Cambria Math"/>
                            <a:ea typeface="Cambria Math"/>
                          </a:rPr>
                          <m:t>°; </m:t>
                        </m:r>
                        <m:r>
                          <a:rPr lang="cs-CZ" b="1" i="1">
                            <a:latin typeface="Cambria Math"/>
                            <a:ea typeface="Cambria Math"/>
                          </a:rPr>
                          <m:t>𝟏𝟖𝟎</m:t>
                        </m:r>
                        <m:r>
                          <a:rPr lang="cs-CZ" b="1" i="1">
                            <a:latin typeface="Cambria Math"/>
                            <a:ea typeface="Cambria Math"/>
                          </a:rPr>
                          <m:t>°</m:t>
                        </m:r>
                      </m:e>
                    </m:d>
                  </m:oMath>
                </a14:m>
                <a:endParaRPr lang="cs-CZ" b="1" dirty="0"/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3549" y="4493935"/>
                <a:ext cx="8208912" cy="1969770"/>
              </a:xfrm>
              <a:prstGeom prst="rect">
                <a:avLst/>
              </a:prstGeom>
              <a:blipFill rotWithShape="1">
                <a:blip r:embed="rId4"/>
                <a:stretch>
                  <a:fillRect b="-402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015524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Šipka doleva 6">
            <a:hlinkClick r:id="rId2" action="ppaction://hlinksldjump"/>
          </p:cNvPr>
          <p:cNvSpPr/>
          <p:nvPr/>
        </p:nvSpPr>
        <p:spPr>
          <a:xfrm>
            <a:off x="467544" y="6309320"/>
            <a:ext cx="1008112" cy="43204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1133997" y="453887"/>
                <a:ext cx="7543600" cy="78553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Sestrojte grafy </a:t>
                </a:r>
                <a:r>
                  <a:rPr lang="cs-CZ" dirty="0">
                    <a:latin typeface="Times New Roman" pitchFamily="18" charset="0"/>
                    <a:cs typeface="Times New Roman" pitchFamily="18" charset="0"/>
                  </a:rPr>
                  <a:t>goniometrických 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funkcí  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𝑓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: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𝑦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=</m:t>
                    </m:r>
                    <m:func>
                      <m:funcPr>
                        <m:ctrlPr>
                          <a:rPr lang="cs-CZ" i="1">
                            <a:latin typeface="Cambria Math"/>
                            <a:cs typeface="Times New Roman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cs-CZ">
                            <a:latin typeface="Cambria Math"/>
                            <a:cs typeface="Times New Roman" pitchFamily="18" charset="0"/>
                          </a:rPr>
                          <m:t>cos</m:t>
                        </m:r>
                      </m:fName>
                      <m:e>
                        <m:r>
                          <a:rPr lang="cs-CZ" i="1">
                            <a:latin typeface="Cambria Math"/>
                            <a:cs typeface="Times New Roman" pitchFamily="18" charset="0"/>
                          </a:rPr>
                          <m:t>𝑥</m:t>
                        </m:r>
                      </m:e>
                    </m:func>
                    <m:r>
                      <m:rPr>
                        <m:nor/>
                      </m:rPr>
                      <a:rPr lang="cs-CZ" b="0" i="0" smtClean="0">
                        <a:latin typeface="Cambria Math"/>
                        <a:cs typeface="Times New Roman" pitchFamily="18" charset="0"/>
                      </a:rPr>
                      <m:t>a</m:t>
                    </m:r>
                    <m:r>
                      <m:rPr>
                        <m:nor/>
                      </m:rPr>
                      <a:rPr lang="cs-CZ" b="0" i="0" smtClean="0">
                        <a:latin typeface="Cambria Math"/>
                        <a:cs typeface="Times New Roman" pitchFamily="18" charset="0"/>
                      </a:rPr>
                      <m:t>  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𝑔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: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𝑦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=</m:t>
                    </m:r>
                    <m:f>
                      <m:fPr>
                        <m:ctrlPr>
                          <a:rPr lang="cs-CZ" i="1" smtClean="0">
                            <a:latin typeface="Cambria Math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den>
                    </m:f>
                    <m:func>
                      <m:funcPr>
                        <m:ctrlP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/>
                            <a:cs typeface="Times New Roman" pitchFamily="18" charset="0"/>
                          </a:rPr>
                          <m:t>cos</m:t>
                        </m:r>
                      </m:fName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𝑥</m:t>
                        </m:r>
                      </m:e>
                    </m:func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,</a:t>
                </a:r>
              </a:p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určete vlastnosti.</a:t>
                </a:r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33997" y="453887"/>
                <a:ext cx="7543600" cy="785536"/>
              </a:xfrm>
              <a:prstGeom prst="rect">
                <a:avLst/>
              </a:prstGeom>
              <a:blipFill rotWithShape="1">
                <a:blip r:embed="rId3"/>
                <a:stretch>
                  <a:fillRect l="-647" b="-852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ovéPole 8"/>
          <p:cNvSpPr txBox="1"/>
          <p:nvPr/>
        </p:nvSpPr>
        <p:spPr>
          <a:xfrm>
            <a:off x="467544" y="585045"/>
            <a:ext cx="446678" cy="52322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0" name="Tabulka 9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918962427"/>
                  </p:ext>
                </p:extLst>
              </p:nvPr>
            </p:nvGraphicFramePr>
            <p:xfrm>
              <a:off x="467553" y="2333099"/>
              <a:ext cx="8150695" cy="1706118"/>
            </p:xfrm>
            <a:graphic>
              <a:graphicData uri="http://schemas.openxmlformats.org/drawingml/2006/table">
                <a:tbl>
                  <a:tblPr firstRow="1" bandRow="1">
                    <a:tableStyleId>{C4B1156A-380E-4F78-BDF5-A606A8083BF9}</a:tableStyleId>
                  </a:tblPr>
                  <a:tblGrid>
                    <a:gridCol w="1728183"/>
                    <a:gridCol w="802814"/>
                    <a:gridCol w="802814"/>
                    <a:gridCol w="802814"/>
                    <a:gridCol w="802814"/>
                    <a:gridCol w="802814"/>
                    <a:gridCol w="802814"/>
                    <a:gridCol w="802814"/>
                    <a:gridCol w="802814"/>
                  </a:tblGrid>
                  <a:tr h="37084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left"/>
                              </m:oMathParaPr>
                              <m:oMath xmlns:m="http://schemas.openxmlformats.org/officeDocument/2006/math">
                                <m:r>
                                  <a:rPr lang="cs-CZ" b="1" i="1" smtClean="0">
                                    <a:latin typeface="Cambria Math"/>
                                  </a:rPr>
                                  <m:t>𝒙</m:t>
                                </m:r>
                              </m:oMath>
                            </m:oMathPara>
                          </a14:m>
                          <a:endParaRPr lang="cs-CZ" b="1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0°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30°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45°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60°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90°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180°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270°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360°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left"/>
                              </m:oMathParaPr>
                              <m:oMath xmlns:m="http://schemas.openxmlformats.org/officeDocument/2006/math">
                                <m:r>
                                  <a:rPr lang="cs-CZ" b="1" i="1" smtClean="0">
                                    <a:latin typeface="Cambria Math"/>
                                  </a:rPr>
                                  <m:t>𝒇</m:t>
                                </m:r>
                                <m:r>
                                  <a:rPr lang="cs-CZ" b="1" i="1" smtClean="0">
                                    <a:latin typeface="Cambria Math"/>
                                  </a:rPr>
                                  <m:t>:</m:t>
                                </m:r>
                                <m:r>
                                  <a:rPr lang="cs-CZ" b="1" i="1" smtClean="0">
                                    <a:latin typeface="Cambria Math"/>
                                  </a:rPr>
                                  <m:t>𝒚</m:t>
                                </m:r>
                                <m:r>
                                  <a:rPr lang="cs-CZ" b="1" i="1" smtClean="0">
                                    <a:latin typeface="Cambria Math"/>
                                  </a:rPr>
                                  <m:t>=</m:t>
                                </m:r>
                                <m:r>
                                  <a:rPr lang="cs-CZ" b="1" i="1" smtClean="0">
                                    <a:latin typeface="Cambria Math"/>
                                  </a:rPr>
                                  <m:t>𝒄𝒐𝒔</m:t>
                                </m:r>
                                <m:r>
                                  <a:rPr lang="cs-CZ" b="1" i="1" smtClean="0">
                                    <a:latin typeface="Cambria Math"/>
                                  </a:rPr>
                                  <m:t> </m:t>
                                </m:r>
                                <m:r>
                                  <a:rPr lang="cs-CZ" b="1" i="1" smtClean="0">
                                    <a:latin typeface="Cambria Math"/>
                                  </a:rPr>
                                  <m:t>𝒙</m:t>
                                </m:r>
                              </m:oMath>
                            </m:oMathPara>
                          </a14:m>
                          <a:endParaRPr lang="cs-CZ" b="1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7979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1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7979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b="0" i="1" dirty="0" smtClean="0">
                                        <a:latin typeface="Cambria Math"/>
                                        <a:cs typeface="Times New Roman" pitchFamily="18" charset="0"/>
                                      </a:rPr>
                                    </m:ctrlPr>
                                  </m:fPr>
                                  <m:num>
                                    <m:rad>
                                      <m:radPr>
                                        <m:degHide m:val="on"/>
                                        <m:ctrlPr>
                                          <a:rPr lang="cs-CZ" b="0" i="1" dirty="0" smtClean="0">
                                            <a:latin typeface="Cambria Math"/>
                                            <a:cs typeface="Times New Roman" pitchFamily="18" charset="0"/>
                                          </a:rPr>
                                        </m:ctrlPr>
                                      </m:radPr>
                                      <m:deg/>
                                      <m:e>
                                        <m:r>
                                          <a:rPr lang="cs-CZ" b="0" i="1" dirty="0" smtClean="0">
                                            <a:latin typeface="Cambria Math"/>
                                            <a:cs typeface="Times New Roman" pitchFamily="18" charset="0"/>
                                          </a:rPr>
                                          <m:t>3</m:t>
                                        </m:r>
                                      </m:e>
                                    </m:rad>
                                  </m:num>
                                  <m:den>
                                    <m:r>
                                      <a:rPr lang="cs-CZ" b="0" i="1" dirty="0" smtClean="0">
                                        <a:latin typeface="Cambria Math"/>
                                        <a:cs typeface="Times New Roman" pitchFamily="18" charset="0"/>
                                      </a:rPr>
                                      <m:t>2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7979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b="0" i="1" dirty="0" smtClean="0">
                                        <a:latin typeface="Cambria Math"/>
                                        <a:cs typeface="Times New Roman" pitchFamily="18" charset="0"/>
                                      </a:rPr>
                                    </m:ctrlPr>
                                  </m:fPr>
                                  <m:num>
                                    <m:rad>
                                      <m:radPr>
                                        <m:degHide m:val="on"/>
                                        <m:ctrlPr>
                                          <a:rPr lang="cs-CZ" b="0" i="1" dirty="0" smtClean="0">
                                            <a:latin typeface="Cambria Math"/>
                                            <a:cs typeface="Times New Roman" pitchFamily="18" charset="0"/>
                                          </a:rPr>
                                        </m:ctrlPr>
                                      </m:radPr>
                                      <m:deg/>
                                      <m:e>
                                        <m:r>
                                          <a:rPr lang="cs-CZ" b="0" i="1" dirty="0" smtClean="0">
                                            <a:latin typeface="Cambria Math"/>
                                            <a:cs typeface="Times New Roman" pitchFamily="18" charset="0"/>
                                          </a:rPr>
                                          <m:t>2</m:t>
                                        </m:r>
                                      </m:e>
                                    </m:rad>
                                  </m:num>
                                  <m:den>
                                    <m:r>
                                      <a:rPr lang="cs-CZ" b="0" i="1" dirty="0" smtClean="0">
                                        <a:latin typeface="Cambria Math"/>
                                        <a:cs typeface="Times New Roman" pitchFamily="18" charset="0"/>
                                      </a:rPr>
                                      <m:t>2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7979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b="0" i="1" dirty="0" smtClean="0">
                                        <a:latin typeface="Cambria Math"/>
                                        <a:cs typeface="Times New Roman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b="0" i="1" dirty="0" smtClean="0">
                                        <a:latin typeface="Cambria Math"/>
                                        <a:cs typeface="Times New Roman" pitchFamily="18" charset="0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cs-CZ" b="0" i="1" dirty="0" smtClean="0">
                                        <a:latin typeface="Cambria Math"/>
                                        <a:cs typeface="Times New Roman" pitchFamily="18" charset="0"/>
                                      </a:rPr>
                                      <m:t>2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7979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0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7979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-1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7979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0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7979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1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7979"/>
                        </a:solidFill>
                      </a:tcPr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left"/>
                              </m:oMathParaPr>
                              <m:oMath xmlns:m="http://schemas.openxmlformats.org/officeDocument/2006/math">
                                <m:r>
                                  <a:rPr lang="cs-CZ" b="1" i="1" smtClean="0">
                                    <a:latin typeface="Cambria Math"/>
                                  </a:rPr>
                                  <m:t>𝒇</m:t>
                                </m:r>
                                <m:r>
                                  <a:rPr lang="cs-CZ" b="1" i="1" smtClean="0">
                                    <a:latin typeface="Cambria Math"/>
                                  </a:rPr>
                                  <m:t>:</m:t>
                                </m:r>
                                <m:r>
                                  <a:rPr lang="cs-CZ" b="1" i="1" smtClean="0">
                                    <a:latin typeface="Cambria Math"/>
                                  </a:rPr>
                                  <m:t>𝒚</m:t>
                                </m:r>
                                <m:r>
                                  <a:rPr lang="cs-CZ" b="1" i="1" smtClean="0">
                                    <a:latin typeface="Cambria Math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cs-CZ" b="1" i="1" smtClean="0">
                                        <a:latin typeface="Cambria Math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b="1" i="1" smtClean="0">
                                        <a:latin typeface="Cambria Math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cs-CZ" b="1" i="1" smtClean="0">
                                        <a:latin typeface="Cambria Math"/>
                                      </a:rPr>
                                      <m:t>𝟐</m:t>
                                    </m:r>
                                  </m:den>
                                </m:f>
                                <m:r>
                                  <a:rPr lang="cs-CZ" b="1" i="1" smtClean="0">
                                    <a:latin typeface="Cambria Math"/>
                                  </a:rPr>
                                  <m:t>𝒄𝒐𝒔</m:t>
                                </m:r>
                                <m:r>
                                  <a:rPr lang="cs-CZ" b="1" i="1" smtClean="0">
                                    <a:latin typeface="Cambria Math"/>
                                  </a:rPr>
                                  <m:t> </m:t>
                                </m:r>
                                <m:r>
                                  <a:rPr lang="cs-CZ" b="1" i="1" smtClean="0">
                                    <a:latin typeface="Cambria Math"/>
                                  </a:rPr>
                                  <m:t>𝒙</m:t>
                                </m:r>
                                <m:r>
                                  <a:rPr lang="cs-CZ" b="1" i="1" smtClean="0">
                                    <a:latin typeface="Cambria Math"/>
                                  </a:rPr>
                                  <m:t> </m:t>
                                </m:r>
                              </m:oMath>
                            </m:oMathPara>
                          </a14:m>
                          <a:endParaRPr lang="cs-CZ" b="1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DDAFE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b="0" i="1" dirty="0" smtClean="0">
                                        <a:latin typeface="Cambria Math"/>
                                        <a:cs typeface="Times New Roman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b="0" i="1" dirty="0" smtClean="0">
                                        <a:latin typeface="Cambria Math"/>
                                        <a:cs typeface="Times New Roman" pitchFamily="18" charset="0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cs-CZ" b="0" i="1" dirty="0" smtClean="0">
                                        <a:latin typeface="Cambria Math"/>
                                        <a:cs typeface="Times New Roman" pitchFamily="18" charset="0"/>
                                      </a:rPr>
                                      <m:t>2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DDAFE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b="0" i="1" dirty="0" smtClean="0">
                                        <a:latin typeface="Cambria Math"/>
                                        <a:cs typeface="Times New Roman" pitchFamily="18" charset="0"/>
                                      </a:rPr>
                                    </m:ctrlPr>
                                  </m:fPr>
                                  <m:num>
                                    <m:rad>
                                      <m:radPr>
                                        <m:degHide m:val="on"/>
                                        <m:ctrlPr>
                                          <a:rPr lang="cs-CZ" b="0" i="1" dirty="0" smtClean="0">
                                            <a:latin typeface="Cambria Math"/>
                                            <a:cs typeface="Times New Roman" pitchFamily="18" charset="0"/>
                                          </a:rPr>
                                        </m:ctrlPr>
                                      </m:radPr>
                                      <m:deg/>
                                      <m:e>
                                        <m:r>
                                          <a:rPr lang="cs-CZ" b="0" i="1" dirty="0" smtClean="0">
                                            <a:latin typeface="Cambria Math"/>
                                            <a:cs typeface="Times New Roman" pitchFamily="18" charset="0"/>
                                          </a:rPr>
                                          <m:t>3</m:t>
                                        </m:r>
                                      </m:e>
                                    </m:rad>
                                  </m:num>
                                  <m:den>
                                    <m:r>
                                      <a:rPr lang="cs-CZ" b="0" i="1" dirty="0" smtClean="0">
                                        <a:latin typeface="Cambria Math"/>
                                        <a:cs typeface="Times New Roman" pitchFamily="18" charset="0"/>
                                      </a:rPr>
                                      <m:t>4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DDAFE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b="0" i="1" dirty="0" smtClean="0">
                                        <a:latin typeface="Cambria Math"/>
                                        <a:cs typeface="Times New Roman" pitchFamily="18" charset="0"/>
                                      </a:rPr>
                                    </m:ctrlPr>
                                  </m:fPr>
                                  <m:num>
                                    <m:rad>
                                      <m:radPr>
                                        <m:degHide m:val="on"/>
                                        <m:ctrlPr>
                                          <a:rPr lang="cs-CZ" b="0" i="1" dirty="0" smtClean="0">
                                            <a:latin typeface="Cambria Math"/>
                                            <a:cs typeface="Times New Roman" pitchFamily="18" charset="0"/>
                                          </a:rPr>
                                        </m:ctrlPr>
                                      </m:radPr>
                                      <m:deg/>
                                      <m:e>
                                        <m:r>
                                          <a:rPr lang="cs-CZ" b="0" i="1" dirty="0" smtClean="0">
                                            <a:latin typeface="Cambria Math"/>
                                            <a:cs typeface="Times New Roman" pitchFamily="18" charset="0"/>
                                          </a:rPr>
                                          <m:t>2</m:t>
                                        </m:r>
                                      </m:e>
                                    </m:rad>
                                  </m:num>
                                  <m:den>
                                    <m:r>
                                      <a:rPr lang="cs-CZ" b="0" i="1" dirty="0" smtClean="0">
                                        <a:latin typeface="Cambria Math"/>
                                        <a:cs typeface="Times New Roman" pitchFamily="18" charset="0"/>
                                      </a:rPr>
                                      <m:t>4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DDAFE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b="0" i="1" dirty="0" smtClean="0">
                                        <a:latin typeface="Cambria Math"/>
                                        <a:cs typeface="Times New Roman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b="0" i="1" dirty="0" smtClean="0">
                                        <a:latin typeface="Cambria Math"/>
                                        <a:cs typeface="Times New Roman" pitchFamily="18" charset="0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cs-CZ" b="0" i="1" dirty="0" smtClean="0">
                                        <a:latin typeface="Cambria Math"/>
                                        <a:cs typeface="Times New Roman" pitchFamily="18" charset="0"/>
                                      </a:rPr>
                                      <m:t>4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DDAFE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0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DDAFE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b="0" i="1" dirty="0" smtClean="0">
                                    <a:latin typeface="Cambria Math"/>
                                    <a:cs typeface="Times New Roman" pitchFamily="18" charset="0"/>
                                  </a:rPr>
                                  <m:t>−</m:t>
                                </m:r>
                                <m:f>
                                  <m:fPr>
                                    <m:ctrlPr>
                                      <a:rPr lang="cs-CZ" b="0" i="1" dirty="0" smtClean="0">
                                        <a:latin typeface="Cambria Math"/>
                                        <a:cs typeface="Times New Roman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b="0" i="1" dirty="0" smtClean="0">
                                        <a:latin typeface="Cambria Math"/>
                                        <a:cs typeface="Times New Roman" pitchFamily="18" charset="0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cs-CZ" b="0" i="1" dirty="0" smtClean="0">
                                        <a:latin typeface="Cambria Math"/>
                                        <a:cs typeface="Times New Roman" pitchFamily="18" charset="0"/>
                                      </a:rPr>
                                      <m:t>2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DDAFE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0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DDAFE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b="0" i="1" dirty="0" smtClean="0">
                                        <a:latin typeface="Cambria Math"/>
                                        <a:cs typeface="Times New Roman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b="0" i="1" dirty="0" smtClean="0">
                                        <a:latin typeface="Cambria Math"/>
                                        <a:cs typeface="Times New Roman" pitchFamily="18" charset="0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cs-CZ" b="0" i="1" dirty="0" smtClean="0">
                                        <a:latin typeface="Cambria Math"/>
                                        <a:cs typeface="Times New Roman" pitchFamily="18" charset="0"/>
                                      </a:rPr>
                                      <m:t>2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DDAFEF"/>
                        </a:solidFill>
                      </a:tcPr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10" name="Tabulka 9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918962427"/>
                  </p:ext>
                </p:extLst>
              </p:nvPr>
            </p:nvGraphicFramePr>
            <p:xfrm>
              <a:off x="467553" y="2333099"/>
              <a:ext cx="8150695" cy="1706118"/>
            </p:xfrm>
            <a:graphic>
              <a:graphicData uri="http://schemas.openxmlformats.org/drawingml/2006/table">
                <a:tbl>
                  <a:tblPr firstRow="1" bandRow="1">
                    <a:tableStyleId>{C4B1156A-380E-4F78-BDF5-A606A8083BF9}</a:tableStyleId>
                  </a:tblPr>
                  <a:tblGrid>
                    <a:gridCol w="1728183"/>
                    <a:gridCol w="802814"/>
                    <a:gridCol w="802814"/>
                    <a:gridCol w="802814"/>
                    <a:gridCol w="802814"/>
                    <a:gridCol w="802814"/>
                    <a:gridCol w="802814"/>
                    <a:gridCol w="802814"/>
                    <a:gridCol w="802814"/>
                  </a:tblGrid>
                  <a:tr h="370840"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4"/>
                          <a:stretch>
                            <a:fillRect l="-353" t="-8197" r="-372438" b="-35901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0°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30°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45°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60°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90°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180°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270°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360°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667639"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4"/>
                          <a:stretch>
                            <a:fillRect l="-353" t="-60550" r="-372438" b="-10091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1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7979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4"/>
                          <a:stretch>
                            <a:fillRect l="-315152" t="-60550" r="-598485" b="-10091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4"/>
                          <a:stretch>
                            <a:fillRect l="-415152" t="-60550" r="-498485" b="-10091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4"/>
                          <a:stretch>
                            <a:fillRect l="-519084" t="-60550" r="-402290" b="-10091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0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7979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-1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7979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0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7979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1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7979"/>
                        </a:solidFill>
                      </a:tcPr>
                    </a:tc>
                  </a:tr>
                  <a:tr h="667639"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4"/>
                          <a:stretch>
                            <a:fillRect l="-353" t="-159091" r="-37243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4"/>
                          <a:stretch>
                            <a:fillRect l="-215152" t="-159091" r="-69848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4"/>
                          <a:stretch>
                            <a:fillRect l="-315152" t="-159091" r="-59848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4"/>
                          <a:stretch>
                            <a:fillRect l="-415152" t="-159091" r="-49848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4"/>
                          <a:stretch>
                            <a:fillRect l="-519084" t="-159091" r="-40229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0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DDAFE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4"/>
                          <a:stretch>
                            <a:fillRect l="-714394" t="-159091" r="-19924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0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DDAFE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4"/>
                          <a:stretch>
                            <a:fillRect l="-913636" t="-159091"/>
                          </a:stretch>
                        </a:blipFill>
                      </a:tcPr>
                    </a:tc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467562" y="1597869"/>
                <a:ext cx="820891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Vypočteme hodnoty této funkce pro zvolená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𝑥</m:t>
                    </m:r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a zapíšeme je do tabulky.</a:t>
                </a:r>
                <a:endParaRPr lang="cs-CZ" b="1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7562" y="1597869"/>
                <a:ext cx="8208912" cy="369332"/>
              </a:xfrm>
              <a:prstGeom prst="rect">
                <a:avLst/>
              </a:prstGeom>
              <a:blipFill rotWithShape="1">
                <a:blip r:embed="rId5"/>
                <a:stretch>
                  <a:fillRect l="-669" t="-8197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551727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Šipka doleva 8">
            <a:hlinkClick r:id="rId2" action="ppaction://hlinksldjump"/>
          </p:cNvPr>
          <p:cNvSpPr/>
          <p:nvPr/>
        </p:nvSpPr>
        <p:spPr>
          <a:xfrm>
            <a:off x="467544" y="6309320"/>
            <a:ext cx="1008112" cy="43204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1514" y="764704"/>
            <a:ext cx="6696746" cy="30658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467544" y="4149080"/>
                <a:ext cx="8208912" cy="217258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 smtClean="0"/>
                  <a:t>		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/>
                      </a:rPr>
                      <m:t>𝑫</m:t>
                    </m:r>
                    <m:d>
                      <m:dPr>
                        <m:ctrlPr>
                          <a:rPr lang="cs-CZ" b="1" i="1">
                            <a:latin typeface="Cambria Math"/>
                          </a:rPr>
                        </m:ctrlPr>
                      </m:dPr>
                      <m:e>
                        <m:r>
                          <a:rPr lang="cs-CZ" b="1" i="1">
                            <a:latin typeface="Cambria Math"/>
                          </a:rPr>
                          <m:t>𝒇</m:t>
                        </m:r>
                      </m:e>
                    </m:d>
                    <m:r>
                      <a:rPr lang="cs-CZ" b="1" i="1">
                        <a:latin typeface="Cambria Math"/>
                      </a:rPr>
                      <m:t>=</m:t>
                    </m:r>
                    <m:d>
                      <m:dPr>
                        <m:begChr m:val="⟨"/>
                        <m:endChr m:val="⟩"/>
                        <m:ctrlPr>
                          <a:rPr lang="cs-CZ" b="1" i="1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cs-CZ" b="1" i="1">
                            <a:latin typeface="Cambria Math"/>
                            <a:ea typeface="Cambria Math"/>
                          </a:rPr>
                          <m:t>𝟎</m:t>
                        </m:r>
                        <m:r>
                          <a:rPr lang="cs-CZ" b="1" i="1">
                            <a:latin typeface="Cambria Math"/>
                            <a:ea typeface="Cambria Math"/>
                          </a:rPr>
                          <m:t>°; </m:t>
                        </m:r>
                        <m:r>
                          <a:rPr lang="cs-CZ" b="1" i="1">
                            <a:latin typeface="Cambria Math"/>
                            <a:ea typeface="Cambria Math"/>
                          </a:rPr>
                          <m:t>𝟑𝟔𝟎</m:t>
                        </m:r>
                        <m:r>
                          <a:rPr lang="cs-CZ" b="1" i="1">
                            <a:latin typeface="Cambria Math"/>
                            <a:ea typeface="Cambria Math"/>
                          </a:rPr>
                          <m:t>°</m:t>
                        </m:r>
                      </m:e>
                    </m:d>
                    <m:r>
                      <a:rPr lang="cs-CZ" b="1" i="1">
                        <a:latin typeface="Cambria Math"/>
                      </a:rPr>
                      <m:t>,  </m:t>
                    </m:r>
                    <m:r>
                      <a:rPr lang="cs-CZ" b="1" i="1">
                        <a:latin typeface="Cambria Math"/>
                      </a:rPr>
                      <m:t>𝑯</m:t>
                    </m:r>
                    <m:d>
                      <m:dPr>
                        <m:ctrlPr>
                          <a:rPr lang="cs-CZ" b="1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1" i="1" smtClean="0">
                            <a:latin typeface="Cambria Math"/>
                          </a:rPr>
                          <m:t>𝒇</m:t>
                        </m:r>
                      </m:e>
                    </m:d>
                    <m:r>
                      <a:rPr lang="cs-CZ" b="1" i="1" smtClean="0">
                        <a:latin typeface="Cambria Math"/>
                      </a:rPr>
                      <m:t>=</m:t>
                    </m:r>
                    <m:d>
                      <m:dPr>
                        <m:begChr m:val="⟨"/>
                        <m:endChr m:val="⟩"/>
                        <m:ctrlPr>
                          <a:rPr lang="cs-CZ" b="1" i="1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cs-CZ" b="1" i="1" smtClean="0">
                            <a:latin typeface="Cambria Math"/>
                            <a:ea typeface="Cambria Math"/>
                          </a:rPr>
                          <m:t>−</m:t>
                        </m:r>
                        <m:r>
                          <a:rPr lang="cs-CZ" b="1" i="1" smtClean="0">
                            <a:latin typeface="Cambria Math"/>
                            <a:ea typeface="Cambria Math"/>
                          </a:rPr>
                          <m:t>𝟏</m:t>
                        </m:r>
                        <m:r>
                          <a:rPr lang="cs-CZ" b="1" i="1">
                            <a:latin typeface="Cambria Math"/>
                            <a:ea typeface="Cambria Math"/>
                          </a:rPr>
                          <m:t>;</m:t>
                        </m:r>
                        <m:r>
                          <a:rPr lang="cs-CZ" b="1" i="1" smtClean="0">
                            <a:latin typeface="Cambria Math"/>
                            <a:ea typeface="Cambria Math"/>
                          </a:rPr>
                          <m:t> </m:t>
                        </m:r>
                        <m:r>
                          <a:rPr lang="cs-CZ" b="1" i="1" smtClean="0">
                            <a:latin typeface="Cambria Math"/>
                            <a:ea typeface="Cambria Math"/>
                          </a:rPr>
                          <m:t>𝟏</m:t>
                        </m:r>
                      </m:e>
                    </m:d>
                  </m:oMath>
                </a14:m>
                <a:endParaRPr lang="cs-CZ" b="1" dirty="0" smtClean="0"/>
              </a:p>
              <a:p>
                <a:r>
                  <a:rPr lang="cs-CZ" b="1" dirty="0" smtClean="0"/>
                  <a:t>		Funkce </a:t>
                </a:r>
                <a:r>
                  <a:rPr lang="cs-CZ" b="1" i="1" dirty="0"/>
                  <a:t>f </a:t>
                </a:r>
                <a:r>
                  <a:rPr lang="cs-CZ" b="1" dirty="0" smtClean="0"/>
                  <a:t>je </a:t>
                </a:r>
                <a:r>
                  <a:rPr lang="cs-CZ" b="1" dirty="0"/>
                  <a:t>rostoucí </a:t>
                </a:r>
                <a:r>
                  <a:rPr lang="cs-CZ" b="1" dirty="0" smtClean="0"/>
                  <a:t>na </a:t>
                </a:r>
                <a:r>
                  <a:rPr lang="cs-CZ" b="1" dirty="0" err="1"/>
                  <a:t>int</a:t>
                </a:r>
                <a:r>
                  <a:rPr lang="cs-CZ" b="1" dirty="0"/>
                  <a:t>.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cs-CZ" b="1" i="1">
                            <a:latin typeface="Cambria Math"/>
                          </a:rPr>
                        </m:ctrlPr>
                      </m:dPr>
                      <m:e>
                        <m:r>
                          <a:rPr lang="cs-CZ" b="1" i="1" smtClean="0">
                            <a:latin typeface="Cambria Math"/>
                          </a:rPr>
                          <m:t>𝟏𝟖𝟎</m:t>
                        </m:r>
                        <m:r>
                          <a:rPr lang="cs-CZ" b="1" i="1" smtClean="0">
                            <a:latin typeface="Cambria Math"/>
                            <a:ea typeface="Cambria Math"/>
                          </a:rPr>
                          <m:t>°; </m:t>
                        </m:r>
                        <m:r>
                          <a:rPr lang="cs-CZ" b="1" i="1" smtClean="0">
                            <a:latin typeface="Cambria Math"/>
                            <a:ea typeface="Cambria Math"/>
                          </a:rPr>
                          <m:t>𝟑𝟔𝟎</m:t>
                        </m:r>
                        <m:r>
                          <a:rPr lang="cs-CZ" b="1" i="1" smtClean="0">
                            <a:latin typeface="Cambria Math"/>
                            <a:ea typeface="Cambria Math"/>
                          </a:rPr>
                          <m:t>°</m:t>
                        </m:r>
                      </m:e>
                    </m:d>
                  </m:oMath>
                </a14:m>
                <a:endParaRPr lang="cs-CZ" b="1" dirty="0"/>
              </a:p>
              <a:p>
                <a:r>
                  <a:rPr lang="cs-CZ" b="1" dirty="0"/>
                  <a:t>    </a:t>
                </a:r>
                <a:r>
                  <a:rPr lang="cs-CZ" b="1" dirty="0" smtClean="0"/>
                  <a:t>		Funkce </a:t>
                </a:r>
                <a:r>
                  <a:rPr lang="cs-CZ" b="1" i="1" dirty="0"/>
                  <a:t>f </a:t>
                </a:r>
                <a:r>
                  <a:rPr lang="cs-CZ" b="1" dirty="0" smtClean="0"/>
                  <a:t>je </a:t>
                </a:r>
                <a:r>
                  <a:rPr lang="cs-CZ" b="1" dirty="0"/>
                  <a:t>klesající na </a:t>
                </a:r>
                <a:r>
                  <a:rPr lang="cs-CZ" b="1" dirty="0" err="1" smtClean="0"/>
                  <a:t>int</a:t>
                </a:r>
                <a:r>
                  <a:rPr lang="cs-CZ" b="1" dirty="0"/>
                  <a:t>.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cs-CZ" b="1" i="1">
                            <a:latin typeface="Cambria Math"/>
                          </a:rPr>
                        </m:ctrlPr>
                      </m:dPr>
                      <m:e>
                        <m:r>
                          <a:rPr lang="cs-CZ" b="1" i="1" smtClean="0">
                            <a:latin typeface="Cambria Math"/>
                          </a:rPr>
                          <m:t>𝟎</m:t>
                        </m:r>
                        <m:r>
                          <a:rPr lang="cs-CZ" b="1" i="1" smtClean="0">
                            <a:latin typeface="Cambria Math"/>
                            <a:ea typeface="Cambria Math"/>
                          </a:rPr>
                          <m:t>°</m:t>
                        </m:r>
                        <m:r>
                          <a:rPr lang="cs-CZ" b="1" i="1">
                            <a:latin typeface="Cambria Math"/>
                            <a:ea typeface="Cambria Math"/>
                          </a:rPr>
                          <m:t>;</m:t>
                        </m:r>
                        <m:r>
                          <a:rPr lang="cs-CZ" b="1" i="1" smtClean="0">
                            <a:latin typeface="Cambria Math"/>
                            <a:ea typeface="Cambria Math"/>
                          </a:rPr>
                          <m:t> </m:t>
                        </m:r>
                        <m:r>
                          <a:rPr lang="cs-CZ" b="1" i="1" smtClean="0">
                            <a:latin typeface="Cambria Math"/>
                            <a:ea typeface="Cambria Math"/>
                          </a:rPr>
                          <m:t>𝟏𝟖𝟎</m:t>
                        </m:r>
                        <m:r>
                          <a:rPr lang="cs-CZ" b="1" i="1" smtClean="0">
                            <a:latin typeface="Cambria Math"/>
                            <a:ea typeface="Cambria Math"/>
                          </a:rPr>
                          <m:t>°</m:t>
                        </m:r>
                      </m:e>
                    </m:d>
                  </m:oMath>
                </a14:m>
                <a:endParaRPr lang="cs-CZ" b="1" dirty="0" smtClean="0"/>
              </a:p>
              <a:p>
                <a:endParaRPr lang="cs-CZ" sz="1400" b="1" dirty="0" smtClean="0"/>
              </a:p>
              <a:p>
                <a:r>
                  <a:rPr lang="cs-CZ" b="1" dirty="0" smtClean="0"/>
                  <a:t>		</a:t>
                </a:r>
                <a14:m>
                  <m:oMath xmlns:m="http://schemas.openxmlformats.org/officeDocument/2006/math">
                    <m:r>
                      <a:rPr lang="cs-CZ" b="1" i="1">
                        <a:latin typeface="Cambria Math"/>
                      </a:rPr>
                      <m:t>𝑫</m:t>
                    </m:r>
                    <m:d>
                      <m:dPr>
                        <m:ctrlPr>
                          <a:rPr lang="cs-CZ" b="1" i="1">
                            <a:latin typeface="Cambria Math"/>
                          </a:rPr>
                        </m:ctrlPr>
                      </m:dPr>
                      <m:e>
                        <m:r>
                          <a:rPr lang="cs-CZ" b="1" i="1" smtClean="0">
                            <a:latin typeface="Cambria Math"/>
                          </a:rPr>
                          <m:t>𝒈</m:t>
                        </m:r>
                      </m:e>
                    </m:d>
                    <m:r>
                      <a:rPr lang="cs-CZ" b="1" i="1">
                        <a:latin typeface="Cambria Math"/>
                      </a:rPr>
                      <m:t>=</m:t>
                    </m:r>
                    <m:d>
                      <m:dPr>
                        <m:begChr m:val="⟨"/>
                        <m:endChr m:val="⟩"/>
                        <m:ctrlPr>
                          <a:rPr lang="cs-CZ" b="1" i="1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cs-CZ" b="1" i="1">
                            <a:latin typeface="Cambria Math"/>
                            <a:ea typeface="Cambria Math"/>
                          </a:rPr>
                          <m:t>𝟎</m:t>
                        </m:r>
                        <m:r>
                          <a:rPr lang="cs-CZ" b="1" i="1">
                            <a:latin typeface="Cambria Math"/>
                            <a:ea typeface="Cambria Math"/>
                          </a:rPr>
                          <m:t>°; </m:t>
                        </m:r>
                        <m:r>
                          <a:rPr lang="cs-CZ" b="1" i="1">
                            <a:latin typeface="Cambria Math"/>
                            <a:ea typeface="Cambria Math"/>
                          </a:rPr>
                          <m:t>𝟑𝟔𝟎</m:t>
                        </m:r>
                        <m:r>
                          <a:rPr lang="cs-CZ" b="1" i="1">
                            <a:latin typeface="Cambria Math"/>
                            <a:ea typeface="Cambria Math"/>
                          </a:rPr>
                          <m:t>°</m:t>
                        </m:r>
                      </m:e>
                    </m:d>
                    <m:r>
                      <a:rPr lang="cs-CZ" b="1" i="1">
                        <a:latin typeface="Cambria Math"/>
                      </a:rPr>
                      <m:t>,  </m:t>
                    </m:r>
                    <m:r>
                      <a:rPr lang="cs-CZ" b="1" i="1">
                        <a:latin typeface="Cambria Math"/>
                      </a:rPr>
                      <m:t>𝑯</m:t>
                    </m:r>
                    <m:d>
                      <m:dPr>
                        <m:ctrlPr>
                          <a:rPr lang="cs-CZ" b="1" i="1">
                            <a:latin typeface="Cambria Math"/>
                          </a:rPr>
                        </m:ctrlPr>
                      </m:dPr>
                      <m:e>
                        <m:r>
                          <a:rPr lang="cs-CZ" b="1" i="1" smtClean="0">
                            <a:latin typeface="Cambria Math"/>
                          </a:rPr>
                          <m:t>𝒈</m:t>
                        </m:r>
                      </m:e>
                    </m:d>
                    <m:r>
                      <a:rPr lang="cs-CZ" b="1" i="1">
                        <a:latin typeface="Cambria Math"/>
                      </a:rPr>
                      <m:t>=</m:t>
                    </m:r>
                    <m:d>
                      <m:dPr>
                        <m:begChr m:val="⟨"/>
                        <m:endChr m:val="⟩"/>
                        <m:ctrlPr>
                          <a:rPr lang="cs-CZ" b="1" i="1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cs-CZ" b="1" i="1">
                            <a:latin typeface="Cambria Math"/>
                            <a:ea typeface="Cambria Math"/>
                          </a:rPr>
                          <m:t>−</m:t>
                        </m:r>
                        <m:f>
                          <m:fPr>
                            <m:ctrlPr>
                              <a:rPr lang="cs-CZ" b="1" i="1" smtClean="0">
                                <a:latin typeface="Cambria Math"/>
                                <a:ea typeface="Cambria Math"/>
                              </a:rPr>
                            </m:ctrlPr>
                          </m:fPr>
                          <m:num>
                            <m:r>
                              <a:rPr lang="cs-CZ" b="1" i="1" smtClean="0">
                                <a:latin typeface="Cambria Math"/>
                                <a:ea typeface="Cambria Math"/>
                              </a:rPr>
                              <m:t>𝟏</m:t>
                            </m:r>
                          </m:num>
                          <m:den>
                            <m:r>
                              <a:rPr lang="cs-CZ" b="1" i="1" smtClean="0">
                                <a:latin typeface="Cambria Math"/>
                                <a:ea typeface="Cambria Math"/>
                              </a:rPr>
                              <m:t>𝟐</m:t>
                            </m:r>
                          </m:den>
                        </m:f>
                        <m:r>
                          <a:rPr lang="cs-CZ" b="1" i="1">
                            <a:latin typeface="Cambria Math"/>
                            <a:ea typeface="Cambria Math"/>
                          </a:rPr>
                          <m:t>;</m:t>
                        </m:r>
                        <m:r>
                          <a:rPr lang="cs-CZ" b="1" i="1" smtClean="0">
                            <a:latin typeface="Cambria Math"/>
                            <a:ea typeface="Cambria Math"/>
                          </a:rPr>
                          <m:t> </m:t>
                        </m:r>
                        <m:f>
                          <m:fPr>
                            <m:ctrlPr>
                              <a:rPr lang="cs-CZ" b="1" i="1" smtClean="0">
                                <a:latin typeface="Cambria Math"/>
                                <a:ea typeface="Cambria Math"/>
                              </a:rPr>
                            </m:ctrlPr>
                          </m:fPr>
                          <m:num>
                            <m:r>
                              <a:rPr lang="cs-CZ" b="1" i="1" smtClean="0">
                                <a:latin typeface="Cambria Math"/>
                                <a:ea typeface="Cambria Math"/>
                              </a:rPr>
                              <m:t>𝟏</m:t>
                            </m:r>
                          </m:num>
                          <m:den>
                            <m:r>
                              <a:rPr lang="cs-CZ" b="1" i="1" smtClean="0">
                                <a:latin typeface="Cambria Math"/>
                                <a:ea typeface="Cambria Math"/>
                              </a:rPr>
                              <m:t>𝟐</m:t>
                            </m:r>
                          </m:den>
                        </m:f>
                      </m:e>
                    </m:d>
                  </m:oMath>
                </a14:m>
                <a:endParaRPr lang="cs-CZ" b="1" dirty="0"/>
              </a:p>
              <a:p>
                <a:r>
                  <a:rPr lang="cs-CZ" b="1" dirty="0"/>
                  <a:t>		Funkce </a:t>
                </a:r>
                <a:r>
                  <a:rPr lang="cs-CZ" b="1" i="1" dirty="0" smtClean="0"/>
                  <a:t>g </a:t>
                </a:r>
                <a:r>
                  <a:rPr lang="cs-CZ" b="1" dirty="0" smtClean="0"/>
                  <a:t>je </a:t>
                </a:r>
                <a:r>
                  <a:rPr lang="cs-CZ" b="1" dirty="0"/>
                  <a:t>rostoucí na </a:t>
                </a:r>
                <a:r>
                  <a:rPr lang="cs-CZ" b="1" dirty="0" err="1"/>
                  <a:t>int</a:t>
                </a:r>
                <a:r>
                  <a:rPr lang="cs-CZ" b="1" dirty="0"/>
                  <a:t>.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cs-CZ" b="1" i="1">
                            <a:latin typeface="Cambria Math"/>
                          </a:rPr>
                        </m:ctrlPr>
                      </m:dPr>
                      <m:e>
                        <m:r>
                          <a:rPr lang="cs-CZ" b="1" i="1">
                            <a:latin typeface="Cambria Math"/>
                          </a:rPr>
                          <m:t>𝟏𝟖𝟎</m:t>
                        </m:r>
                        <m:r>
                          <a:rPr lang="cs-CZ" b="1" i="1">
                            <a:latin typeface="Cambria Math"/>
                            <a:ea typeface="Cambria Math"/>
                          </a:rPr>
                          <m:t>°;</m:t>
                        </m:r>
                        <m:r>
                          <a:rPr lang="cs-CZ" b="1" i="1" smtClean="0">
                            <a:latin typeface="Cambria Math"/>
                            <a:ea typeface="Cambria Math"/>
                          </a:rPr>
                          <m:t> </m:t>
                        </m:r>
                        <m:r>
                          <a:rPr lang="cs-CZ" b="1" i="1">
                            <a:latin typeface="Cambria Math"/>
                            <a:ea typeface="Cambria Math"/>
                          </a:rPr>
                          <m:t>𝟑𝟔𝟎</m:t>
                        </m:r>
                        <m:r>
                          <a:rPr lang="cs-CZ" b="1" i="1">
                            <a:latin typeface="Cambria Math"/>
                            <a:ea typeface="Cambria Math"/>
                          </a:rPr>
                          <m:t>°</m:t>
                        </m:r>
                      </m:e>
                    </m:d>
                  </m:oMath>
                </a14:m>
                <a:endParaRPr lang="cs-CZ" b="1" dirty="0"/>
              </a:p>
              <a:p>
                <a:r>
                  <a:rPr lang="cs-CZ" b="1" dirty="0"/>
                  <a:t>    		Funkce </a:t>
                </a:r>
                <a:r>
                  <a:rPr lang="cs-CZ" b="1" i="1" dirty="0" smtClean="0"/>
                  <a:t>g </a:t>
                </a:r>
                <a:r>
                  <a:rPr lang="cs-CZ" b="1" dirty="0" smtClean="0"/>
                  <a:t>je </a:t>
                </a:r>
                <a:r>
                  <a:rPr lang="cs-CZ" b="1" dirty="0"/>
                  <a:t>klesající na </a:t>
                </a:r>
                <a:r>
                  <a:rPr lang="cs-CZ" b="1" dirty="0" err="1"/>
                  <a:t>int</a:t>
                </a:r>
                <a:r>
                  <a:rPr lang="cs-CZ" b="1" dirty="0"/>
                  <a:t>.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cs-CZ" b="1" i="1">
                            <a:latin typeface="Cambria Math"/>
                          </a:rPr>
                        </m:ctrlPr>
                      </m:dPr>
                      <m:e>
                        <m:r>
                          <a:rPr lang="cs-CZ" b="1" i="1">
                            <a:latin typeface="Cambria Math"/>
                          </a:rPr>
                          <m:t>𝟎</m:t>
                        </m:r>
                        <m:r>
                          <a:rPr lang="cs-CZ" b="1" i="1">
                            <a:latin typeface="Cambria Math"/>
                            <a:ea typeface="Cambria Math"/>
                          </a:rPr>
                          <m:t>°; </m:t>
                        </m:r>
                        <m:r>
                          <a:rPr lang="cs-CZ" b="1" i="1">
                            <a:latin typeface="Cambria Math"/>
                            <a:ea typeface="Cambria Math"/>
                          </a:rPr>
                          <m:t>𝟏𝟖𝟎</m:t>
                        </m:r>
                        <m:r>
                          <a:rPr lang="cs-CZ" b="1" i="1">
                            <a:latin typeface="Cambria Math"/>
                            <a:ea typeface="Cambria Math"/>
                          </a:rPr>
                          <m:t>°</m:t>
                        </m:r>
                      </m:e>
                    </m:d>
                  </m:oMath>
                </a14:m>
                <a:endParaRPr lang="cs-CZ" b="1" dirty="0"/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7544" y="4149080"/>
                <a:ext cx="8208912" cy="2172582"/>
              </a:xfrm>
              <a:prstGeom prst="rect">
                <a:avLst/>
              </a:prstGeom>
              <a:blipFill rotWithShape="1">
                <a:blip r:embed="rId4"/>
                <a:stretch>
                  <a:fillRect b="-365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160373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262817" y="260648"/>
            <a:ext cx="8640960" cy="597492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71097" y="404664"/>
            <a:ext cx="835292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Anotace:</a:t>
            </a:r>
          </a:p>
          <a:p>
            <a:pPr algn="just"/>
            <a:r>
              <a:rPr lang="cs-CZ" dirty="0">
                <a:latin typeface="Times New Roman" pitchFamily="18" charset="0"/>
                <a:cs typeface="Times New Roman" pitchFamily="18" charset="0"/>
              </a:rPr>
              <a:t>Tato prezentace slouží k výkladu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Goniometrických funkcí pro úhly v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rozmezí 0° až 360°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Žáci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určují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vlastnosti funkce a řeší příklady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cs-CZ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dirty="0">
                <a:latin typeface="Times New Roman" pitchFamily="18" charset="0"/>
                <a:cs typeface="Times New Roman" pitchFamily="18" charset="0"/>
              </a:rPr>
            </a:br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Použité </a:t>
            </a:r>
            <a:r>
              <a:rPr lang="cs-CZ" b="1" u="sng" dirty="0">
                <a:latin typeface="Times New Roman" pitchFamily="18" charset="0"/>
                <a:cs typeface="Times New Roman" pitchFamily="18" charset="0"/>
              </a:rPr>
              <a:t>zdroje:</a:t>
            </a:r>
          </a:p>
          <a:p>
            <a:pPr algn="just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doc. RNDr. Emil Calda, CSc.: Matematika pro dvouleté a tříleté učební obory středních odborných učilišť, 2.díl, 1. vydání 2003, Prometheus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ISBN 80-7196-260-0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2801" y="5420638"/>
            <a:ext cx="83529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Arial" pitchFamily="34" charset="0"/>
                <a:cs typeface="Arial" pitchFamily="34" charset="0"/>
              </a:rPr>
              <a:t>Autorem materiálu a všech jeho částí, není-li uvedeno jinak,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je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	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					       </a:t>
            </a:r>
            <a:r>
              <a:rPr lang="cs-CZ" dirty="0">
                <a:latin typeface="Arial" pitchFamily="34" charset="0"/>
                <a:cs typeface="Arial" pitchFamily="34" charset="0"/>
              </a:rPr>
              <a:t>Mgr.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Stanislav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Prucek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7" name="Přímá spojnice 6"/>
          <p:cNvCxnSpPr/>
          <p:nvPr/>
        </p:nvCxnSpPr>
        <p:spPr>
          <a:xfrm>
            <a:off x="262817" y="5373216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262817" y="1430879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Šipka doleva 11">
            <a:hlinkClick r:id="rId2" action="ppaction://hlinksldjump"/>
          </p:cNvPr>
          <p:cNvSpPr/>
          <p:nvPr/>
        </p:nvSpPr>
        <p:spPr>
          <a:xfrm>
            <a:off x="467544" y="6309320"/>
            <a:ext cx="1008112" cy="43204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89396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1470</TotalTime>
  <Words>379</Words>
  <Application>Microsoft Office PowerPoint</Application>
  <PresentationFormat>Předvádění na obrazovce (4:3)</PresentationFormat>
  <Paragraphs>114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Tok</vt:lpstr>
      <vt:lpstr>Prezentace aplikace PowerPoint</vt:lpstr>
      <vt:lpstr>Prezentace aplikace PowerPoint</vt:lpstr>
      <vt:lpstr>GONIOMETRICKÉ  FUNKCE Příklady 1 pro úhly v rozmezí 0° až 360°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Prucek Stanislav</dc:creator>
  <cp:lastModifiedBy>NB3</cp:lastModifiedBy>
  <cp:revision>113</cp:revision>
  <dcterms:created xsi:type="dcterms:W3CDTF">2013-01-11T17:11:37Z</dcterms:created>
  <dcterms:modified xsi:type="dcterms:W3CDTF">2013-11-26T17:31:56Z</dcterms:modified>
</cp:coreProperties>
</file>