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1" r:id="rId5"/>
    <p:sldId id="265" r:id="rId6"/>
    <p:sldId id="258" r:id="rId7"/>
    <p:sldId id="270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III-2-06-17_Goniometricke-funkce-1.pptx" TargetMode="External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hyperlink" Target="III-2-06-18_Goniometricke-funkce-2.pptx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429000"/>
            <a:ext cx="54006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Goniometrické   funkce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  Příklady 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III-2-06-20_Goniometricke-funkce-Priklady-2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březen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3096" y="188640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 fontScale="90000"/>
          </a:bodyPr>
          <a:lstStyle/>
          <a:p>
            <a:pPr algn="ctr"/>
            <a:r>
              <a:rPr lang="cs-CZ" sz="4900" b="1" dirty="0" smtClean="0">
                <a:latin typeface="Arial Black" pitchFamily="34" charset="0"/>
              </a:rPr>
              <a:t>GONIOMETRICKÉ  FUNKCE</a:t>
            </a:r>
            <a:r>
              <a:rPr lang="cs-CZ" b="1" dirty="0" smtClean="0">
                <a:latin typeface="Arial Black" pitchFamily="34" charset="0"/>
              </a:rPr>
              <a:t/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3600" b="1" smtClean="0">
                <a:latin typeface="Arial Black" pitchFamily="34" charset="0"/>
              </a:rPr>
              <a:t>Příklady 2</a:t>
            </a:r>
            <a:r>
              <a:rPr lang="cs-CZ" b="1" dirty="0" smtClean="0">
                <a:latin typeface="Arial Black" pitchFamily="34" charset="0"/>
              </a:rPr>
              <a:t/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2000" b="1" dirty="0" smtClean="0">
                <a:latin typeface="Arial Black" pitchFamily="34" charset="0"/>
              </a:rPr>
              <a:t>pro úhly v rozmezí 0° až 360°</a:t>
            </a:r>
            <a:endParaRPr lang="cs-CZ" sz="53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7775" y="3010935"/>
            <a:ext cx="8345148" cy="453183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72000" bIns="72000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+	PLUS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7775" y="2083637"/>
            <a:ext cx="188594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8211" y="3983500"/>
                <a:ext cx="8345148" cy="42240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𝑠𝑖𝑛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 223°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′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=−0,685394835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211" y="3983500"/>
                <a:ext cx="8345148" cy="4224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46875" y="5565135"/>
            <a:ext cx="3630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Předchozí prezentace (teorie):</a:t>
            </a:r>
            <a:endParaRPr lang="cs-CZ" b="1" dirty="0"/>
          </a:p>
        </p:txBody>
      </p:sp>
      <p:sp>
        <p:nvSpPr>
          <p:cNvPr id="8" name="Zaoblený obdélník 7">
            <a:hlinkClick r:id="rId3" action="ppaction://hlinkpres?slideindex=1&amp;slidetitle="/>
          </p:cNvPr>
          <p:cNvSpPr/>
          <p:nvPr/>
        </p:nvSpPr>
        <p:spPr>
          <a:xfrm>
            <a:off x="1710827" y="6009579"/>
            <a:ext cx="2520000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GONIOMETRICKÉ  FUNKCE  1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7775" y="248771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8211" y="346411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54404" y="2564659"/>
            <a:ext cx="7788519" cy="375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Jaké znaménko má goniometrická funkce kosinus ve IV kvadrantu?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30395" y="3537224"/>
                <a:ext cx="7813400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Vypočtěte na kalkulačce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𝒔𝒊𝒏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𝟐𝟐𝟑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𝟏𝟔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0395" y="3537224"/>
                <a:ext cx="7813400" cy="375552"/>
              </a:xfrm>
              <a:prstGeom prst="rect">
                <a:avLst/>
              </a:prstGeom>
              <a:blipFill rotWithShape="1">
                <a:blip r:embed="rId4"/>
                <a:stretch>
                  <a:fillRect l="-703" t="-8065" b="-22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>
            <a:hlinkClick r:id="rId5" action="ppaction://hlinkpres?slideindex=1&amp;slidetitle="/>
          </p:cNvPr>
          <p:cNvSpPr/>
          <p:nvPr/>
        </p:nvSpPr>
        <p:spPr>
          <a:xfrm>
            <a:off x="5095203" y="6021288"/>
            <a:ext cx="2520000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GONIOMETRICKÉ  FUNKCE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7775" y="4928220"/>
                <a:ext cx="8345148" cy="42240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𝑡𝑔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 164°5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′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=−0,270757126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775" y="4928220"/>
                <a:ext cx="8345148" cy="4224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97775" y="440883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929959" y="4481944"/>
                <a:ext cx="7813400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Vypočtěte na kalkulačce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𝒕𝒈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𝟏𝟔𝟒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𝟓𝟏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9959" y="4481944"/>
                <a:ext cx="7813400" cy="375552"/>
              </a:xfrm>
              <a:prstGeom prst="rect">
                <a:avLst/>
              </a:prstGeom>
              <a:blipFill rotWithShape="1">
                <a:blip r:embed="rId7"/>
                <a:stretch>
                  <a:fillRect l="-703" t="-8065" b="-22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/>
      <p:bldP spid="8" grpId="0" animBg="1"/>
      <p:bldP spid="11" grpId="0"/>
      <p:bldP spid="12" grpId="0"/>
      <p:bldP spid="13" grpId="0" animBg="1"/>
      <p:bldP spid="14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33997" y="523489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goniometrických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cos</m:t>
                        </m:r>
                      </m:fName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cs typeface="Times New Roman" pitchFamily="18" charset="0"/>
                          </a:rPr>
                          <m:t>cos</m:t>
                        </m:r>
                      </m:fName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(2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)</m:t>
                        </m:r>
                      </m:e>
                    </m:fun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997" y="523489"/>
                <a:ext cx="7543600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4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67544" y="58504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00774692"/>
                  </p:ext>
                </p:extLst>
              </p:nvPr>
            </p:nvGraphicFramePr>
            <p:xfrm>
              <a:off x="467553" y="2333099"/>
              <a:ext cx="8150695" cy="1643507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800191"/>
                    <a:gridCol w="793813"/>
                    <a:gridCol w="793813"/>
                    <a:gridCol w="793813"/>
                    <a:gridCol w="793813"/>
                    <a:gridCol w="793813"/>
                    <a:gridCol w="793813"/>
                    <a:gridCol w="793813"/>
                    <a:gridCol w="793813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45°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𝒄𝒐𝒔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(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)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dirty="0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00774692"/>
                  </p:ext>
                </p:extLst>
              </p:nvPr>
            </p:nvGraphicFramePr>
            <p:xfrm>
              <a:off x="467553" y="2333099"/>
              <a:ext cx="8150695" cy="1643507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800191"/>
                    <a:gridCol w="793813"/>
                    <a:gridCol w="793813"/>
                    <a:gridCol w="793813"/>
                    <a:gridCol w="793813"/>
                    <a:gridCol w="793813"/>
                    <a:gridCol w="793813"/>
                    <a:gridCol w="793813"/>
                    <a:gridCol w="793813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39" t="-8197" r="-353220" b="-3426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45°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6763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39" t="-60550" r="-353220" b="-917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28462" t="-60550" r="-600769" b="-917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428462" t="-60550" r="-500769" b="-917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528462" t="-60550" r="-400769" b="-917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60502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39" t="-176768" r="-353220" b="-1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28462" t="-176768" r="-600769" b="-1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428462" t="-176768" r="-500769" b="-1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528462" t="-176768" r="-400769" b="-1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7562" y="1597869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62" y="1597869"/>
                <a:ext cx="8208912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1727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7544" y="4149080"/>
                <a:ext cx="8208912" cy="19697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r>
                  <a:rPr lang="cs-CZ" b="1" dirty="0" smtClean="0"/>
                  <a:t>		Funkce </a:t>
                </a:r>
                <a:r>
                  <a:rPr lang="cs-CZ" b="1" i="1" dirty="0"/>
                  <a:t>f </a:t>
                </a:r>
                <a:r>
                  <a:rPr lang="cs-CZ" b="1" dirty="0" smtClean="0"/>
                  <a:t>je </a:t>
                </a:r>
                <a:r>
                  <a:rPr lang="cs-CZ" b="1" dirty="0"/>
                  <a:t>rostoucí </a:t>
                </a:r>
                <a:r>
                  <a:rPr lang="cs-CZ" b="1" dirty="0" smtClean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𝟏𝟖𝟎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    </a:t>
                </a:r>
                <a:r>
                  <a:rPr lang="cs-CZ" b="1" dirty="0" smtClean="0"/>
                  <a:t>		Funkce </a:t>
                </a:r>
                <a:r>
                  <a:rPr lang="cs-CZ" b="1" i="1" dirty="0"/>
                  <a:t>f </a:t>
                </a:r>
                <a:r>
                  <a:rPr lang="cs-CZ" b="1" dirty="0" smtClean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 smtClean="0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𝟏𝟖𝟎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1400" b="1" dirty="0" smtClean="0"/>
              </a:p>
              <a:p>
                <a:r>
                  <a:rPr lang="cs-CZ" b="1" dirty="0" smtClean="0"/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		Funkce </a:t>
                </a:r>
                <a:r>
                  <a:rPr lang="cs-CZ" b="1" i="1" dirty="0" smtClean="0"/>
                  <a:t>g </a:t>
                </a:r>
                <a:r>
                  <a:rPr lang="cs-CZ" b="1" dirty="0"/>
                  <a:t>je rostoucí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𝟗𝟎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𝟏𝟖𝟎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𝟐𝟕𝟎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    		Funkce </a:t>
                </a:r>
                <a:r>
                  <a:rPr lang="cs-CZ" b="1" i="1" dirty="0" smtClean="0"/>
                  <a:t>g </a:t>
                </a:r>
                <a:r>
                  <a:rPr lang="cs-CZ" b="1" dirty="0"/>
                  <a:t>je klesající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𝟗𝟎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𝟏𝟖𝟎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𝟐𝟕𝟎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149080"/>
                <a:ext cx="8208912" cy="1969770"/>
              </a:xfrm>
              <a:prstGeom prst="rect">
                <a:avLst/>
              </a:prstGeom>
              <a:blipFill rotWithShape="1">
                <a:blip r:embed="rId3"/>
                <a:stretch>
                  <a:fillRect b="-40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514" y="836712"/>
            <a:ext cx="6696746" cy="3046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603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41490" y="453887"/>
                <a:ext cx="7543600" cy="7855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goniometrických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𝑠𝑖𝑛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𝑠𝑖𝑛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1490" y="453887"/>
                <a:ext cx="7543600" cy="785536"/>
              </a:xfrm>
              <a:prstGeom prst="rect">
                <a:avLst/>
              </a:prstGeom>
              <a:blipFill rotWithShape="1">
                <a:blip r:embed="rId3"/>
                <a:stretch>
                  <a:fillRect l="-646" b="-85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67544" y="58504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6" name="Tabulka 1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38426565"/>
                  </p:ext>
                </p:extLst>
              </p:nvPr>
            </p:nvGraphicFramePr>
            <p:xfrm>
              <a:off x="467553" y="2333099"/>
              <a:ext cx="8150695" cy="1706118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728183"/>
                    <a:gridCol w="802814"/>
                    <a:gridCol w="802814"/>
                    <a:gridCol w="802814"/>
                    <a:gridCol w="802814"/>
                    <a:gridCol w="802814"/>
                    <a:gridCol w="802814"/>
                    <a:gridCol w="802814"/>
                    <a:gridCol w="802814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45°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𝒔𝒊𝒏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3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𝒔𝒊𝒏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cs-CZ" b="0" i="0" dirty="0" smtClean="0">
                                    <a:latin typeface="Cambria Math"/>
                                    <a:cs typeface="Times New Roman" pitchFamily="18" charset="0"/>
                                  </a:rPr>
                                  <m:t>0,2588</m:t>
                                </m:r>
                              </m:oMath>
                            </m:oMathPara>
                          </a14:m>
                          <a:endParaRPr lang="cs-CZ" b="0" i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36000" marR="3600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b="0" i="0" kern="1200" dirty="0" smtClean="0">
                              <a:solidFill>
                                <a:schemeClr val="dk1"/>
                              </a:solidFill>
                              <a:latin typeface="Cambria Math"/>
                              <a:ea typeface="+mn-ea"/>
                              <a:cs typeface="Times New Roman" pitchFamily="18" charset="0"/>
                            </a:rPr>
                            <a:t>0,3826</a:t>
                          </a:r>
                          <a:endParaRPr kumimoji="0" lang="cs-CZ" b="0" i="0" kern="1200" dirty="0">
                            <a:solidFill>
                              <a:schemeClr val="dk1"/>
                            </a:solidFill>
                            <a:latin typeface="Cambria Math"/>
                            <a:ea typeface="+mn-ea"/>
                            <a:cs typeface="Times New Roman" pitchFamily="18" charset="0"/>
                          </a:endParaRPr>
                        </a:p>
                      </a:txBody>
                      <a:tcPr marL="36000" marR="3600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ad>
                                      <m:radPr>
                                        <m:degHide m:val="on"/>
                                        <m:ctrlP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cs-CZ" b="0" i="1" dirty="0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num>
                                  <m:den>
                                    <m:r>
                                      <a:rPr lang="cs-CZ" b="0" i="1" dirty="0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6" name="Tabulka 1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38426565"/>
                  </p:ext>
                </p:extLst>
              </p:nvPr>
            </p:nvGraphicFramePr>
            <p:xfrm>
              <a:off x="467553" y="2333099"/>
              <a:ext cx="8150695" cy="1706118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728183"/>
                    <a:gridCol w="802814"/>
                    <a:gridCol w="802814"/>
                    <a:gridCol w="802814"/>
                    <a:gridCol w="802814"/>
                    <a:gridCol w="802814"/>
                    <a:gridCol w="802814"/>
                    <a:gridCol w="802814"/>
                    <a:gridCol w="802814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53" t="-8197" r="-372438" b="-35901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45°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360°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6763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53" t="-60550" r="-372438" b="-10091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15152" t="-60550" r="-598485" b="-10091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415152" t="-60550" r="-498485" b="-10091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519084" t="-60550" r="-402290" b="-10091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66763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53" t="-159091" r="-37243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36000" marR="3600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15152" t="-159091" r="-5984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kumimoji="0" lang="cs-CZ" b="0" i="0" kern="1200" dirty="0" smtClean="0">
                              <a:solidFill>
                                <a:schemeClr val="dk1"/>
                              </a:solidFill>
                              <a:latin typeface="Cambria Math"/>
                              <a:ea typeface="+mn-ea"/>
                              <a:cs typeface="Times New Roman" pitchFamily="18" charset="0"/>
                            </a:rPr>
                            <a:t>0,3826</a:t>
                          </a:r>
                          <a:endParaRPr kumimoji="0" lang="cs-CZ" b="0" i="0" kern="1200" dirty="0">
                            <a:solidFill>
                              <a:schemeClr val="dk1"/>
                            </a:solidFill>
                            <a:latin typeface="Cambria Math"/>
                            <a:ea typeface="+mn-ea"/>
                            <a:cs typeface="Times New Roman" pitchFamily="18" charset="0"/>
                          </a:endParaRPr>
                        </a:p>
                      </a:txBody>
                      <a:tcPr marL="36000" marR="3600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519084" t="-159091" r="-4022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614394" t="-159091" r="-29924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820611" t="-159091" r="-10076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67562" y="1597869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62" y="1597869"/>
                <a:ext cx="8208912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66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7544" y="4339550"/>
                <a:ext cx="8208912" cy="19697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r>
                  <a:rPr lang="cs-CZ" b="1" dirty="0" smtClean="0"/>
                  <a:t>		Funkce </a:t>
                </a:r>
                <a:r>
                  <a:rPr lang="cs-CZ" b="1" i="1" dirty="0" smtClean="0"/>
                  <a:t>f</a:t>
                </a:r>
                <a:r>
                  <a:rPr lang="cs-CZ" b="1" dirty="0" smtClean="0"/>
                  <a:t> je </a:t>
                </a:r>
                <a:r>
                  <a:rPr lang="cs-CZ" b="1" dirty="0"/>
                  <a:t>rostoucí </a:t>
                </a:r>
                <a:r>
                  <a:rPr lang="cs-CZ" b="1" dirty="0" smtClean="0"/>
                  <a:t>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𝟗𝟎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 smtClean="0"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𝟐𝟕</m:t>
                        </m:r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    </a:t>
                </a:r>
                <a:r>
                  <a:rPr lang="cs-CZ" b="1" dirty="0" smtClean="0"/>
                  <a:t>		Funkce </a:t>
                </a:r>
                <a:r>
                  <a:rPr lang="cs-CZ" b="1" i="1" dirty="0"/>
                  <a:t>f </a:t>
                </a:r>
                <a:r>
                  <a:rPr lang="cs-CZ" b="1" dirty="0" smtClean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 smtClean="0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𝟗𝟎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𝟏𝟖𝟎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1400" b="1" dirty="0" smtClean="0"/>
              </a:p>
              <a:p>
                <a:r>
                  <a:rPr lang="cs-CZ" b="1" dirty="0" smtClean="0"/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		Funkce </a:t>
                </a:r>
                <a:r>
                  <a:rPr lang="cs-CZ" b="1" i="1" dirty="0" smtClean="0"/>
                  <a:t>g </a:t>
                </a:r>
                <a:r>
                  <a:rPr lang="cs-CZ" b="1" dirty="0" smtClean="0"/>
                  <a:t>je </a:t>
                </a:r>
                <a:r>
                  <a:rPr lang="cs-CZ" b="1" dirty="0"/>
                  <a:t>rostoucí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𝟏𝟖𝟎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/>
                  <a:t>    		Funkce </a:t>
                </a:r>
                <a:r>
                  <a:rPr lang="cs-CZ" b="1" i="1" dirty="0" smtClean="0"/>
                  <a:t>g </a:t>
                </a:r>
                <a:r>
                  <a:rPr lang="cs-CZ" b="1" dirty="0" smtClean="0"/>
                  <a:t>je </a:t>
                </a:r>
                <a:r>
                  <a:rPr lang="cs-CZ" b="1" dirty="0"/>
                  <a:t>klesající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𝟏𝟖</m:t>
                        </m:r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°;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𝟑𝟔𝟎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339550"/>
                <a:ext cx="8208912" cy="1969770"/>
              </a:xfrm>
              <a:prstGeom prst="rect">
                <a:avLst/>
              </a:prstGeom>
              <a:blipFill rotWithShape="1">
                <a:blip r:embed="rId3"/>
                <a:stretch>
                  <a:fillRect b="-40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166" y="908720"/>
            <a:ext cx="6696211" cy="3052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55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Goniometrických funkcí pro úhly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rozmezí 0° až 360°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určují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vlastnosti funkce a řeší příklady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3087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1548</TotalTime>
  <Words>389</Words>
  <Application>Microsoft Office PowerPoint</Application>
  <PresentationFormat>Předvádění na obrazovce (4:3)</PresentationFormat>
  <Paragraphs>117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GONIOMETRICKÉ  FUNKCE Příklady 2 pro úhly v rozmezí 0° až 360°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121</cp:revision>
  <dcterms:created xsi:type="dcterms:W3CDTF">2013-01-11T17:11:37Z</dcterms:created>
  <dcterms:modified xsi:type="dcterms:W3CDTF">2013-11-26T17:32:35Z</dcterms:modified>
</cp:coreProperties>
</file>