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theme/themeOverride1.xml" ContentType="application/vnd.openxmlformats-officedocument.themeOverr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65" r:id="rId2"/>
    <p:sldId id="256" r:id="rId3"/>
    <p:sldId id="257" r:id="rId4"/>
    <p:sldId id="258" r:id="rId5"/>
    <p:sldId id="259" r:id="rId6"/>
    <p:sldId id="261" r:id="rId7"/>
    <p:sldId id="262" r:id="rId8"/>
    <p:sldId id="263" r:id="rId9"/>
    <p:sldId id="266" r:id="rId10"/>
    <p:sldId id="267" r:id="rId11"/>
    <p:sldId id="260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0000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612" autoAdjust="0"/>
  </p:normalViewPr>
  <p:slideViewPr>
    <p:cSldViewPr>
      <p:cViewPr>
        <p:scale>
          <a:sx n="75" d="100"/>
          <a:sy n="75" d="100"/>
        </p:scale>
        <p:origin x="-366" y="13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5" name="Přímá spojovací čára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/>
          <a:lstStyle>
            <a:extLst/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>
            <a:noAutofit/>
          </a:bodyPr>
          <a:lstStyle>
            <a:lvl1pPr algn="r">
              <a:defRPr sz="4200" b="1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5" name="Podnadpis 24"/>
          <p:cNvSpPr>
            <a:spLocks noGrp="1"/>
          </p:cNvSpPr>
          <p:nvPr>
            <p:ph type="subTitle" idx="1"/>
          </p:nvPr>
        </p:nvSpPr>
        <p:spPr>
          <a:xfrm>
            <a:off x="3354442" y="3539864"/>
            <a:ext cx="5114778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6" name="Zástupný symbol pro datum 30"/>
          <p:cNvSpPr>
            <a:spLocks noGrp="1"/>
          </p:cNvSpPr>
          <p:nvPr>
            <p:ph type="dt" sz="half" idx="10"/>
          </p:nvPr>
        </p:nvSpPr>
        <p:spPr>
          <a:xfrm>
            <a:off x="5870575" y="6557963"/>
            <a:ext cx="2003425" cy="22701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5F6CF013-9876-48B7-89C4-AB676FC16C93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7" name="Zástupný symbol pro zápatí 17"/>
          <p:cNvSpPr>
            <a:spLocks noGrp="1"/>
          </p:cNvSpPr>
          <p:nvPr>
            <p:ph type="ftr" sz="quarter" idx="11"/>
          </p:nvPr>
        </p:nvSpPr>
        <p:spPr>
          <a:xfrm>
            <a:off x="2819400" y="6557963"/>
            <a:ext cx="2927350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7880350" y="6556375"/>
            <a:ext cx="588963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pPr>
              <a:defRPr/>
            </a:pPr>
            <a:fld id="{A5A75F78-AE92-47E7-BB33-03661E47C07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9A4813-30F0-4DE6-83A1-C12CDDCBE2D3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D97681-5A3A-4B5C-B96B-D8C2DC1927A0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66800" y="2821837"/>
            <a:ext cx="6255488" cy="1362075"/>
          </a:xfrm>
        </p:spPr>
        <p:txBody>
          <a:bodyPr anchor="t"/>
          <a:lstStyle>
            <a:lvl1pPr algn="r">
              <a:buNone/>
              <a:defRPr sz="4200" b="1" cap="all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066800" y="1905000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724400" y="6556375"/>
            <a:ext cx="2001838" cy="227013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BCB312E8-4080-4C37-8200-C974947D5CFC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1735138" y="6556375"/>
            <a:ext cx="2895600" cy="228600"/>
          </a:xfrm>
        </p:spPr>
        <p:txBody>
          <a:bodyPr/>
          <a:lstStyle>
            <a:lvl1pPr>
              <a:defRPr dirty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734175" y="6554788"/>
            <a:ext cx="587375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B2913F07-E1A6-4A8C-AFA4-070A4953D453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178808" y="1600200"/>
            <a:ext cx="35204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1E3281-CA81-4C03-832C-228928CF20FB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EA1527-E21A-4808-B8F9-3E110FE8F068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5A034E-E99C-405B-8E2B-385BFB17EEDA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8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FC6C68-4387-4B24-9E51-64B56CC2F647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2F5B92-D560-483C-9031-F4F04C517109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4CBA7-79A0-43CE-B3B4-6B823F82197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CBDB03-F337-4589-81FF-0AA18145D4DA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3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F3DEAD-A878-4CBF-9EDE-B49774BA6AD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97416"/>
            <a:ext cx="5897880" cy="602512"/>
          </a:xfrm>
        </p:spPr>
        <p:txBody>
          <a:bodyPr rot="0" spcFirstLastPara="0" vertOverflow="overflow" horzOverflow="overflow" lIns="45720" tIns="0" rIns="0" bIns="0" spcCol="0" rtlCol="0" fromWordArt="0" forceAA="0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098C10-9AC1-4B7D-9885-2EA05517CD09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6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D8ACB1-C730-4B91-ABD0-B1FABCF97DB9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7"/>
          <p:cNvSpPr/>
          <p:nvPr/>
        </p:nvSpPr>
        <p:spPr>
          <a:xfrm rot="21240000">
            <a:off x="598488" y="1004888"/>
            <a:ext cx="4319587" cy="4311650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6" name="Obdélník 8"/>
          <p:cNvSpPr/>
          <p:nvPr/>
        </p:nvSpPr>
        <p:spPr>
          <a:xfrm rot="21420000">
            <a:off x="596900" y="998538"/>
            <a:ext cx="4319588" cy="4313237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89098" y="1143000"/>
            <a:ext cx="3429000" cy="2057400"/>
          </a:xfrm>
        </p:spPr>
        <p:txBody>
          <a:bodyPr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lang="cs-CZ" smtClean="0"/>
              <a:t>Klepnutím lze upravit styl předlohy nadpisů.</a:t>
            </a:r>
            <a:endParaRPr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389098" y="3283634"/>
            <a:ext cx="3429000" cy="1920240"/>
          </a:xfrm>
        </p:spPr>
        <p:txBody>
          <a:bodyPr rot="0" spcFirstLastPara="0" vertOverflow="overflow" horzOverflow="overflow" lIns="82296" tIns="0" rIns="0" bIns="0" spcCol="0" rtlCol="0" fromWordArt="0" forceAA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0" name="Zástupný symbol pro obrázek 9"/>
          <p:cNvSpPr>
            <a:spLocks noGrp="1"/>
          </p:cNvSpPr>
          <p:nvPr>
            <p:ph type="pic" idx="1"/>
          </p:nvPr>
        </p:nvSpPr>
        <p:spPr>
          <a:xfrm>
            <a:off x="663682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>
            <a:normAutofit/>
          </a:bodyPr>
          <a:lstStyle>
            <a:lvl1pPr marL="0" indent="0">
              <a:buNone/>
              <a:defRPr sz="3200"/>
            </a:lvl1pPr>
            <a:extLst/>
          </a:lstStyle>
          <a:p>
            <a:pPr lvl="0"/>
            <a:r>
              <a:rPr lang="cs-CZ" noProof="0" dirty="0" smtClean="0"/>
              <a:t>Klepnutím na ikonu přidáte obrázek.</a:t>
            </a:r>
            <a:endParaRPr lang="en-US" noProof="0" dirty="0"/>
          </a:p>
        </p:txBody>
      </p:sp>
      <p:sp>
        <p:nvSpPr>
          <p:cNvPr id="7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5DC0D37-2510-4BB1-BBB5-782D0835A56A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8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D30281C5-9649-4371-B290-E4FFE349FFCE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48CDAC-9768-4857-83EA-EA0B001FDA9F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5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3B2882-7C55-4AA3-AAC7-400F6557F074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553200" y="274955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2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243388" y="6557963"/>
            <a:ext cx="2001837" cy="227012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F8E520E-FEBE-46EC-B59A-657D99C5F89D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457200" y="6556375"/>
            <a:ext cx="3657600" cy="22860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254750" y="6553200"/>
            <a:ext cx="587375" cy="228600"/>
          </a:xfrm>
        </p:spPr>
        <p:txBody>
          <a:bodyPr/>
          <a:lstStyle>
            <a:lvl1pPr>
              <a:defRPr smtClean="0">
                <a:solidFill>
                  <a:schemeClr val="tx2"/>
                </a:solidFill>
              </a:defRPr>
            </a:lvl1pPr>
            <a:extLst/>
          </a:lstStyle>
          <a:p>
            <a:pPr>
              <a:defRPr/>
            </a:pPr>
            <a:fld id="{DBD8606C-4805-44D4-958A-419480515FB2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3" name="Zástupný symbol pro nadpis 2"/>
          <p:cNvSpPr>
            <a:spLocks noGrp="1"/>
          </p:cNvSpPr>
          <p:nvPr>
            <p:ph type="title"/>
          </p:nvPr>
        </p:nvSpPr>
        <p:spPr>
          <a:xfrm>
            <a:off x="457200" y="320675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030" name="Zástupný symbol pro text 30"/>
          <p:cNvSpPr>
            <a:spLocks noGrp="1"/>
          </p:cNvSpPr>
          <p:nvPr>
            <p:ph type="body" idx="1"/>
          </p:nvPr>
        </p:nvSpPr>
        <p:spPr bwMode="auto">
          <a:xfrm>
            <a:off x="457200" y="1609725"/>
            <a:ext cx="7239000" cy="484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27" name="Zástupný symbol pro datum 26"/>
          <p:cNvSpPr>
            <a:spLocks noGrp="1"/>
          </p:cNvSpPr>
          <p:nvPr>
            <p:ph type="dt" sz="half" idx="2"/>
          </p:nvPr>
        </p:nvSpPr>
        <p:spPr>
          <a:xfrm>
            <a:off x="4246563" y="6557963"/>
            <a:ext cx="2001837" cy="227012"/>
          </a:xfrm>
          <a:prstGeom prst="rect">
            <a:avLst/>
          </a:prstGeom>
        </p:spPr>
        <p:txBody>
          <a:bodyPr vert="horz" tIns="0" bIns="0" anchor="b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E3DC5AF8-754C-4BCA-BF48-EAEB3225C4B3}" type="datetimeFigureOut">
              <a:rPr lang="cs-CZ"/>
              <a:pPr>
                <a:defRPr/>
              </a:pPr>
              <a:t>17.9.2014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3"/>
          </p:nvPr>
        </p:nvSpPr>
        <p:spPr>
          <a:xfrm>
            <a:off x="457200" y="6557963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000" dirty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4"/>
          </p:nvPr>
        </p:nvSpPr>
        <p:spPr>
          <a:xfrm>
            <a:off x="6251575" y="6556375"/>
            <a:ext cx="588963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100" smtClean="0">
                <a:solidFill>
                  <a:schemeClr val="tx2"/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2EB67A6F-7319-4C59-96BF-C3819DF9822B}" type="slidenum">
              <a:rPr lang="cs-CZ"/>
              <a:pPr>
                <a:defRPr/>
              </a:pPr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9" r:id="rId2"/>
    <p:sldLayoutId id="2147483721" r:id="rId3"/>
    <p:sldLayoutId id="2147483718" r:id="rId4"/>
    <p:sldLayoutId id="2147483717" r:id="rId5"/>
    <p:sldLayoutId id="2147483716" r:id="rId6"/>
    <p:sldLayoutId id="2147483715" r:id="rId7"/>
    <p:sldLayoutId id="2147483714" r:id="rId8"/>
    <p:sldLayoutId id="2147483722" r:id="rId9"/>
    <p:sldLayoutId id="2147483713" r:id="rId10"/>
    <p:sldLayoutId id="2147483723" r:id="rId11"/>
  </p:sldLayoutIdLst>
  <p:txStyles>
    <p:titleStyle>
      <a:lvl1pPr algn="l" rtl="0" fontAlgn="base">
        <a:spcBef>
          <a:spcPct val="0"/>
        </a:spcBef>
        <a:spcAft>
          <a:spcPct val="0"/>
        </a:spcAft>
        <a:defRPr sz="3800" b="1" kern="1200" cap="all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Calibri" pitchFamily="34" charset="0"/>
        </a:defRPr>
      </a:lvl2pPr>
      <a:lvl3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Calibri" pitchFamily="34" charset="0"/>
        </a:defRPr>
      </a:lvl3pPr>
      <a:lvl4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Calibri" pitchFamily="34" charset="0"/>
        </a:defRPr>
      </a:lvl4pPr>
      <a:lvl5pPr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800" b="1">
          <a:solidFill>
            <a:schemeClr val="tx1"/>
          </a:solidFill>
          <a:latin typeface="Calibri" pitchFamily="34" charset="0"/>
        </a:defRPr>
      </a:lvl9pPr>
      <a:extLst/>
    </p:titleStyle>
    <p:bodyStyle>
      <a:lvl1pPr marL="273050" indent="-273050" algn="l" rtl="0" fontAlgn="base">
        <a:spcBef>
          <a:spcPts val="600"/>
        </a:spcBef>
        <a:spcAft>
          <a:spcPct val="0"/>
        </a:spcAft>
        <a:buClr>
          <a:schemeClr val="tx2"/>
        </a:buClr>
        <a:buSzPct val="73000"/>
        <a:buFont typeface="Wingdings 2" pitchFamily="18" charset="2"/>
        <a:buChar char="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20700" indent="-228600" algn="l" rtl="0" fontAlgn="base">
        <a:spcBef>
          <a:spcPts val="500"/>
        </a:spcBef>
        <a:spcAft>
          <a:spcPct val="0"/>
        </a:spcAft>
        <a:buClr>
          <a:srgbClr val="84AA33"/>
        </a:buClr>
        <a:buSzPct val="80000"/>
        <a:buFont typeface="Wingdings 2" pitchFamily="18" charset="2"/>
        <a:buChar char=""/>
        <a:defRPr sz="2300" kern="1200">
          <a:solidFill>
            <a:srgbClr val="6C6C6C"/>
          </a:solidFill>
          <a:latin typeface="+mn-lt"/>
          <a:ea typeface="+mn-ea"/>
          <a:cs typeface="+mn-cs"/>
        </a:defRPr>
      </a:lvl2pPr>
      <a:lvl3pPr marL="758825" indent="-228600" algn="l" rtl="0" fontAlgn="base">
        <a:spcBef>
          <a:spcPts val="400"/>
        </a:spcBef>
        <a:spcAft>
          <a:spcPct val="0"/>
        </a:spcAft>
        <a:buClr>
          <a:srgbClr val="84AA33"/>
        </a:buClr>
        <a:buSzPct val="60000"/>
        <a:buFont typeface="Wingdings" pitchFamily="2" charset="2"/>
        <a:buChar char="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228600" algn="l" rtl="0" fontAlgn="base">
        <a:spcBef>
          <a:spcPct val="20000"/>
        </a:spcBef>
        <a:spcAft>
          <a:spcPct val="0"/>
        </a:spcAft>
        <a:buClr>
          <a:srgbClr val="84AA33"/>
        </a:buClr>
        <a:buSzPct val="80000"/>
        <a:buFont typeface="Wingdings 2" pitchFamily="18" charset="2"/>
        <a:buChar char=""/>
        <a:defRPr sz="2000" kern="1200">
          <a:solidFill>
            <a:srgbClr val="6C6C6C"/>
          </a:solidFill>
          <a:latin typeface="+mn-lt"/>
          <a:ea typeface="+mn-ea"/>
          <a:cs typeface="+mn-cs"/>
        </a:defRPr>
      </a:lvl4pPr>
      <a:lvl5pPr marL="1279525" indent="-228600" algn="l" rtl="0" fontAlgn="base">
        <a:spcBef>
          <a:spcPts val="400"/>
        </a:spcBef>
        <a:spcAft>
          <a:spcPct val="0"/>
        </a:spcAft>
        <a:buClr>
          <a:srgbClr val="84AA33"/>
        </a:buClr>
        <a:buSzPct val="70000"/>
        <a:buFont typeface="Wingdings" pitchFamily="2" charset="2"/>
        <a:buChar char="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l" rtl="0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l" rtl="0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l" rtl="0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cs.wikipedia.org/wiki/Obecn%C3%AD_d%C5%AFm" TargetMode="External"/><Relationship Id="rId2" Type="http://schemas.openxmlformats.org/officeDocument/2006/relationships/hyperlink" Target="https://cs.wikipedia.org/wiki/Pra%C5%A1n%C3%A1_br%C3%A1na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cs.wikipedia.org/wiki/%C5%BDidovsk%C3%BD_h%C5%99bitov" TargetMode="External"/><Relationship Id="rId5" Type="http://schemas.openxmlformats.org/officeDocument/2006/relationships/hyperlink" Target="https://cs.wikipedia.org/wiki/Staronov%C3%A1_synagoga" TargetMode="External"/><Relationship Id="rId4" Type="http://schemas.openxmlformats.org/officeDocument/2006/relationships/hyperlink" Target="https://cs.wikipedia.org/wiki/Alfons_Mucha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3" name="Obrázek 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166688"/>
            <a:ext cx="5741988" cy="139541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539750" y="1692275"/>
          <a:ext cx="8064500" cy="4919663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Člověk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a jeho svět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smtClean="0">
                          <a:latin typeface="Times New Roman" pitchFamily="18" charset="0"/>
                          <a:cs typeface="Times New Roman" pitchFamily="18" charset="0"/>
                        </a:rPr>
                        <a:t>VY_12_INOVACE_273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Vlastivěda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Mgr. Gregorová Vladana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Josefov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Prezentace seznamuje žáky</a:t>
                      </a:r>
                      <a:r>
                        <a:rPr lang="cs-CZ" sz="1400" b="1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s pražskou čtvrtí Josefov, především s jejími historickými památkami, které zde najdeme. Opírá se o pověsti, zajímavosti, čímž podporuje čtenářskou gramotnost. </a:t>
                      </a:r>
                      <a:endParaRPr lang="cs-CZ" sz="1400" b="1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b="1" dirty="0" smtClean="0">
                          <a:latin typeface="Times New Roman" pitchFamily="18" charset="0"/>
                          <a:cs typeface="Times New Roman" pitchFamily="18" charset="0"/>
                        </a:rPr>
                        <a:t>25.3.2013</a:t>
                      </a:r>
                      <a:endParaRPr lang="cs-CZ" sz="1400" b="1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58" name="Picture 2" descr="logo průhledné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12088" y="5934075"/>
            <a:ext cx="784225" cy="692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1357290" y="2714620"/>
            <a:ext cx="7244612" cy="92333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JOSEFOV</a:t>
            </a: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 –</a:t>
            </a:r>
            <a:r>
              <a:rPr lang="cs-CZ" sz="40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glow rad="139700">
                    <a:schemeClr val="accent6">
                      <a:satMod val="175000"/>
                      <a:alpha val="40000"/>
                    </a:schemeClr>
                  </a:glow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+mn-lt"/>
                <a:cs typeface="+mn-cs"/>
              </a:rPr>
              <a:t>ŽIDOVSKÉ MĚSTO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glow rad="139700">
                  <a:schemeClr val="accent6">
                    <a:satMod val="175000"/>
                    <a:alpha val="40000"/>
                  </a:schemeClr>
                </a:glow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7" name="Picture 4" descr="https://upload.wikimedia.org/wikipedia/commons/4/4b/Praha_Staronova_Synagog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857628"/>
            <a:ext cx="2975925" cy="279234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8" name="Picture 2" descr="https://upload.wikimedia.org/wikipedia/commons/thumb/4/47/Prag_Pulverturm.jpg/800px-Prag_Pulverturm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1473" y="142852"/>
            <a:ext cx="1785950" cy="242741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2" descr="https://upload.wikimedia.org/wikipedia/commons/thumb/f/f8/Obecn%C3%AD_d%C5%AFm_noc_3.jpg/1280px-Obecn%C3%AD_d%C5%AFm_noc_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786314" y="285728"/>
            <a:ext cx="3714776" cy="25074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127000"/>
          </a:effectLst>
        </p:spPr>
      </p:pic>
      <p:pic>
        <p:nvPicPr>
          <p:cNvPr id="11" name="Picture 2" descr="https://upload.wikimedia.org/wikipedia/commons/thumb/0/0b/Cmentarz_%C5%BCydowski_w_Kamiennej_G%C3%B3rze_-_Aw58_-_13_lipca_2010DSC02256.jpg/1280px-Cmentarz_%C5%BCydowski_w_Kamiennej_G%C3%B3rze_-_Aw58_-_13_lipca_2010DSC02256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3714752"/>
            <a:ext cx="4042756" cy="3032068"/>
          </a:xfrm>
          <a:prstGeom prst="rect">
            <a:avLst/>
          </a:prstGeom>
          <a:ln>
            <a:noFill/>
          </a:ln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http://prague.ic.cz/prague-map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88" y="0"/>
            <a:ext cx="65008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extovéPole 1"/>
          <p:cNvSpPr txBox="1"/>
          <p:nvPr/>
        </p:nvSpPr>
        <p:spPr>
          <a:xfrm>
            <a:off x="0" y="214313"/>
            <a:ext cx="2857500" cy="77866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Josefov je městská čtvrť obklopena Starým Městem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– (najdi na mapě)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sz="28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je pojmenován po Josefovi II., synu Marie        Terezie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sz="2800" dirty="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do r.1850 se Josefov nazýval Židovské město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buFontTx/>
              <a:buChar char="-"/>
              <a:defRPr/>
            </a:pPr>
            <a:endParaRPr lang="cs-CZ" dirty="0">
              <a:solidFill>
                <a:schemeClr val="accent6">
                  <a:lumMod val="75000"/>
                </a:schemeClr>
              </a:solidFill>
              <a:latin typeface="+mn-lt"/>
              <a:cs typeface="+mn-cs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dirty="0">
              <a:latin typeface="+mn-lt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928794" y="142852"/>
            <a:ext cx="4459682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Prašná brána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071813" y="1428750"/>
            <a:ext cx="6072187" cy="39909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r>
              <a:rPr lang="cs-CZ" sz="3200">
                <a:solidFill>
                  <a:srgbClr val="FFF1CE"/>
                </a:solidFill>
                <a:latin typeface="Times New Roman" pitchFamily="18" charset="0"/>
                <a:cs typeface="Times New Roman" pitchFamily="18" charset="0"/>
              </a:rPr>
              <a:t> vstup do Starého Města</a:t>
            </a:r>
          </a:p>
          <a:p>
            <a:pPr>
              <a:buFont typeface="Wingdings" pitchFamily="2" charset="2"/>
              <a:buChar char="Ø"/>
            </a:pPr>
            <a:r>
              <a:rPr lang="cs-CZ" sz="3200">
                <a:solidFill>
                  <a:srgbClr val="FFF1CE"/>
                </a:solidFill>
                <a:latin typeface="Times New Roman" pitchFamily="18" charset="0"/>
                <a:cs typeface="Times New Roman" pitchFamily="18" charset="0"/>
              </a:rPr>
              <a:t> postavena do hradebního příkopu        	- 9 m pod úroveň země</a:t>
            </a:r>
          </a:p>
          <a:p>
            <a:pPr>
              <a:buFont typeface="Wingdings" pitchFamily="2" charset="2"/>
              <a:buChar char="Ø"/>
            </a:pPr>
            <a:r>
              <a:rPr lang="cs-CZ" sz="3200">
                <a:solidFill>
                  <a:srgbClr val="FFF1CE"/>
                </a:solidFill>
                <a:latin typeface="Times New Roman" pitchFamily="18" charset="0"/>
                <a:cs typeface="Times New Roman" pitchFamily="18" charset="0"/>
              </a:rPr>
              <a:t> název z 18. stol.  </a:t>
            </a:r>
          </a:p>
          <a:p>
            <a:r>
              <a:rPr lang="cs-CZ" sz="3200">
                <a:solidFill>
                  <a:srgbClr val="FFF1CE"/>
                </a:solidFill>
                <a:latin typeface="Times New Roman" pitchFamily="18" charset="0"/>
                <a:cs typeface="Times New Roman" pitchFamily="18" charset="0"/>
              </a:rPr>
              <a:t>	- skladiště střelného prachu</a:t>
            </a:r>
          </a:p>
          <a:p>
            <a:pPr>
              <a:buFont typeface="Wingdings" pitchFamily="2" charset="2"/>
              <a:buChar char="Ø"/>
            </a:pPr>
            <a:r>
              <a:rPr lang="cs-CZ" sz="3200">
                <a:solidFill>
                  <a:srgbClr val="FFF1CE"/>
                </a:solidFill>
                <a:latin typeface="Times New Roman" pitchFamily="18" charset="0"/>
                <a:cs typeface="Times New Roman" pitchFamily="18" charset="0"/>
              </a:rPr>
              <a:t> vysoká 35 m., 186 schodů</a:t>
            </a:r>
          </a:p>
          <a:p>
            <a:pPr>
              <a:buFont typeface="Wingdings" pitchFamily="2" charset="2"/>
              <a:buChar char="Ø"/>
            </a:pPr>
            <a:r>
              <a:rPr lang="cs-CZ" sz="3200">
                <a:solidFill>
                  <a:srgbClr val="FFF1CE"/>
                </a:solidFill>
                <a:latin typeface="Times New Roman" pitchFamily="18" charset="0"/>
                <a:cs typeface="Times New Roman" pitchFamily="18" charset="0"/>
              </a:rPr>
              <a:t> byla postavena na místě dřívější     	brány Horské</a:t>
            </a:r>
          </a:p>
        </p:txBody>
      </p:sp>
      <p:pic>
        <p:nvPicPr>
          <p:cNvPr id="8194" name="Picture 2" descr="https://upload.wikimedia.org/wikipedia/commons/thumb/4/47/Prag_Pulverturm.jpg/800px-Prag_Pulverturm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44" y="1285860"/>
            <a:ext cx="2417757" cy="328614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2214546" y="142852"/>
            <a:ext cx="4218912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Obecní dům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86063" y="1214438"/>
            <a:ext cx="6000750" cy="3108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významná památka Prahy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kulturní centrum, kde se pořádají  	plesy, koncerty, ..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cs-CZ" sz="28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n</a:t>
            </a:r>
            <a:r>
              <a:rPr lang="cs-CZ" sz="28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a výzdobě podíleli nejvýznamnější 	umělci té doby: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sz="2800" dirty="0">
                <a:solidFill>
                  <a:schemeClr val="accent2">
                    <a:lumMod val="20000"/>
                    <a:lumOff val="80000"/>
                  </a:schemeClr>
                </a:solidFill>
                <a:latin typeface="Times New Roman" pitchFamily="18" charset="0"/>
                <a:cs typeface="Times New Roman" pitchFamily="18" charset="0"/>
              </a:rPr>
              <a:t>  Mikoláš Aleš, Max Švabinský, Alfons 	Mucha</a:t>
            </a:r>
            <a:endParaRPr lang="cs-CZ" sz="2800" dirty="0">
              <a:solidFill>
                <a:schemeClr val="accent2">
                  <a:lumMod val="20000"/>
                  <a:lumOff val="8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170" name="Picture 2" descr="https://upload.wikimedia.org/wikipedia/commons/thumb/f/f8/Obecn%C3%AD_d%C5%AFm_noc_3.jpg/1280px-Obecn%C3%AD_d%C5%AFm_noc_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28" y="3929066"/>
            <a:ext cx="3714776" cy="25074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412" name="Picture 4" descr="https://upload.wikimedia.org/wikipedia/commons/7/7c/Mucha-Maud_Adams_as_Joan_of_Arc-190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071563"/>
            <a:ext cx="2714625" cy="5786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71604" y="142852"/>
            <a:ext cx="6608669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Staronová synagoga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643188" y="1143000"/>
            <a:ext cx="6929437" cy="591820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r>
              <a:rPr lang="cs-CZ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Rabín L</a:t>
            </a:r>
            <a:r>
              <a:rPr lang="hu-HU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őw byl svou učenlivostí známý </a:t>
            </a:r>
          </a:p>
          <a:p>
            <a:r>
              <a:rPr lang="hu-HU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po celém světě. Vypráví se, že vytvořil hlíněnou socha a do ní vložil zvláštní</a:t>
            </a:r>
          </a:p>
          <a:p>
            <a:r>
              <a:rPr lang="hu-HU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mechanismus, aby se mohla pohybovat a vy-konávat jeho příkazy. Rabín svého sluhu pojmenoval Golem. K oživení stačilo, aby do úst vložil šém. Každého večera musel však šém vyjmout. Jednoho dne však na golema zapomněl a ten začal vše rozbíjet a ničit. Přivolaný rabín hned vzal Golemovi šém</a:t>
            </a:r>
          </a:p>
          <a:p>
            <a:r>
              <a:rPr lang="hu-HU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a nechal ho vyvést na půdu Staronové</a:t>
            </a:r>
          </a:p>
          <a:p>
            <a:r>
              <a:rPr lang="hu-HU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synagogy a od té doby už ho nikdy neoživil. Snad se tam rozpad v prach.</a:t>
            </a:r>
          </a:p>
          <a:p>
            <a:endParaRPr lang="cs-CZ">
              <a:latin typeface="Constantia" pitchFamily="18" charset="0"/>
            </a:endParaRPr>
          </a:p>
        </p:txBody>
      </p:sp>
      <p:pic>
        <p:nvPicPr>
          <p:cNvPr id="3074" name="Picture 2" descr="http://www.cestovatel.cz/foto-soubory/05-vyrez-sma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071810"/>
            <a:ext cx="2643174" cy="3286147"/>
          </a:xfrm>
          <a:prstGeom prst="ellipse">
            <a:avLst/>
          </a:prstGeom>
          <a:ln>
            <a:noFill/>
          </a:ln>
          <a:effectLst>
            <a:glow rad="101600">
              <a:schemeClr val="accent5">
                <a:lumMod val="20000"/>
                <a:lumOff val="80000"/>
                <a:alpha val="60000"/>
              </a:schemeClr>
            </a:glow>
            <a:softEdge rad="112500"/>
          </a:effectLst>
        </p:spPr>
      </p:pic>
      <p:sp>
        <p:nvSpPr>
          <p:cNvPr id="18436" name="TextovéPole 4"/>
          <p:cNvSpPr txBox="1">
            <a:spLocks noChangeArrowheads="1"/>
          </p:cNvSpPr>
          <p:nvPr/>
        </p:nvSpPr>
        <p:spPr bwMode="auto">
          <a:xfrm>
            <a:off x="142875" y="1071563"/>
            <a:ext cx="2500313" cy="2062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3200">
                <a:latin typeface="Lucida Calligraphy" pitchFamily="66" charset="0"/>
                <a:cs typeface="Times New Roman" pitchFamily="18" charset="0"/>
              </a:rPr>
              <a:t> </a:t>
            </a:r>
            <a:r>
              <a:rPr lang="cs-CZ" sz="3200" b="1">
                <a:latin typeface="Lucida Calligraphy" pitchFamily="66" charset="0"/>
                <a:cs typeface="Times New Roman" pitchFamily="18" charset="0"/>
              </a:rPr>
              <a:t>  Pověst </a:t>
            </a:r>
          </a:p>
          <a:p>
            <a:r>
              <a:rPr lang="cs-CZ" sz="3200" b="1">
                <a:latin typeface="Lucida Calligraphy" pitchFamily="66" charset="0"/>
                <a:cs typeface="Times New Roman" pitchFamily="18" charset="0"/>
              </a:rPr>
              <a:t>o rabínovi</a:t>
            </a:r>
          </a:p>
          <a:p>
            <a:r>
              <a:rPr lang="cs-CZ" sz="3200" b="1">
                <a:latin typeface="Lucida Calligraphy" pitchFamily="66" charset="0"/>
                <a:cs typeface="Times New Roman" pitchFamily="18" charset="0"/>
              </a:rPr>
              <a:t>     a Golemovi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1571604" y="142852"/>
            <a:ext cx="6608669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Staronová synagoga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9458" name="TextovéPole 4"/>
          <p:cNvSpPr txBox="1">
            <a:spLocks noChangeArrowheads="1"/>
          </p:cNvSpPr>
          <p:nvPr/>
        </p:nvSpPr>
        <p:spPr bwMode="auto">
          <a:xfrm>
            <a:off x="0" y="1071563"/>
            <a:ext cx="2714625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Font typeface="Wingdings" pitchFamily="2" charset="2"/>
              <a:buChar char="Ø"/>
            </a:pPr>
            <a:r>
              <a:rPr lang="cs-CZ" sz="280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 nejstarší </a:t>
            </a:r>
          </a:p>
          <a:p>
            <a:pPr algn="ctr"/>
            <a:r>
              <a:rPr lang="cs-CZ" sz="280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v Evropě</a:t>
            </a:r>
          </a:p>
          <a:p>
            <a:endParaRPr lang="cs-CZ" sz="280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postavena přibližně r.1270</a:t>
            </a:r>
          </a:p>
          <a:p>
            <a:endParaRPr lang="cs-CZ" sz="2800">
              <a:solidFill>
                <a:srgbClr val="000099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>
                <a:solidFill>
                  <a:srgbClr val="000099"/>
                </a:solidFill>
                <a:latin typeface="Times New Roman" pitchFamily="18" charset="0"/>
                <a:cs typeface="Times New Roman" pitchFamily="18" charset="0"/>
              </a:rPr>
              <a:t>byla svědkem masakru asi 3000 Židů při velikonoční nepokojích -1389 -nestihli se dostat do synagogy </a:t>
            </a:r>
          </a:p>
        </p:txBody>
      </p:sp>
      <p:pic>
        <p:nvPicPr>
          <p:cNvPr id="5122" name="Picture 2" descr="https://upload.wikimedia.org/wikipedia/commons/8/88/Vaclav_Jansa_-_Zidovska_radnice_a_Staronova_synagoga_v_Josefov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488" y="1214422"/>
            <a:ext cx="2838450" cy="4552951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5124" name="Picture 4" descr="https://upload.wikimedia.org/wikipedia/commons/4/4b/Praha_Staronova_Synagoga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00694" y="2714620"/>
            <a:ext cx="3500462" cy="3284519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28662" y="142852"/>
            <a:ext cx="7418377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Starý židovský hřbitov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2928938" y="1428750"/>
            <a:ext cx="6657975" cy="475932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endParaRPr lang="cs-CZ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založen v 15.stol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nejstarší náhrobek z r. 1439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dnes 12 tis. náhrobních kamenů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náhrobky různé tvary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místo květin se dávají kamínky, drobné 	mince, lístky s přáním</a:t>
            </a:r>
          </a:p>
          <a:p>
            <a:pPr>
              <a:buFont typeface="Wingdings" pitchFamily="2" charset="2"/>
              <a:buChar char="Ø"/>
            </a:pPr>
            <a:r>
              <a:rPr lang="cs-CZ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nejvýznamnější pochovaný je rabí L</a:t>
            </a:r>
            <a:r>
              <a:rPr lang="hu-HU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őw</a:t>
            </a:r>
            <a:endParaRPr lang="cs-CZ" sz="2800">
              <a:solidFill>
                <a:srgbClr val="FDD7BA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Wingdings" pitchFamily="2" charset="2"/>
              <a:buChar char="Ø"/>
            </a:pPr>
            <a:r>
              <a:rPr lang="cs-CZ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hřbitov několikrát rozšiřován</a:t>
            </a:r>
          </a:p>
          <a:p>
            <a:r>
              <a:rPr lang="cs-CZ" sz="2800">
                <a:solidFill>
                  <a:srgbClr val="FDD7BA"/>
                </a:solidFill>
                <a:latin typeface="Times New Roman" pitchFamily="18" charset="0"/>
                <a:cs typeface="Times New Roman" pitchFamily="18" charset="0"/>
              </a:rPr>
              <a:t> 	– má několik vrstev</a:t>
            </a:r>
          </a:p>
          <a:p>
            <a:pPr>
              <a:buFont typeface="Wingdings" pitchFamily="2" charset="2"/>
              <a:buChar char="Ø"/>
            </a:pPr>
            <a:endParaRPr lang="cs-CZ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>
              <a:latin typeface="Constantia" pitchFamily="18" charset="0"/>
            </a:endParaRPr>
          </a:p>
        </p:txBody>
      </p:sp>
      <p:pic>
        <p:nvPicPr>
          <p:cNvPr id="4098" name="Picture 2" descr="https://upload.wikimedia.org/wikipedia/commons/thumb/0/0b/Cmentarz_%C5%BCydowski_w_Kamiennej_G%C3%B3rze_-_Aw58_-_13_lipca_2010DSC02256.jpg/1280px-Cmentarz_%C5%BCydowski_w_Kamiennej_G%C3%B3rze_-_Aw58_-_13_lipca_2010DSC0225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4000504"/>
            <a:ext cx="2804498" cy="2103374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pic>
        <p:nvPicPr>
          <p:cNvPr id="4100" name="Picture 4" descr="https://upload.wikimedia.org/wikipedia/commons/thumb/7/71/Grab_Mordechai_Maisel.JPG/1280px-Grab_Mordechai_Maisel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2844" y="1428737"/>
            <a:ext cx="2560632" cy="1866896"/>
          </a:xfrm>
          <a:prstGeom prst="rect">
            <a:avLst/>
          </a:prstGeom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28662" y="142852"/>
            <a:ext cx="5628016" cy="92333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Opakování učiva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1506" name="TextovéPole 3"/>
          <p:cNvSpPr txBox="1">
            <a:spLocks noChangeArrowheads="1"/>
          </p:cNvSpPr>
          <p:nvPr/>
        </p:nvSpPr>
        <p:spPr bwMode="auto">
          <a:xfrm>
            <a:off x="2928938" y="1428750"/>
            <a:ext cx="6657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endParaRPr lang="cs-CZ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>
              <a:latin typeface="Constantia" pitchFamily="18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4500563" y="1214438"/>
            <a:ext cx="4208462" cy="3698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Úkol: poznej památku podle obrázku</a:t>
            </a:r>
            <a:endParaRPr lang="cs-CZ" b="1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3714750" y="2286000"/>
            <a:ext cx="428625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1.</a:t>
            </a:r>
            <a:endParaRPr lang="cs-CZ" sz="2800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786063" y="4714875"/>
            <a:ext cx="4508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2.</a:t>
            </a:r>
            <a:endParaRPr lang="cs-CZ" sz="2800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43438" y="3143250"/>
            <a:ext cx="404812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3.</a:t>
            </a:r>
            <a:endParaRPr lang="cs-CZ" sz="2400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5000625" y="5357813"/>
            <a:ext cx="427038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4.</a:t>
            </a:r>
            <a:endParaRPr lang="cs-CZ" sz="2400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13" name="Picture 4" descr="https://upload.wikimedia.org/wikipedia/commons/4/4b/Praha_Staronova_Synagog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14" y="1500174"/>
            <a:ext cx="2214578" cy="2077961"/>
          </a:xfrm>
          <a:prstGeom prst="rect">
            <a:avLst/>
          </a:prstGeom>
          <a:noFill/>
          <a:effectLst>
            <a:softEdge rad="127000"/>
          </a:effectLst>
        </p:spPr>
      </p:pic>
      <p:pic>
        <p:nvPicPr>
          <p:cNvPr id="17" name="Picture 2" descr="https://upload.wikimedia.org/wikipedia/commons/thumb/f/f8/Obecn%C3%AD_d%C5%AFm_noc_3.jpg/1280px-Obecn%C3%AD_d%C5%AFm_noc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14942" y="1643050"/>
            <a:ext cx="3714776" cy="250747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2" descr="https://upload.wikimedia.org/wikipedia/commons/thumb/0/0b/Cmentarz_%C5%BCydowski_w_Kamiennej_G%C3%B3rze_-_Aw58_-_13_lipca_2010DSC02256.jpg/1280px-Cmentarz_%C5%BCydowski_w_Kamiennej_G%C3%B3rze_-_Aw58_-_13_lipca_2010DSC0225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393388"/>
            <a:ext cx="3286148" cy="24646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  <a:softEdge rad="63500"/>
          </a:effectLst>
        </p:spPr>
      </p:pic>
      <p:pic>
        <p:nvPicPr>
          <p:cNvPr id="19" name="Picture 2" descr="https://upload.wikimedia.org/wikipedia/commons/thumb/4/47/Prag_Pulverturm.jpg/800px-Prag_Pulverturm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928662" y="3929066"/>
            <a:ext cx="1703377" cy="23151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928662" y="142852"/>
            <a:ext cx="5628016" cy="175432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non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Opakování učiva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t>               - řešení</a:t>
            </a:r>
            <a:endParaRPr lang="cs-CZ" sz="5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22530" name="TextovéPole 3"/>
          <p:cNvSpPr txBox="1">
            <a:spLocks noChangeArrowheads="1"/>
          </p:cNvSpPr>
          <p:nvPr/>
        </p:nvSpPr>
        <p:spPr bwMode="auto">
          <a:xfrm>
            <a:off x="3000375" y="1428750"/>
            <a:ext cx="6657975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buFont typeface="Wingdings" pitchFamily="2" charset="2"/>
              <a:buChar char="Ø"/>
            </a:pPr>
            <a:endParaRPr lang="cs-CZ">
              <a:latin typeface="Constantia" pitchFamily="18" charset="0"/>
            </a:endParaRPr>
          </a:p>
          <a:p>
            <a:pPr>
              <a:buFont typeface="Wingdings" pitchFamily="2" charset="2"/>
              <a:buChar char="Ø"/>
            </a:pPr>
            <a:endParaRPr lang="cs-CZ">
              <a:latin typeface="Constantia" pitchFamily="18" charset="0"/>
            </a:endParaRPr>
          </a:p>
        </p:txBody>
      </p:sp>
      <p:pic>
        <p:nvPicPr>
          <p:cNvPr id="10" name="Picture 6" descr="Stary Zidovsky Hrbitov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86380" y="4429132"/>
            <a:ext cx="3643301" cy="2428868"/>
          </a:xfrm>
          <a:prstGeom prst="rect">
            <a:avLst/>
          </a:prstGeom>
          <a:noFill/>
          <a:effectLst>
            <a:softEdge rad="317500"/>
          </a:effectLst>
        </p:spPr>
      </p:pic>
      <p:sp>
        <p:nvSpPr>
          <p:cNvPr id="11" name="TextovéPole 10"/>
          <p:cNvSpPr txBox="1"/>
          <p:nvPr/>
        </p:nvSpPr>
        <p:spPr>
          <a:xfrm>
            <a:off x="2714625" y="2714625"/>
            <a:ext cx="3000375" cy="954088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Staronová synagoga</a:t>
            </a:r>
            <a:endParaRPr lang="cs-CZ" sz="2800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2714625" y="4429125"/>
            <a:ext cx="2214563" cy="523875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Prašná brána</a:t>
            </a:r>
            <a:endParaRPr lang="cs-CZ" sz="2800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7000875" y="1571625"/>
            <a:ext cx="184467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Obecní dům</a:t>
            </a:r>
            <a:endParaRPr lang="cs-CZ" sz="2400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6286500" y="4429125"/>
            <a:ext cx="24098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solidFill>
                  <a:schemeClr val="accent2">
                    <a:lumMod val="40000"/>
                    <a:lumOff val="60000"/>
                  </a:schemeClr>
                </a:solidFill>
                <a:latin typeface="+mn-lt"/>
                <a:cs typeface="+mn-cs"/>
              </a:rPr>
              <a:t>Židovský hřbitov</a:t>
            </a:r>
            <a:endParaRPr lang="cs-CZ" sz="2400" dirty="0">
              <a:solidFill>
                <a:schemeClr val="accent2">
                  <a:lumMod val="40000"/>
                  <a:lumOff val="60000"/>
                </a:schemeClr>
              </a:solidFill>
              <a:latin typeface="+mn-lt"/>
              <a:cs typeface="+mn-cs"/>
            </a:endParaRPr>
          </a:p>
        </p:txBody>
      </p:sp>
      <p:pic>
        <p:nvPicPr>
          <p:cNvPr id="12" name="Picture 2" descr="https://upload.wikimedia.org/wikipedia/commons/thumb/f/f8/Obecn%C3%AD_d%C5%AFm_noc_3.jpg/1280px-Obecn%C3%AD_d%C5%AFm_noc_3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214554"/>
            <a:ext cx="2656435" cy="17930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2" descr="https://upload.wikimedia.org/wikipedia/commons/thumb/4/47/Prag_Pulverturm.jpg/800px-Prag_Pulverturm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928662" y="3929066"/>
            <a:ext cx="1703377" cy="231518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4" descr="https://upload.wikimedia.org/wikipedia/commons/4/4b/Praha_Staronova_Synagoga.jpg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282" y="1714488"/>
            <a:ext cx="2214578" cy="2077961"/>
          </a:xfrm>
          <a:prstGeom prst="rect">
            <a:avLst/>
          </a:prstGeom>
          <a:noFill/>
          <a:effectLst>
            <a:softEdge rad="127000"/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214313" y="1785938"/>
            <a:ext cx="8429625" cy="4800600"/>
          </a:xfrm>
          <a:prstGeom prst="rect">
            <a:avLst/>
          </a:prstGeom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hlinkClick r:id="rId2"/>
              </a:rPr>
              <a:t>https://cs.wikipedia.org/wiki/Pra%C5%A1n%C3%A1_br%C3%A1na#mediaviewer/File:Prag_Pulverturm.jpg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hlinkClick r:id="rId3"/>
              </a:rPr>
              <a:t>https://cs.wikipedia.org/wiki/Obecn%C3%AD_d%C5%AFm#mediaviewer/File:Obecn%C3%AD_d%C5%AFm_noc_3.jpg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hlinkClick r:id="rId4"/>
              </a:rPr>
              <a:t>https://cs.wikipedia.org/wiki/Alfons_Mucha#mediaviewer/File:Mucha-Maud_Adams_as_Joan_of_Arc-1909.jpg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https://cs.wikipedia.org/wiki/Staronov%C3%A1_synagoga#mediaviewer/File:Vaclav_Jansa_-_Zidovska_radnice_a_Staronova_synagoga_v_Josefove.JPG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hlinkClick r:id="rId5"/>
              </a:rPr>
              <a:t>https://cs.wikipedia.org/wiki/Staronov%C3%A1_synagoga#mediaviewer/File:Praha_Staronova_Synagoga.jpg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  <a:hlinkClick r:id="rId6"/>
              </a:rPr>
              <a:t>https://cs.wikipedia.org/wiki/%C5%BDidovsk%C3%BD_h%C5%99bitov#mediaviewer/File:Cmentarz_%C5%BCydowski_w_Kamiennej_G%C3%B3rze_-_Aw58_-_13_lipca_2010DSC02256.jpg</a:t>
            </a: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b="1" dirty="0">
                <a:solidFill>
                  <a:schemeClr val="tx1">
                    <a:lumMod val="95000"/>
                    <a:lumOff val="5000"/>
                  </a:schemeClr>
                </a:solidFill>
              </a:rPr>
              <a:t>https://cs.wikipedia.org/wiki/%C5%BDidovsk%C3%BD_h%C5%99bitov#mediaviewer/File:Grab_Mordechai_Maisel.JPG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cs-CZ" b="1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23554" name="TextovéPole 2"/>
          <p:cNvSpPr txBox="1">
            <a:spLocks noChangeArrowheads="1"/>
          </p:cNvSpPr>
          <p:nvPr/>
        </p:nvSpPr>
        <p:spPr bwMode="auto">
          <a:xfrm>
            <a:off x="357188" y="785813"/>
            <a:ext cx="216693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b="1">
                <a:latin typeface="Constantia" pitchFamily="18" charset="0"/>
              </a:rPr>
              <a:t>Použitá literatura:</a:t>
            </a:r>
          </a:p>
          <a:p>
            <a:r>
              <a:rPr lang="cs-CZ" b="1">
                <a:latin typeface="Constantia" pitchFamily="18" charset="0"/>
              </a:rPr>
              <a:t>obrázky: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ohatý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Bohatý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Slunovrat">
    <a:dk1>
      <a:sysClr val="windowText" lastClr="000000"/>
    </a:dk1>
    <a:lt1>
      <a:sysClr val="window" lastClr="FFFFFF"/>
    </a:lt1>
    <a:dk2>
      <a:srgbClr val="4F271C"/>
    </a:dk2>
    <a:lt2>
      <a:srgbClr val="E7DEC9"/>
    </a:lt2>
    <a:accent1>
      <a:srgbClr val="3891A7"/>
    </a:accent1>
    <a:accent2>
      <a:srgbClr val="FEB80A"/>
    </a:accent2>
    <a:accent3>
      <a:srgbClr val="C32D2E"/>
    </a:accent3>
    <a:accent4>
      <a:srgbClr val="84AA33"/>
    </a:accent4>
    <a:accent5>
      <a:srgbClr val="964305"/>
    </a:accent5>
    <a:accent6>
      <a:srgbClr val="475A8D"/>
    </a:accent6>
    <a:hlink>
      <a:srgbClr val="8DC765"/>
    </a:hlink>
    <a:folHlink>
      <a:srgbClr val="AA8A14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215</TotalTime>
  <Words>356</Words>
  <Application>Microsoft Office PowerPoint</Application>
  <PresentationFormat>On-screen Show (4:3)</PresentationFormat>
  <Paragraphs>88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7</vt:i4>
      </vt:variant>
      <vt:variant>
        <vt:lpstr>Šablona návrhu</vt:lpstr>
      </vt:variant>
      <vt:variant>
        <vt:i4>5</vt:i4>
      </vt:variant>
      <vt:variant>
        <vt:lpstr>Nadpisy snímků</vt:lpstr>
      </vt:variant>
      <vt:variant>
        <vt:i4>11</vt:i4>
      </vt:variant>
    </vt:vector>
  </HeadingPairs>
  <TitlesOfParts>
    <vt:vector size="23" baseType="lpstr">
      <vt:lpstr>Constantia</vt:lpstr>
      <vt:lpstr>Arial</vt:lpstr>
      <vt:lpstr>Calibri</vt:lpstr>
      <vt:lpstr>Wingdings 2</vt:lpstr>
      <vt:lpstr>Wingdings</vt:lpstr>
      <vt:lpstr>Times New Roman</vt:lpstr>
      <vt:lpstr>Lucida Calligraphy</vt:lpstr>
      <vt:lpstr>Bohatý</vt:lpstr>
      <vt:lpstr>Bohatý</vt:lpstr>
      <vt:lpstr>Bohatý</vt:lpstr>
      <vt:lpstr>Bohatý</vt:lpstr>
      <vt:lpstr>Bohatý</vt:lpstr>
      <vt:lpstr>Snímek 1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Vladka</dc:creator>
  <cp:lastModifiedBy>DUM</cp:lastModifiedBy>
  <cp:revision>30</cp:revision>
  <dcterms:created xsi:type="dcterms:W3CDTF">2012-11-15T11:15:33Z</dcterms:created>
  <dcterms:modified xsi:type="dcterms:W3CDTF">2014-09-17T19:14:31Z</dcterms:modified>
</cp:coreProperties>
</file>