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CF9AD61B-3CF8-4F7E-839C-1A3332272FB1}">
          <p14:sldIdLst>
            <p14:sldId id="256"/>
            <p14:sldId id="257"/>
            <p14:sldId id="258"/>
            <p14:sldId id="259"/>
            <p14:sldId id="260"/>
            <p14:sldId id="261"/>
            <p14:sldId id="262"/>
            <p14:sldId id="263"/>
            <p14:sldId id="264"/>
            <p14:sldId id="266"/>
            <p14:sldId id="265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4/45/Firefly_photuris.jpg/260px-Firefly_photuris.jpg" TargetMode="External"/><Relationship Id="rId3" Type="http://schemas.openxmlformats.org/officeDocument/2006/relationships/hyperlink" Target="http://upload.wikimedia.org/wikipedia/commons/thumb/e/e9/Cicindela.campestris.1809.jpg/258px-Cicindela.campestris.1809.jpg" TargetMode="External"/><Relationship Id="rId7" Type="http://schemas.openxmlformats.org/officeDocument/2006/relationships/hyperlink" Target="http://www.biolib.cz/IMG/GAL/42457.jpg" TargetMode="External"/><Relationship Id="rId2" Type="http://schemas.openxmlformats.org/officeDocument/2006/relationships/hyperlink" Target="http://upload.wikimedia.org/wikipedia/commons/thumb/5/5e/Titanus_giganteus_MHNT_dos.jpg/258px-Titanus_giganteus_MHNT_do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7/70/Krompootdoodgraver_Nicrophorus_vespillo_achter_grassprietje.jpg/258px-Krompootdoodgraver_Nicrophorus_vespillo_achter_grassprietje.jpg" TargetMode="External"/><Relationship Id="rId5" Type="http://schemas.openxmlformats.org/officeDocument/2006/relationships/hyperlink" Target="http://upload.wikimedia.org/wikipedia/commons/thumb/6/67/Gelbrandk%C3%A4fer_(Dytiscus_marginalis).jpg/258px-Gelbrandk%C3%A4fer_(Dytiscus_marginalis).jpg" TargetMode="External"/><Relationship Id="rId4" Type="http://schemas.openxmlformats.org/officeDocument/2006/relationships/hyperlink" Target="http://www.ck-house.de/foto1/data/media/22/Kfe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594334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409</a:t>
                      </a: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  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VI.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Přírodopis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/>
                        <a:t>Brouci I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10.4.  2013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11. 4. 2013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852936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dirty="0" smtClean="0"/>
              <a:t>Brouci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známo asi 350 000 druhů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velikost od desetin milimetrů po 20 cm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krovky – první pár křídel vyztužen chitinem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krovky chrání druhý pár blanitých křídel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endParaRPr lang="cs-CZ" dirty="0"/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Titán obrovský</a:t>
            </a:r>
            <a:endParaRPr lang="cs-CZ" dirty="0"/>
          </a:p>
          <a:p>
            <a:pPr>
              <a:buFont typeface="Wingdings" pitchFamily="2" charset="2"/>
              <a:buChar char="ü"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107" y="2852936"/>
            <a:ext cx="2218276" cy="2304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Svižník polní</a:t>
            </a:r>
            <a:r>
              <a:rPr lang="cs-CZ" dirty="0" smtClean="0"/>
              <a:t> – rychlý běžec, dospělci i larvy jsou dravci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268760"/>
            <a:ext cx="4104456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Střevlíci</a:t>
            </a:r>
            <a:r>
              <a:rPr lang="cs-CZ" dirty="0" smtClean="0"/>
              <a:t> – v ohrožení vypouštějí zapáchající tekutinu, většinou noční dravci, mají mimotělní trávení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340768"/>
            <a:ext cx="5970240" cy="4477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Potápník vroubený </a:t>
            </a:r>
            <a:r>
              <a:rPr lang="cs-CZ" dirty="0" smtClean="0"/>
              <a:t>– největší dravec mezi vodními brouky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12776"/>
            <a:ext cx="6804756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Hrobařík obecný </a:t>
            </a:r>
            <a:r>
              <a:rPr lang="cs-CZ" dirty="0" smtClean="0"/>
              <a:t>– pod zem zahrabávají zbytky uhynulých organismů, v blízkosti kladou vajíčka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772816"/>
            <a:ext cx="5605288" cy="451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Páteříček</a:t>
            </a:r>
            <a:r>
              <a:rPr lang="cs-CZ" dirty="0" smtClean="0"/>
              <a:t> – má měkké krovky, žije na květech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Světlušky</a:t>
            </a:r>
            <a:r>
              <a:rPr lang="cs-CZ" dirty="0" smtClean="0"/>
              <a:t> – v noci světélkující brouk, svícení mu umožňuje chemická látka luciferin, samečci létají, samičky nemají křídla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9758" y="2132856"/>
            <a:ext cx="5530628" cy="4360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121660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Otázky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Mor byl rozšiřován především …………….. 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Mravence chytá do zemních pastí …………… . 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Motýly dělíme na …………… a ………….. 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Luciferin umožňuje …………………. . 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Jaká je souvislost mezi hedvábím a bourcem morušovým?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8299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50" dirty="0" smtClean="0"/>
              <a:t>Použité zdroje:</a:t>
            </a:r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http://cs.wikipedia.org/</a:t>
            </a:r>
            <a:r>
              <a:rPr lang="pt-BR" sz="1050" dirty="0"/>
              <a:t> [online]. [cit. 10.4.2013]. Dostupný na WWW: </a:t>
            </a:r>
            <a:r>
              <a:rPr lang="pt-BR" sz="1050" dirty="0">
                <a:hlinkClick r:id="rId2"/>
              </a:rPr>
              <a:t>http://</a:t>
            </a:r>
            <a:r>
              <a:rPr lang="pt-BR" sz="1050" dirty="0" smtClean="0">
                <a:hlinkClick r:id="rId2"/>
              </a:rPr>
              <a:t>upload.wikimedia.org/wikipedia/commons/thumb/5/5e/Titanus_giganteus_MHNT_dos.jpg/258px-Titanus_giganteus_MHNT_dos.jpg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http://cs.wikipedia.org/</a:t>
            </a:r>
            <a:r>
              <a:rPr lang="pt-BR" sz="1050" dirty="0"/>
              <a:t> [online]. [cit. 10.4.2013]. Dostupný na WWW: </a:t>
            </a:r>
            <a:r>
              <a:rPr lang="pt-BR" sz="1050" dirty="0">
                <a:hlinkClick r:id="rId3"/>
              </a:rPr>
              <a:t>http://</a:t>
            </a:r>
            <a:r>
              <a:rPr lang="pt-BR" sz="1050" dirty="0" smtClean="0">
                <a:hlinkClick r:id="rId3"/>
              </a:rPr>
              <a:t>upload.wikimedia.org/wikipedia/commons/thumb/e/e9/Cicindela.campestris.1809.jpg/258px-Cicindela.campestris.1809.jpg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www.ck-house.de</a:t>
            </a:r>
            <a:r>
              <a:rPr lang="pt-BR" sz="1050" dirty="0"/>
              <a:t> [online]. [cit. 10.4.2013]. Dostupný na WWW: </a:t>
            </a:r>
            <a:r>
              <a:rPr lang="pt-BR" sz="1050" dirty="0">
                <a:hlinkClick r:id="rId4"/>
              </a:rPr>
              <a:t>http://</a:t>
            </a:r>
            <a:r>
              <a:rPr lang="pt-BR" sz="1050" dirty="0" smtClean="0">
                <a:hlinkClick r:id="rId4"/>
              </a:rPr>
              <a:t>www.ck-house.de/foto1/data/media/22/Kfer.jpg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http://cs.wikipedia.org/</a:t>
            </a:r>
            <a:r>
              <a:rPr lang="pt-BR" sz="1050" dirty="0"/>
              <a:t> [online]. [cit. 10.4.2013]. Dostupný na WWW: </a:t>
            </a:r>
            <a:r>
              <a:rPr lang="pt-BR" sz="1050" dirty="0">
                <a:hlinkClick r:id="rId5"/>
              </a:rPr>
              <a:t>http://upload.wikimedia.org/wikipedia/commons/thumb/6/67/Gelbrandk%C3%A4fer_%28Dytiscus_marginalis%29.jpg/258px-Gelbrandk%C3%A4fer_%</a:t>
            </a:r>
            <a:r>
              <a:rPr lang="pt-BR" sz="1050" dirty="0" smtClean="0">
                <a:hlinkClick r:id="rId5"/>
              </a:rPr>
              <a:t>28Dytiscus_marginalis%29.jpg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http://cs.wikipedia.org/</a:t>
            </a:r>
            <a:r>
              <a:rPr lang="pt-BR" sz="1050" dirty="0"/>
              <a:t> [online]. [cit. 10.4.2013]. Dostupný na WWW: </a:t>
            </a:r>
            <a:r>
              <a:rPr lang="pt-BR" sz="1050" dirty="0">
                <a:hlinkClick r:id="rId6"/>
              </a:rPr>
              <a:t>http://</a:t>
            </a:r>
            <a:r>
              <a:rPr lang="pt-BR" sz="1050" dirty="0" smtClean="0">
                <a:hlinkClick r:id="rId6"/>
              </a:rPr>
              <a:t>upload.wikimedia.org/wikipedia/commons/thumb/7/70/Krompootdoodgraver_Nicrophorus_vespillo_achter_grassprietje.jpg/258px-Krompootdoodgraver_Nicrophorus_vespillo_achter_grassprietje.jpg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www.biolib.cz</a:t>
            </a:r>
            <a:r>
              <a:rPr lang="pt-BR" sz="1050" dirty="0"/>
              <a:t> [online]. [cit. 10.4.2013]. Dostupný na WWW: </a:t>
            </a:r>
            <a:r>
              <a:rPr lang="pt-BR" sz="1050" dirty="0">
                <a:hlinkClick r:id="rId7"/>
              </a:rPr>
              <a:t>http://</a:t>
            </a:r>
            <a:r>
              <a:rPr lang="pt-BR" sz="1050" dirty="0" smtClean="0">
                <a:hlinkClick r:id="rId7"/>
              </a:rPr>
              <a:t>www.biolib.cz/IMG/GAL/42457.jpg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http://cs.wikipedia.org/</a:t>
            </a:r>
            <a:r>
              <a:rPr lang="pt-BR" sz="1050" dirty="0"/>
              <a:t> [online]. [cit. 10.4.2013]. Dostupný na WWW: </a:t>
            </a:r>
            <a:r>
              <a:rPr lang="pt-BR" sz="1050" dirty="0">
                <a:hlinkClick r:id="rId8"/>
              </a:rPr>
              <a:t>http://</a:t>
            </a:r>
            <a:r>
              <a:rPr lang="pt-BR" sz="1050" dirty="0" smtClean="0">
                <a:hlinkClick r:id="rId8"/>
              </a:rPr>
              <a:t>upload.wikimedia.org/wikipedia/commons/thumb/4/45/Firefly_photuris.jpg/260px-Firefly_photuris.jpg</a:t>
            </a:r>
            <a:endParaRPr lang="cs-CZ" sz="1050" dirty="0" smtClean="0"/>
          </a:p>
          <a:p>
            <a:pPr marL="0" indent="0">
              <a:buNone/>
            </a:pP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1003608887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168</TotalTime>
  <Words>255</Words>
  <Application>Microsoft Office PowerPoint</Application>
  <PresentationFormat>Předvádění na obrazovce (4:3)</PresentationFormat>
  <Paragraphs>58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šablona dumy</vt:lpstr>
      <vt:lpstr>Prezentace aplikace PowerPoint</vt:lpstr>
      <vt:lpstr>Brouci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21</cp:revision>
  <dcterms:created xsi:type="dcterms:W3CDTF">2013-02-17T15:43:31Z</dcterms:created>
  <dcterms:modified xsi:type="dcterms:W3CDTF">2014-09-17T18:53:27Z</dcterms:modified>
</cp:coreProperties>
</file>