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8" r:id="rId5"/>
    <p:sldId id="260" r:id="rId6"/>
    <p:sldId id="261" r:id="rId7"/>
    <p:sldId id="262" r:id="rId8"/>
    <p:sldId id="263" r:id="rId9"/>
    <p:sldId id="269" r:id="rId10"/>
    <p:sldId id="270" r:id="rId11"/>
    <p:sldId id="264" r:id="rId12"/>
    <p:sldId id="271" r:id="rId13"/>
    <p:sldId id="272" r:id="rId14"/>
    <p:sldId id="273" r:id="rId15"/>
    <p:sldId id="274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kudci.com/files/tiplice6_0.jpg" TargetMode="External"/><Relationship Id="rId3" Type="http://schemas.openxmlformats.org/officeDocument/2006/relationships/hyperlink" Target="http://upload.wikimedia.org/wikipedia/commons/thumb/d/dc/Chironomus_plumosus01.jpg/250px-Chironomus_plumosus01.jpg" TargetMode="External"/><Relationship Id="rId7" Type="http://schemas.openxmlformats.org/officeDocument/2006/relationships/hyperlink" Target="http://b.wz.cz/upload/m/mylivepage_blgz_cz/201105/SDC17292.jpg" TargetMode="External"/><Relationship Id="rId12" Type="http://schemas.openxmlformats.org/officeDocument/2006/relationships/hyperlink" Target="http://www.gymta.cz/kabinety/kab_biologie/videoatlas/hmyz/do/141-ovad-hovezi.jpg" TargetMode="External"/><Relationship Id="rId2" Type="http://schemas.openxmlformats.org/officeDocument/2006/relationships/hyperlink" Target="http://upload.wikimedia.org/wikipedia/commons/thumb/b/b7/CulexPipiens.jpg/250px-CulexPipien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8/8f/Musca_domestica_September_2007-1.jpg/250px-Musca_domestica_September_2007-1.jpg" TargetMode="External"/><Relationship Id="rId11" Type="http://schemas.openxmlformats.org/officeDocument/2006/relationships/hyperlink" Target="http://upload.wikimedia.org/wikipedia/commons/thumb/4/4c/Drosophila_melanogaster_-_side_(aka).jpg/270px-Drosophila_melanogaster_-_side_(aka).jpg" TargetMode="External"/><Relationship Id="rId5" Type="http://schemas.openxmlformats.org/officeDocument/2006/relationships/hyperlink" Target="http://upload.wikimedia.org/wikipedia/commons/thumb/0/03/Hoverfly_December_2007-4.jpg/260px-Hoverfly_December_2007-4.jpg" TargetMode="External"/><Relationship Id="rId10" Type="http://schemas.openxmlformats.org/officeDocument/2006/relationships/hyperlink" Target="http://www.naturfoto.cz/fotografie/ostatni/bzucivky-9786.jpg" TargetMode="External"/><Relationship Id="rId4" Type="http://schemas.openxmlformats.org/officeDocument/2006/relationships/hyperlink" Target="http://www.skudci.com/files/ovad-hovezi-1_0.jpg" TargetMode="External"/><Relationship Id="rId9" Type="http://schemas.openxmlformats.org/officeDocument/2006/relationships/hyperlink" Target="http://upload.wikimedia.org/wikipedia/commons/thumb/2/25/A_Fly_by_Matthias_Zimmermann.jpg/250px-A_Fly_by_Matthias_Zimmerman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169548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415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Dvoukřídlí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13.4. 2013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18.4.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0892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Dvoukřídlí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787241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š</a:t>
            </a:r>
            <a:r>
              <a:rPr lang="cs-CZ" dirty="0" smtClean="0"/>
              <a:t>kodlivý, užitečný i nebezpečný hmyz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mají jeden pár blanitých křídel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druhý pár křídel zakrnělý – kyvadélka – rovnovážný orgán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některé vyhynulé druhy se zachovaly v pryskyřici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Komár pisklavý </a:t>
            </a:r>
            <a:r>
              <a:rPr lang="cs-CZ" dirty="0" smtClean="0"/>
              <a:t>– samičky se živí krví živočichů, sameček se živí nektarem, daří se jim ve vlhkém, teplém  prostředí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err="1"/>
              <a:t>Anofeles</a:t>
            </a:r>
            <a:r>
              <a:rPr lang="cs-CZ" b="1" dirty="0"/>
              <a:t> </a:t>
            </a:r>
            <a:r>
              <a:rPr lang="cs-CZ" dirty="0"/>
              <a:t>- tropický komár, přenáší prvoka – zimničky, která způsobuje malárii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32856"/>
            <a:ext cx="2381250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4083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Pakomáři</a:t>
            </a:r>
            <a:r>
              <a:rPr lang="cs-CZ" dirty="0" smtClean="0"/>
              <a:t> – létají nad vodou, larvy - patentky žijí v bahně, jsou potravo ryb, dospělci nebodají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4"/>
            <a:ext cx="6120680" cy="43824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Ovádi</a:t>
            </a:r>
            <a:r>
              <a:rPr lang="cs-CZ" dirty="0" smtClean="0"/>
              <a:t> – samičky ovádu se živí krví člověka, hovězího dobytka, koní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8840"/>
            <a:ext cx="4392488" cy="4257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Pestřenky</a:t>
            </a:r>
            <a:r>
              <a:rPr lang="cs-CZ" dirty="0" smtClean="0"/>
              <a:t> – podobné včelám, vosám – ochrana před nepřáteli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44824"/>
            <a:ext cx="5198690" cy="37590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Bejlomorky</a:t>
            </a:r>
            <a:r>
              <a:rPr lang="cs-CZ" dirty="0" smtClean="0"/>
              <a:t> – larvy napadají rostliny, jejich vývoj probíhá ve zvláštních útvarech - hálkách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Vrtule třešňová </a:t>
            </a:r>
            <a:r>
              <a:rPr lang="cs-CZ" dirty="0" smtClean="0"/>
              <a:t>– larvy žijí v třešních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96752"/>
            <a:ext cx="7174386" cy="3899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01526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Tiplice</a:t>
            </a:r>
            <a:r>
              <a:rPr lang="cs-CZ" dirty="0" smtClean="0"/>
              <a:t> – dokáže odlamovat končetiny, nesaje krev, neškodná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7"/>
            <a:ext cx="5904656" cy="4422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87828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Moucha domácí</a:t>
            </a:r>
            <a:r>
              <a:rPr lang="cs-CZ" dirty="0" smtClean="0"/>
              <a:t> – přenašeč nemocí, vyskytuje se v blízkosti člověka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H="1" flipV="1">
            <a:off x="611560" y="1700807"/>
            <a:ext cx="5760640" cy="4493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Masařka</a:t>
            </a:r>
            <a:r>
              <a:rPr lang="cs-CZ" dirty="0" smtClean="0"/>
              <a:t> – šedavé zbarvení, větší než moucha, larvy kladou do rozkládajících se zbytků potravy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7"/>
            <a:ext cx="6192688" cy="50532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53131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Bzučivky</a:t>
            </a:r>
            <a:r>
              <a:rPr lang="cs-CZ" dirty="0" smtClean="0"/>
              <a:t> – larvy se vyvíjejí v mase, vydávají bzučivý zvuk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5753100" cy="3848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86998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Octomilka obecná</a:t>
            </a:r>
            <a:r>
              <a:rPr lang="cs-CZ" dirty="0" smtClean="0"/>
              <a:t> – drobná muška vyskytující se všude tam, kde probíhá kvašení 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2815"/>
            <a:ext cx="5976664" cy="4648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96332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Bodalka tse-tse</a:t>
            </a:r>
            <a:r>
              <a:rPr lang="cs-CZ" dirty="0" smtClean="0"/>
              <a:t> – žije v tropech, přenáší prvoka – trypanozoma, způsobujícího spavou nemoc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Střeček</a:t>
            </a:r>
            <a:r>
              <a:rPr lang="cs-CZ" dirty="0" smtClean="0"/>
              <a:t> – velmi rychlý letec, parazit dobytka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068959"/>
            <a:ext cx="4752528" cy="29892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03934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zdroje:</a:t>
            </a:r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13.4.2013]. Dostupný na WWW: </a:t>
            </a:r>
            <a:r>
              <a:rPr lang="pt-BR" sz="1050" dirty="0">
                <a:hlinkClick r:id="rId2"/>
              </a:rPr>
              <a:t>http://</a:t>
            </a:r>
            <a:r>
              <a:rPr lang="pt-BR" sz="1050" dirty="0" smtClean="0">
                <a:hlinkClick r:id="rId2"/>
              </a:rPr>
              <a:t>upload.wikimedia.org/wikipedia/commons/thumb/b/b7/CulexPipiens.jpg/250px-CulexPipiens.jpg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13.4.2013]. Dostupný na WWW: </a:t>
            </a:r>
            <a:r>
              <a:rPr lang="pt-BR" sz="1050" dirty="0">
                <a:hlinkClick r:id="rId3"/>
              </a:rPr>
              <a:t>http://</a:t>
            </a:r>
            <a:r>
              <a:rPr lang="pt-BR" sz="1050" dirty="0" smtClean="0">
                <a:hlinkClick r:id="rId3"/>
              </a:rPr>
              <a:t>upload.wikimedia.org/wikipedia/commons/thumb/d/dc/Chironomus_plumosus01.jpg/250px-Chironomus_plumosus01.jpg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13.4.2013]. Dostupný na WWW: </a:t>
            </a:r>
            <a:r>
              <a:rPr lang="pt-BR" sz="1050" dirty="0">
                <a:hlinkClick r:id="rId4"/>
              </a:rPr>
              <a:t>http://</a:t>
            </a:r>
            <a:r>
              <a:rPr lang="pt-BR" sz="1050" dirty="0" smtClean="0">
                <a:hlinkClick r:id="rId4"/>
              </a:rPr>
              <a:t>www.skudci.com/files/ovad-hovezi-1_0.jpg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13.4.2013]. Dostupný na WWW: </a:t>
            </a:r>
            <a:r>
              <a:rPr lang="pt-BR" sz="1050" dirty="0">
                <a:hlinkClick r:id="rId5"/>
              </a:rPr>
              <a:t>http://</a:t>
            </a:r>
            <a:r>
              <a:rPr lang="pt-BR" sz="1050" dirty="0" smtClean="0">
                <a:hlinkClick r:id="rId5"/>
              </a:rPr>
              <a:t>upload.wikimedia.org/wikipedia/commons/thumb/0/03/Hoverfly_December_2007-4.jpg/260px-Hoverfly_December_2007-4.jpg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smtClean="0"/>
              <a:t>ALVESGASPAR</a:t>
            </a:r>
            <a:r>
              <a:rPr lang="cs-CZ" sz="1050" dirty="0"/>
              <a:t>. </a:t>
            </a:r>
            <a:r>
              <a:rPr lang="cs-CZ" sz="1050" i="1" dirty="0"/>
              <a:t>cs.wikipedia.org</a:t>
            </a:r>
            <a:r>
              <a:rPr lang="cs-CZ" sz="1050" dirty="0"/>
              <a:t> [online]. [cit. 13.4.2013].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upload.wikimedia.org/wikipedia/commons/thumb/8/8f/Musca_domestica_September_2007-1.jpg/250px-Musca_domestica_September_2007-1.jpg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mylivepage.blgz.cz</a:t>
            </a:r>
            <a:r>
              <a:rPr lang="cs-CZ" sz="1050" dirty="0"/>
              <a:t> [online]. [cit. 13.4.2013]. 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b.wz.cz/upload/m/mylivepage_blgz_cz/201105/SDC17292.jpg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www.skudci.com</a:t>
            </a:r>
            <a:r>
              <a:rPr lang="pt-BR" sz="1050" dirty="0"/>
              <a:t> [online]. [cit. 13.4.2013]. Dostupný na WWW: </a:t>
            </a:r>
            <a:r>
              <a:rPr lang="pt-BR" sz="1050" dirty="0">
                <a:hlinkClick r:id="rId8"/>
              </a:rPr>
              <a:t>http://</a:t>
            </a:r>
            <a:r>
              <a:rPr lang="pt-BR" sz="1050" dirty="0" smtClean="0">
                <a:hlinkClick r:id="rId8"/>
              </a:rPr>
              <a:t>www.skudci.com/files/tiplice6_0.jpg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cs.wikipedia.org</a:t>
            </a:r>
            <a:r>
              <a:rPr lang="cs-CZ" sz="1050" dirty="0"/>
              <a:t> [online]. [cit. 13.4.2013]. Dostupný na WWW: </a:t>
            </a:r>
            <a:r>
              <a:rPr lang="cs-CZ" sz="1050" dirty="0">
                <a:hlinkClick r:id="rId9"/>
              </a:rPr>
              <a:t>http://</a:t>
            </a:r>
            <a:r>
              <a:rPr lang="cs-CZ" sz="1050" dirty="0" smtClean="0">
                <a:hlinkClick r:id="rId9"/>
              </a:rPr>
              <a:t>upload.wikimedia.org/wikipedia/commons/thumb/2/25/A_Fly_by_Matthias_Zimmermann.jpg/250px-A_Fly_by_Matthias_Zimmermann.jpg</a:t>
            </a:r>
            <a:endParaRPr lang="cs-CZ" sz="1050" dirty="0" smtClean="0"/>
          </a:p>
          <a:p>
            <a:pPr marL="0" indent="0">
              <a:buNone/>
            </a:pPr>
            <a:r>
              <a:rPr lang="pl-PL" sz="1050" dirty="0"/>
              <a:t>JIŘÍ BOHDAL. </a:t>
            </a:r>
            <a:r>
              <a:rPr lang="pl-PL" sz="1050" i="1" dirty="0"/>
              <a:t>www.naturfoto.cz</a:t>
            </a:r>
            <a:r>
              <a:rPr lang="pl-PL" sz="1050" dirty="0"/>
              <a:t> [online]. [cit. 13.4.2013]. Dostupný na WWW: </a:t>
            </a:r>
            <a:r>
              <a:rPr lang="pl-PL" sz="1050" dirty="0">
                <a:hlinkClick r:id="rId10"/>
              </a:rPr>
              <a:t>http://</a:t>
            </a:r>
            <a:r>
              <a:rPr lang="pl-PL" sz="1050" dirty="0" smtClean="0">
                <a:hlinkClick r:id="rId10"/>
              </a:rPr>
              <a:t>www.naturfoto.cz/fotografie/ostatni/bzucivky-9786.jpg</a:t>
            </a:r>
            <a:endParaRPr lang="pl-PL" sz="1050" dirty="0" smtClean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cs.wikipedia.org</a:t>
            </a:r>
            <a:r>
              <a:rPr lang="cs-CZ" sz="1050" dirty="0"/>
              <a:t> [online]. [cit. 13.4.2013]. Dostupný na WWW: </a:t>
            </a:r>
            <a:r>
              <a:rPr lang="cs-CZ" sz="1050" dirty="0">
                <a:hlinkClick r:id="rId11"/>
              </a:rPr>
              <a:t>http://upload.wikimedia.org/wikipedia/commons/thumb/4/4c/Drosophila_melanogaster_-_side_%28aka%29.jpg/270px-Drosophila_melanogaster_-_side_%</a:t>
            </a:r>
            <a:r>
              <a:rPr lang="cs-CZ" sz="1050" dirty="0" smtClean="0">
                <a:hlinkClick r:id="rId11"/>
              </a:rPr>
              <a:t>28aka%29.jpg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www.gymta.cz</a:t>
            </a:r>
            <a:r>
              <a:rPr lang="pt-BR" sz="1050" dirty="0"/>
              <a:t> [online]. [cit. 13.4.2013]. Dostupný na WWW: </a:t>
            </a:r>
            <a:r>
              <a:rPr lang="pt-BR" sz="1050" dirty="0">
                <a:hlinkClick r:id="rId12"/>
              </a:rPr>
              <a:t>http://</a:t>
            </a:r>
            <a:r>
              <a:rPr lang="pt-BR" sz="1050" dirty="0" smtClean="0">
                <a:hlinkClick r:id="rId12"/>
              </a:rPr>
              <a:t>www.gymta.cz/kabinety/kab_biologie/videoatlas/hmyz/do/141-ovad-hovezi.jpg</a:t>
            </a: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129</TotalTime>
  <Words>323</Words>
  <Application>Microsoft Office PowerPoint</Application>
  <PresentationFormat>Předvádění na obrazovce (4:3)</PresentationFormat>
  <Paragraphs>64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šablona dumy</vt:lpstr>
      <vt:lpstr>Prezentace aplikace PowerPoint</vt:lpstr>
      <vt:lpstr>Dvoukřídlí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21</cp:revision>
  <dcterms:created xsi:type="dcterms:W3CDTF">2013-02-17T15:43:31Z</dcterms:created>
  <dcterms:modified xsi:type="dcterms:W3CDTF">2014-09-17T18:59:11Z</dcterms:modified>
</cp:coreProperties>
</file>