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7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FF99CC"/>
    <a:srgbClr val="FFCCCC"/>
    <a:srgbClr val="FFCCFF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D12AF-199A-4F65-9BE5-6E8156CF415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8695F-1A27-48B2-A47E-6E3202A76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354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D12AF-199A-4F65-9BE5-6E8156CF415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8695F-1A27-48B2-A47E-6E3202A76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090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D12AF-199A-4F65-9BE5-6E8156CF415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8695F-1A27-48B2-A47E-6E3202A76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038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D12AF-199A-4F65-9BE5-6E8156CF415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8695F-1A27-48B2-A47E-6E3202A76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299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D12AF-199A-4F65-9BE5-6E8156CF415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8695F-1A27-48B2-A47E-6E3202A76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0611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D12AF-199A-4F65-9BE5-6E8156CF415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8695F-1A27-48B2-A47E-6E3202A76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6682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D12AF-199A-4F65-9BE5-6E8156CF415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8695F-1A27-48B2-A47E-6E3202A76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104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D12AF-199A-4F65-9BE5-6E8156CF415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8695F-1A27-48B2-A47E-6E3202A76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528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D12AF-199A-4F65-9BE5-6E8156CF415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8695F-1A27-48B2-A47E-6E3202A76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154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D12AF-199A-4F65-9BE5-6E8156CF415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8695F-1A27-48B2-A47E-6E3202A76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855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D12AF-199A-4F65-9BE5-6E8156CF415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8695F-1A27-48B2-A47E-6E3202A76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768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0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CC">
            <a:alpha val="3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4D12AF-199A-4F65-9BE5-6E8156CF415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A8695F-1A27-48B2-A47E-6E3202A764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622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3" name="click.wav"/>
          </p:stSnd>
        </p:sndAc>
      </p:transition>
    </mc:Choice>
    <mc:Fallback xmlns="">
      <p:transition spd="slow">
        <p:sndAc>
          <p:stSnd>
            <p:snd r:embed="rId14" name="click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png"/><Relationship Id="rId4" Type="http://schemas.openxmlformats.org/officeDocument/2006/relationships/slide" Target="slide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audio" Target="../media/audio20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.png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0.wav"/><Relationship Id="rId3" Type="http://schemas.openxmlformats.org/officeDocument/2006/relationships/image" Target="../media/image5.jpeg"/><Relationship Id="rId7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3.wmf"/><Relationship Id="rId4" Type="http://schemas.openxmlformats.org/officeDocument/2006/relationships/slide" Target="sl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30.wav"/><Relationship Id="rId3" Type="http://schemas.openxmlformats.org/officeDocument/2006/relationships/image" Target="../media/image8.wmf"/><Relationship Id="rId7" Type="http://schemas.openxmlformats.org/officeDocument/2006/relationships/image" Target="../media/image11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20.wav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0006" y="620688"/>
            <a:ext cx="5773737" cy="14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43608" y="2636912"/>
            <a:ext cx="7416824" cy="16558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dirty="0">
                <a:solidFill>
                  <a:prstClr val="black"/>
                </a:solidFill>
                <a:latin typeface="Constantia"/>
              </a:rPr>
              <a:t> </a:t>
            </a:r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CZ.1.07/1.4.00/21.0385 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endParaRPr lang="cs-CZ" sz="24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VY_32_INOVACE_04_SČÍTÁNÍ </a:t>
            </a:r>
            <a:r>
              <a:rPr lang="cs-CZ" sz="24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 ODČÍTÁNÍ DO </a:t>
            </a:r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58601" y="482341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Doporučeno pro: 1. ročník ZŠ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Předmět: Matematika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Autor: Mgr. Věra Tomšů</a:t>
            </a:r>
          </a:p>
        </p:txBody>
      </p:sp>
      <p:pic>
        <p:nvPicPr>
          <p:cNvPr id="5" name="Picture 4" descr="C:\Users\uživatel\AppData\Local\Microsoft\Windows\Temporary Internet Files\Content.IE5\XGJZ7P72\MC900432673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4572" y="4524396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236" y="4653136"/>
            <a:ext cx="1799539" cy="1683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954344">
            <a:off x="7673986" y="135801"/>
            <a:ext cx="1179131" cy="1103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565904">
            <a:off x="1124733" y="1985171"/>
            <a:ext cx="914895" cy="855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4102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23612" y="1772816"/>
            <a:ext cx="669674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0" cap="none" spc="0" normalizeH="0" baseline="0" noProof="0" dirty="0" smtClean="0">
                <a:ln w="11430"/>
                <a:gradFill>
                  <a:gsLst>
                    <a:gs pos="0">
                      <a:srgbClr val="FF0000">
                        <a:tint val="70000"/>
                        <a:satMod val="245000"/>
                      </a:srgbClr>
                    </a:gs>
                    <a:gs pos="75000">
                      <a:srgbClr val="FF0000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FF0000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</a:rPr>
              <a:t>NE, NE,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0" cap="none" spc="0" normalizeH="0" baseline="0" noProof="0" dirty="0" smtClean="0">
                <a:ln w="11430"/>
                <a:gradFill>
                  <a:gsLst>
                    <a:gs pos="0">
                      <a:srgbClr val="FF0000">
                        <a:tint val="70000"/>
                        <a:satMod val="245000"/>
                      </a:srgbClr>
                    </a:gs>
                    <a:gs pos="75000">
                      <a:srgbClr val="FF0000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FF0000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</a:rPr>
              <a:t>TOHLE NENÍ SPRÁVNĚ.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5400" b="1" i="0" u="none" strike="noStrike" kern="0" cap="none" spc="0" normalizeH="0" baseline="0" noProof="0" dirty="0" smtClean="0">
              <a:ln w="11430"/>
              <a:gradFill>
                <a:gsLst>
                  <a:gs pos="0">
                    <a:srgbClr val="FF0000">
                      <a:tint val="70000"/>
                      <a:satMod val="245000"/>
                    </a:srgbClr>
                  </a:gs>
                  <a:gs pos="75000">
                    <a:srgbClr val="FF0000">
                      <a:tint val="90000"/>
                      <a:shade val="60000"/>
                      <a:satMod val="240000"/>
                    </a:srgbClr>
                  </a:gs>
                  <a:gs pos="100000">
                    <a:srgbClr val="FF0000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0" cap="none" spc="0" normalizeH="0" baseline="0" noProof="0" dirty="0" smtClean="0">
                <a:ln w="11430"/>
                <a:gradFill>
                  <a:gsLst>
                    <a:gs pos="0">
                      <a:srgbClr val="FF0000">
                        <a:tint val="70000"/>
                        <a:satMod val="245000"/>
                      </a:srgbClr>
                    </a:gs>
                    <a:gs pos="75000">
                      <a:srgbClr val="FF0000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FF0000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</a:rPr>
              <a:t>ZKUS TO ZNOVU.</a:t>
            </a:r>
            <a:endParaRPr kumimoji="0" lang="cs-CZ" sz="5400" b="1" i="0" u="none" strike="noStrike" kern="0" cap="none" spc="0" normalizeH="0" baseline="0" noProof="0" dirty="0">
              <a:ln w="11430"/>
              <a:gradFill>
                <a:gsLst>
                  <a:gs pos="0">
                    <a:srgbClr val="FF0000">
                      <a:tint val="70000"/>
                      <a:satMod val="245000"/>
                    </a:srgbClr>
                  </a:gs>
                  <a:gs pos="75000">
                    <a:srgbClr val="FF0000">
                      <a:tint val="90000"/>
                      <a:shade val="60000"/>
                      <a:satMod val="240000"/>
                    </a:srgbClr>
                  </a:gs>
                  <a:gs pos="100000">
                    <a:srgbClr val="FF0000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</a:endParaRPr>
          </a:p>
        </p:txBody>
      </p:sp>
      <p:pic>
        <p:nvPicPr>
          <p:cNvPr id="3" name="Picture 3" descr="C:\Users\uživatel\AppData\Local\Microsoft\Windows\Temporary Internet Files\Content.IE5\XGJZ7P72\MC9004382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6568" y="531703"/>
            <a:ext cx="2822863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uživatel\AppData\Local\Microsoft\Windows\Temporary Internet Files\Content.IE5\XGJZ7P72\MC900432673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4572" y="4725144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42" y="4869160"/>
            <a:ext cx="1799539" cy="1683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74318">
            <a:off x="873724" y="3878491"/>
            <a:ext cx="899769" cy="84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81061">
            <a:off x="2321915" y="5845587"/>
            <a:ext cx="755754" cy="706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7104">
            <a:off x="3338202" y="5184784"/>
            <a:ext cx="755754" cy="706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83248">
            <a:off x="4247626" y="5584235"/>
            <a:ext cx="955331" cy="89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176028">
            <a:off x="3887748" y="992687"/>
            <a:ext cx="1210836" cy="1132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6939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explode.wav"/>
          </p:stSnd>
        </p:sndAc>
      </p:transition>
    </mc:Choice>
    <mc:Fallback xmlns="">
      <p:transition spd="slow">
        <p:sndAc>
          <p:stSnd>
            <p:snd r:embed="rId7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živatel\AppData\Local\Microsoft\Windows\Temporary Internet Files\Content.IE5\900VVYZS\MP9004448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1071" y="1349471"/>
            <a:ext cx="4181856" cy="4322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476671"/>
            <a:ext cx="90364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Klikni na správný výsledek pod příkladem.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26793" y="1085903"/>
            <a:ext cx="129875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3 + 7 </a:t>
            </a: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78182" y="1464904"/>
            <a:ext cx="6972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 9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</a:endParaRPr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539552" y="1479174"/>
            <a:ext cx="7360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  8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03060" y="1451047"/>
            <a:ext cx="9111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 10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4574" y="2127894"/>
            <a:ext cx="144462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 10</a:t>
            </a: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- 1 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</p:txBody>
      </p:sp>
      <p:sp>
        <p:nvSpPr>
          <p:cNvPr id="8" name="Obdélník 7">
            <a:hlinkClick r:id="rId4" action="ppaction://hlinksldjump"/>
          </p:cNvPr>
          <p:cNvSpPr/>
          <p:nvPr/>
        </p:nvSpPr>
        <p:spPr>
          <a:xfrm>
            <a:off x="325442" y="2461273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8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42032" y="2451059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 9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</p:txBody>
      </p:sp>
      <p:sp>
        <p:nvSpPr>
          <p:cNvPr id="10" name="Obdélník 9">
            <a:hlinkClick r:id="rId4" action="ppaction://hlinksldjump"/>
          </p:cNvPr>
          <p:cNvSpPr/>
          <p:nvPr/>
        </p:nvSpPr>
        <p:spPr>
          <a:xfrm>
            <a:off x="1316300" y="2461273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7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68537" y="3080444"/>
            <a:ext cx="110639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kern="0" dirty="0" smtClean="0">
                <a:solidFill>
                  <a:srgbClr val="0070C0"/>
                </a:solidFill>
              </a:rPr>
              <a:t>9 - 4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3894" y="3403609"/>
            <a:ext cx="9111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 5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</a:endParaRPr>
          </a:p>
        </p:txBody>
      </p:sp>
      <p:sp>
        <p:nvSpPr>
          <p:cNvPr id="14" name="TextovéPole 13">
            <a:hlinkClick r:id="rId4" action="ppaction://hlinksldjump"/>
          </p:cNvPr>
          <p:cNvSpPr txBox="1"/>
          <p:nvPr/>
        </p:nvSpPr>
        <p:spPr>
          <a:xfrm>
            <a:off x="666579" y="3403609"/>
            <a:ext cx="9111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 6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</a:endParaRPr>
          </a:p>
        </p:txBody>
      </p:sp>
      <p:sp>
        <p:nvSpPr>
          <p:cNvPr id="15" name="TextovéPole 14">
            <a:hlinkClick r:id="rId4" action="ppaction://hlinksldjump"/>
          </p:cNvPr>
          <p:cNvSpPr txBox="1"/>
          <p:nvPr/>
        </p:nvSpPr>
        <p:spPr>
          <a:xfrm>
            <a:off x="1269960" y="3403608"/>
            <a:ext cx="9111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3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26793" y="4049939"/>
            <a:ext cx="144462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smtClean="0">
                <a:solidFill>
                  <a:srgbClr val="FF0000"/>
                </a:solidFill>
              </a:rPr>
              <a:t> 10</a:t>
            </a:r>
            <a:r>
              <a:rPr kumimoji="0" lang="cs-CZ" sz="3600" b="1" i="0" u="none" strike="noStrike" kern="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- 1 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</p:txBody>
      </p:sp>
      <p:sp>
        <p:nvSpPr>
          <p:cNvPr id="12" name="Obdélník 11">
            <a:hlinkClick r:id="rId4" action="ppaction://hlinksldjump"/>
          </p:cNvPr>
          <p:cNvSpPr/>
          <p:nvPr/>
        </p:nvSpPr>
        <p:spPr>
          <a:xfrm>
            <a:off x="344378" y="4373104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842032" y="4373104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 9</a:t>
            </a:r>
            <a:endParaRPr lang="cs-CZ" sz="3600" b="1" kern="0" dirty="0">
              <a:solidFill>
                <a:srgbClr val="FF0000"/>
              </a:solidFill>
            </a:endParaRPr>
          </a:p>
        </p:txBody>
      </p:sp>
      <p:sp>
        <p:nvSpPr>
          <p:cNvPr id="18" name="Obdélník 17">
            <a:hlinkClick r:id="rId4" action="ppaction://hlinksldjump"/>
          </p:cNvPr>
          <p:cNvSpPr/>
          <p:nvPr/>
        </p:nvSpPr>
        <p:spPr>
          <a:xfrm>
            <a:off x="1452715" y="4373103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7</a:t>
            </a:r>
            <a:endParaRPr lang="cs-CZ" sz="3600" b="1" kern="0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68967" y="5010961"/>
            <a:ext cx="119455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kern="0" dirty="0" smtClean="0">
                <a:solidFill>
                  <a:srgbClr val="0070C0"/>
                </a:solidFill>
              </a:rPr>
              <a:t>2 + 5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0" name="Obdélník 19">
            <a:hlinkClick r:id="rId4" action="ppaction://hlinksldjump"/>
          </p:cNvPr>
          <p:cNvSpPr/>
          <p:nvPr/>
        </p:nvSpPr>
        <p:spPr>
          <a:xfrm>
            <a:off x="307087" y="5363114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>
                <a:solidFill>
                  <a:srgbClr val="0070C0"/>
                </a:solidFill>
              </a:rPr>
              <a:t> 6</a:t>
            </a:r>
          </a:p>
        </p:txBody>
      </p:sp>
      <p:sp>
        <p:nvSpPr>
          <p:cNvPr id="21" name="Obdélník 20">
            <a:hlinkClick r:id="rId4" action="ppaction://hlinksldjump"/>
          </p:cNvPr>
          <p:cNvSpPr/>
          <p:nvPr/>
        </p:nvSpPr>
        <p:spPr>
          <a:xfrm>
            <a:off x="860714" y="5363114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>
                <a:solidFill>
                  <a:srgbClr val="0070C0"/>
                </a:solidFill>
              </a:rPr>
              <a:t> </a:t>
            </a:r>
            <a:r>
              <a:rPr lang="cs-CZ" sz="3600" b="1" kern="0" dirty="0" smtClean="0">
                <a:solidFill>
                  <a:srgbClr val="0070C0"/>
                </a:solidFill>
              </a:rPr>
              <a:t>8</a:t>
            </a:r>
            <a:endParaRPr lang="cs-CZ" sz="3600" b="1" kern="0" dirty="0">
              <a:solidFill>
                <a:srgbClr val="0070C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400617" y="5348527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70C0"/>
                </a:solidFill>
              </a:rPr>
              <a:t> 7</a:t>
            </a:r>
            <a:endParaRPr lang="cs-CZ" sz="3600" b="1" kern="0" dirty="0">
              <a:solidFill>
                <a:srgbClr val="0070C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164288" y="1123002"/>
            <a:ext cx="100219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6 - 3</a:t>
            </a:r>
            <a:endParaRPr lang="cs-CZ" kern="0" dirty="0">
              <a:solidFill>
                <a:srgbClr val="FF0000"/>
              </a:solidFill>
            </a:endParaRPr>
          </a:p>
        </p:txBody>
      </p:sp>
      <p:sp>
        <p:nvSpPr>
          <p:cNvPr id="25" name="TextovéPole 24">
            <a:hlinkClick r:id="rId4" action="ppaction://hlinksldjump"/>
          </p:cNvPr>
          <p:cNvSpPr txBox="1"/>
          <p:nvPr/>
        </p:nvSpPr>
        <p:spPr>
          <a:xfrm>
            <a:off x="6708702" y="1481563"/>
            <a:ext cx="9111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  </a:t>
            </a: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4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274996" y="1446167"/>
            <a:ext cx="9111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  </a:t>
            </a: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3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</p:txBody>
      </p:sp>
      <p:sp>
        <p:nvSpPr>
          <p:cNvPr id="27" name="TextovéPole 26">
            <a:hlinkClick r:id="rId4" action="ppaction://hlinksldjump"/>
          </p:cNvPr>
          <p:cNvSpPr txBox="1"/>
          <p:nvPr/>
        </p:nvSpPr>
        <p:spPr>
          <a:xfrm>
            <a:off x="7894922" y="1464903"/>
            <a:ext cx="9111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 2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175274" y="2138107"/>
            <a:ext cx="119455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70C0"/>
                </a:solidFill>
              </a:rPr>
              <a:t>4 + 4 </a:t>
            </a:r>
            <a:endParaRPr lang="cs-CZ" kern="0" dirty="0">
              <a:solidFill>
                <a:sysClr val="windowText" lastClr="000000"/>
              </a:solidFill>
            </a:endParaRPr>
          </a:p>
        </p:txBody>
      </p:sp>
      <p:sp>
        <p:nvSpPr>
          <p:cNvPr id="28" name="Obdélník 27">
            <a:hlinkClick r:id="rId4" action="ppaction://hlinksldjump"/>
          </p:cNvPr>
          <p:cNvSpPr/>
          <p:nvPr/>
        </p:nvSpPr>
        <p:spPr>
          <a:xfrm>
            <a:off x="6848902" y="2480510"/>
            <a:ext cx="83548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70C0"/>
                </a:solidFill>
              </a:rPr>
              <a:t>  9  </a:t>
            </a:r>
            <a:endParaRPr lang="cs-CZ" sz="3600" b="1" kern="0" dirty="0">
              <a:solidFill>
                <a:srgbClr val="0070C0"/>
              </a:solidFill>
            </a:endParaRPr>
          </a:p>
        </p:txBody>
      </p:sp>
      <p:sp>
        <p:nvSpPr>
          <p:cNvPr id="29" name="Obdélník 28">
            <a:hlinkClick r:id="rId4" action="ppaction://hlinksldjump"/>
          </p:cNvPr>
          <p:cNvSpPr/>
          <p:nvPr/>
        </p:nvSpPr>
        <p:spPr>
          <a:xfrm>
            <a:off x="7339014" y="2461273"/>
            <a:ext cx="73129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70C0"/>
                </a:solidFill>
              </a:rPr>
              <a:t>   0</a:t>
            </a:r>
            <a:endParaRPr lang="cs-CZ" sz="3600" b="1" kern="0" dirty="0">
              <a:solidFill>
                <a:srgbClr val="0070C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894922" y="2461273"/>
            <a:ext cx="6270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70C0"/>
                </a:solidFill>
              </a:rPr>
              <a:t>  8</a:t>
            </a:r>
            <a:endParaRPr lang="cs-CZ" sz="3600" b="1" kern="0" dirty="0">
              <a:solidFill>
                <a:srgbClr val="0070C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229482" y="3068044"/>
            <a:ext cx="10903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3 + 4</a:t>
            </a:r>
            <a:endParaRPr lang="cs-CZ" kern="0" dirty="0">
              <a:solidFill>
                <a:srgbClr val="FF0000"/>
              </a:solidFill>
            </a:endParaRPr>
          </a:p>
        </p:txBody>
      </p:sp>
      <p:sp>
        <p:nvSpPr>
          <p:cNvPr id="2048" name="Obdélník 2047"/>
          <p:cNvSpPr/>
          <p:nvPr/>
        </p:nvSpPr>
        <p:spPr>
          <a:xfrm>
            <a:off x="7020130" y="3429000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7</a:t>
            </a:r>
            <a:endParaRPr lang="cs-CZ" sz="3600" b="1" kern="0" dirty="0">
              <a:solidFill>
                <a:srgbClr val="FF0000"/>
              </a:solidFill>
            </a:endParaRPr>
          </a:p>
        </p:txBody>
      </p:sp>
      <p:sp>
        <p:nvSpPr>
          <p:cNvPr id="2049" name="Obdélník 2048">
            <a:hlinkClick r:id="rId4" action="ppaction://hlinksldjump"/>
          </p:cNvPr>
          <p:cNvSpPr/>
          <p:nvPr/>
        </p:nvSpPr>
        <p:spPr>
          <a:xfrm>
            <a:off x="7410521" y="3436826"/>
            <a:ext cx="6270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  1</a:t>
            </a:r>
            <a:endParaRPr lang="cs-CZ" sz="3600" b="1" kern="0" dirty="0">
              <a:solidFill>
                <a:srgbClr val="FF0000"/>
              </a:solidFill>
            </a:endParaRPr>
          </a:p>
        </p:txBody>
      </p:sp>
      <p:sp>
        <p:nvSpPr>
          <p:cNvPr id="2051" name="Obdélník 2050">
            <a:hlinkClick r:id="rId4" action="ppaction://hlinksldjump"/>
          </p:cNvPr>
          <p:cNvSpPr/>
          <p:nvPr/>
        </p:nvSpPr>
        <p:spPr>
          <a:xfrm>
            <a:off x="7892753" y="3429000"/>
            <a:ext cx="6270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  6</a:t>
            </a:r>
            <a:endParaRPr lang="cs-CZ" sz="3600" b="1" kern="0" dirty="0">
              <a:solidFill>
                <a:srgbClr val="FF0000"/>
              </a:solidFill>
            </a:endParaRPr>
          </a:p>
        </p:txBody>
      </p:sp>
      <p:sp>
        <p:nvSpPr>
          <p:cNvPr id="2052" name="Obdélník 2051"/>
          <p:cNvSpPr/>
          <p:nvPr/>
        </p:nvSpPr>
        <p:spPr>
          <a:xfrm>
            <a:off x="7229482" y="3995743"/>
            <a:ext cx="100219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70C0"/>
                </a:solidFill>
              </a:rPr>
              <a:t>3 - 3</a:t>
            </a:r>
            <a:endParaRPr lang="cs-CZ" kern="0" dirty="0">
              <a:solidFill>
                <a:sysClr val="windowText" lastClr="000000"/>
              </a:solidFill>
            </a:endParaRPr>
          </a:p>
        </p:txBody>
      </p:sp>
      <p:sp>
        <p:nvSpPr>
          <p:cNvPr id="2053" name="Obdélník 2052">
            <a:hlinkClick r:id="rId4" action="ppaction://hlinksldjump"/>
          </p:cNvPr>
          <p:cNvSpPr/>
          <p:nvPr/>
        </p:nvSpPr>
        <p:spPr>
          <a:xfrm>
            <a:off x="7020130" y="4310435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kern="0" dirty="0" smtClean="0">
                <a:solidFill>
                  <a:srgbClr val="0070C0"/>
                </a:solidFill>
              </a:rPr>
              <a:t>6</a:t>
            </a:r>
            <a:endParaRPr lang="cs-CZ" dirty="0"/>
          </a:p>
        </p:txBody>
      </p:sp>
      <p:sp>
        <p:nvSpPr>
          <p:cNvPr id="2054" name="Obdélník 2053">
            <a:hlinkClick r:id="rId4" action="ppaction://hlinksldjump"/>
          </p:cNvPr>
          <p:cNvSpPr/>
          <p:nvPr/>
        </p:nvSpPr>
        <p:spPr>
          <a:xfrm>
            <a:off x="7495307" y="4310434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kern="0" dirty="0" smtClean="0">
                <a:solidFill>
                  <a:srgbClr val="0070C0"/>
                </a:solidFill>
              </a:rPr>
              <a:t>4</a:t>
            </a:r>
            <a:endParaRPr lang="cs-CZ" dirty="0"/>
          </a:p>
        </p:txBody>
      </p:sp>
      <p:sp>
        <p:nvSpPr>
          <p:cNvPr id="2055" name="Obdélník 2054"/>
          <p:cNvSpPr/>
          <p:nvPr/>
        </p:nvSpPr>
        <p:spPr>
          <a:xfrm>
            <a:off x="7957133" y="4301961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kern="0" dirty="0" smtClean="0">
                <a:solidFill>
                  <a:srgbClr val="0070C0"/>
                </a:solidFill>
              </a:rPr>
              <a:t>0</a:t>
            </a:r>
            <a:endParaRPr lang="cs-CZ" dirty="0"/>
          </a:p>
        </p:txBody>
      </p:sp>
      <p:sp>
        <p:nvSpPr>
          <p:cNvPr id="2056" name="Obdélník 2055"/>
          <p:cNvSpPr/>
          <p:nvPr/>
        </p:nvSpPr>
        <p:spPr>
          <a:xfrm>
            <a:off x="7253296" y="4973921"/>
            <a:ext cx="12362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10 - 8</a:t>
            </a:r>
            <a:endParaRPr lang="cs-CZ" kern="0" dirty="0">
              <a:solidFill>
                <a:srgbClr val="FF0000"/>
              </a:solidFill>
            </a:endParaRPr>
          </a:p>
        </p:txBody>
      </p:sp>
      <p:sp>
        <p:nvSpPr>
          <p:cNvPr id="2057" name="Obdélník 2056"/>
          <p:cNvSpPr/>
          <p:nvPr/>
        </p:nvSpPr>
        <p:spPr>
          <a:xfrm>
            <a:off x="7129662" y="5334126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2</a:t>
            </a:r>
            <a:endParaRPr lang="cs-CZ" sz="3600" b="1" kern="0" dirty="0">
              <a:solidFill>
                <a:srgbClr val="FF0000"/>
              </a:solidFill>
            </a:endParaRPr>
          </a:p>
        </p:txBody>
      </p:sp>
      <p:sp>
        <p:nvSpPr>
          <p:cNvPr id="2058" name="Obdélník 2057">
            <a:hlinkClick r:id="rId4" action="ppaction://hlinksldjump"/>
          </p:cNvPr>
          <p:cNvSpPr/>
          <p:nvPr/>
        </p:nvSpPr>
        <p:spPr>
          <a:xfrm>
            <a:off x="7683401" y="5334125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3</a:t>
            </a:r>
            <a:endParaRPr lang="cs-CZ" sz="3600" b="1" kern="0" dirty="0">
              <a:solidFill>
                <a:srgbClr val="FF0000"/>
              </a:solidFill>
            </a:endParaRPr>
          </a:p>
        </p:txBody>
      </p:sp>
      <p:sp>
        <p:nvSpPr>
          <p:cNvPr id="2059" name="Obdélník 2058">
            <a:hlinkClick r:id="rId4" action="ppaction://hlinksldjump"/>
          </p:cNvPr>
          <p:cNvSpPr/>
          <p:nvPr/>
        </p:nvSpPr>
        <p:spPr>
          <a:xfrm>
            <a:off x="8141155" y="5334126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 1</a:t>
            </a:r>
            <a:endParaRPr lang="cs-CZ" sz="3600" b="1" kern="0" dirty="0">
              <a:solidFill>
                <a:srgbClr val="FF0000"/>
              </a:solidFill>
            </a:endParaRPr>
          </a:p>
        </p:txBody>
      </p:sp>
      <p:sp>
        <p:nvSpPr>
          <p:cNvPr id="2060" name="Obdélník 2059"/>
          <p:cNvSpPr/>
          <p:nvPr/>
        </p:nvSpPr>
        <p:spPr>
          <a:xfrm>
            <a:off x="2248000" y="5686279"/>
            <a:ext cx="110639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kern="0" dirty="0" smtClean="0">
                <a:solidFill>
                  <a:srgbClr val="FF0000"/>
                </a:solidFill>
              </a:rPr>
              <a:t>7 - 5 </a:t>
            </a:r>
            <a:endParaRPr lang="cs-CZ" dirty="0"/>
          </a:p>
        </p:txBody>
      </p:sp>
      <p:sp>
        <p:nvSpPr>
          <p:cNvPr id="2061" name="Obdélník 2060">
            <a:hlinkClick r:id="rId4" action="ppaction://hlinksldjump"/>
          </p:cNvPr>
          <p:cNvSpPr/>
          <p:nvPr/>
        </p:nvSpPr>
        <p:spPr>
          <a:xfrm>
            <a:off x="1908129" y="6064940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1</a:t>
            </a:r>
            <a:endParaRPr lang="cs-CZ" sz="3600" b="1" kern="0" dirty="0">
              <a:solidFill>
                <a:srgbClr val="FF0000"/>
              </a:solidFill>
            </a:endParaRPr>
          </a:p>
        </p:txBody>
      </p:sp>
      <p:sp>
        <p:nvSpPr>
          <p:cNvPr id="2062" name="Obdélník 2061">
            <a:hlinkClick r:id="rId4" action="ppaction://hlinksldjump"/>
          </p:cNvPr>
          <p:cNvSpPr/>
          <p:nvPr/>
        </p:nvSpPr>
        <p:spPr>
          <a:xfrm>
            <a:off x="2511833" y="6064939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3</a:t>
            </a:r>
            <a:endParaRPr lang="cs-CZ" sz="3600" b="1" kern="0" dirty="0">
              <a:solidFill>
                <a:srgbClr val="FF0000"/>
              </a:solidFill>
            </a:endParaRPr>
          </a:p>
        </p:txBody>
      </p:sp>
      <p:sp>
        <p:nvSpPr>
          <p:cNvPr id="2063" name="Obdélník 2062"/>
          <p:cNvSpPr/>
          <p:nvPr/>
        </p:nvSpPr>
        <p:spPr>
          <a:xfrm>
            <a:off x="3169728" y="6076378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2</a:t>
            </a:r>
            <a:endParaRPr lang="cs-CZ" sz="3600" b="1" kern="0" dirty="0">
              <a:solidFill>
                <a:srgbClr val="FF0000"/>
              </a:solidFill>
            </a:endParaRPr>
          </a:p>
        </p:txBody>
      </p:sp>
      <p:sp>
        <p:nvSpPr>
          <p:cNvPr id="2064" name="Obdélník 2063"/>
          <p:cNvSpPr/>
          <p:nvPr/>
        </p:nvSpPr>
        <p:spPr>
          <a:xfrm>
            <a:off x="5302829" y="5657292"/>
            <a:ext cx="10903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70C0"/>
                </a:solidFill>
              </a:rPr>
              <a:t>4 + 3</a:t>
            </a:r>
            <a:endParaRPr lang="cs-CZ" kern="0" dirty="0">
              <a:solidFill>
                <a:sysClr val="windowText" lastClr="000000"/>
              </a:solidFill>
            </a:endParaRPr>
          </a:p>
        </p:txBody>
      </p:sp>
      <p:sp>
        <p:nvSpPr>
          <p:cNvPr id="2065" name="Obdélník 2064">
            <a:hlinkClick r:id="rId4" action="ppaction://hlinksldjump"/>
          </p:cNvPr>
          <p:cNvSpPr/>
          <p:nvPr/>
        </p:nvSpPr>
        <p:spPr>
          <a:xfrm>
            <a:off x="4848448" y="6064938"/>
            <a:ext cx="6270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kern="0" dirty="0" smtClean="0">
                <a:solidFill>
                  <a:srgbClr val="0070C0"/>
                </a:solidFill>
              </a:rPr>
              <a:t>  6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066" name="Obdélník 2065"/>
          <p:cNvSpPr/>
          <p:nvPr/>
        </p:nvSpPr>
        <p:spPr>
          <a:xfrm>
            <a:off x="5586561" y="6076378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kern="0" dirty="0" smtClean="0">
                <a:solidFill>
                  <a:srgbClr val="0070C0"/>
                </a:solidFill>
              </a:rPr>
              <a:t> 7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067" name="Obdélník 2066">
            <a:hlinkClick r:id="rId4" action="ppaction://hlinksldjump"/>
          </p:cNvPr>
          <p:cNvSpPr/>
          <p:nvPr/>
        </p:nvSpPr>
        <p:spPr>
          <a:xfrm>
            <a:off x="6256310" y="6076378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kern="0" dirty="0" smtClean="0">
                <a:solidFill>
                  <a:srgbClr val="0070C0"/>
                </a:solidFill>
              </a:rPr>
              <a:t>1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068" name="Obdélník 2067"/>
          <p:cNvSpPr/>
          <p:nvPr/>
        </p:nvSpPr>
        <p:spPr>
          <a:xfrm>
            <a:off x="2481071" y="1349471"/>
            <a:ext cx="2234945" cy="4552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69" name="Obdélník 2068"/>
          <p:cNvSpPr/>
          <p:nvPr/>
        </p:nvSpPr>
        <p:spPr>
          <a:xfrm>
            <a:off x="4716016" y="1349471"/>
            <a:ext cx="1224136" cy="11118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0" name="Obdélník 2069"/>
          <p:cNvSpPr/>
          <p:nvPr/>
        </p:nvSpPr>
        <p:spPr>
          <a:xfrm>
            <a:off x="5940152" y="1349471"/>
            <a:ext cx="722775" cy="21611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1" name="Obdélník 2070"/>
          <p:cNvSpPr/>
          <p:nvPr/>
        </p:nvSpPr>
        <p:spPr>
          <a:xfrm>
            <a:off x="2481071" y="1804728"/>
            <a:ext cx="2234945" cy="9694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2" name="Obdélník 2071"/>
          <p:cNvSpPr/>
          <p:nvPr/>
        </p:nvSpPr>
        <p:spPr>
          <a:xfrm>
            <a:off x="4716016" y="2480510"/>
            <a:ext cx="1393445" cy="5875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3" name="Obdélník 2072"/>
          <p:cNvSpPr/>
          <p:nvPr/>
        </p:nvSpPr>
        <p:spPr>
          <a:xfrm>
            <a:off x="2481071" y="4948292"/>
            <a:ext cx="2090928" cy="6719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4" name="Obdélník 2073"/>
          <p:cNvSpPr/>
          <p:nvPr/>
        </p:nvSpPr>
        <p:spPr>
          <a:xfrm>
            <a:off x="2481071" y="2784438"/>
            <a:ext cx="688657" cy="6067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5" name="Obdélník 2074"/>
          <p:cNvSpPr/>
          <p:nvPr/>
        </p:nvSpPr>
        <p:spPr>
          <a:xfrm>
            <a:off x="3169728" y="2784438"/>
            <a:ext cx="1546288" cy="9755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6" name="Obdélník 2075"/>
          <p:cNvSpPr/>
          <p:nvPr/>
        </p:nvSpPr>
        <p:spPr>
          <a:xfrm>
            <a:off x="2481071" y="3391209"/>
            <a:ext cx="688657" cy="15570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7" name="Obdélník 2076"/>
          <p:cNvSpPr/>
          <p:nvPr/>
        </p:nvSpPr>
        <p:spPr>
          <a:xfrm>
            <a:off x="3169728" y="3752165"/>
            <a:ext cx="1546288" cy="11961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8" name="Obdélník 2077"/>
          <p:cNvSpPr/>
          <p:nvPr/>
        </p:nvSpPr>
        <p:spPr>
          <a:xfrm>
            <a:off x="4716016" y="3068044"/>
            <a:ext cx="1946911" cy="1880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9" name="Obdélník 2078"/>
          <p:cNvSpPr/>
          <p:nvPr/>
        </p:nvSpPr>
        <p:spPr>
          <a:xfrm>
            <a:off x="4571999" y="4948292"/>
            <a:ext cx="2090928" cy="723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0" name="Picture 4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645" y="5782217"/>
            <a:ext cx="1115793" cy="1043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196832">
            <a:off x="7170764" y="5751714"/>
            <a:ext cx="1181006" cy="1104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6511" y="0"/>
            <a:ext cx="576766" cy="539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110704">
            <a:off x="2614825" y="206349"/>
            <a:ext cx="477730" cy="446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6535" y="5563303"/>
            <a:ext cx="573087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5014" y="948449"/>
            <a:ext cx="633413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2781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8" grpId="0" animBg="1"/>
      <p:bldP spid="2069" grpId="0" animBg="1"/>
      <p:bldP spid="2070" grpId="0" animBg="1"/>
      <p:bldP spid="2071" grpId="0" animBg="1"/>
      <p:bldP spid="2072" grpId="0" animBg="1"/>
      <p:bldP spid="2073" grpId="0" animBg="1"/>
      <p:bldP spid="2074" grpId="0" animBg="1"/>
      <p:bldP spid="2075" grpId="0" animBg="1"/>
      <p:bldP spid="2076" grpId="0" animBg="1"/>
      <p:bldP spid="2077" grpId="0" animBg="1"/>
      <p:bldP spid="2078" grpId="0" animBg="1"/>
      <p:bldP spid="207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6777" y="1052736"/>
            <a:ext cx="63367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0" cap="none" spc="0" normalizeH="0" baseline="0" noProof="0" dirty="0" smtClean="0">
                <a:ln w="11430"/>
                <a:gradFill>
                  <a:gsLst>
                    <a:gs pos="0">
                      <a:srgbClr val="FF0000">
                        <a:tint val="70000"/>
                        <a:satMod val="245000"/>
                      </a:srgbClr>
                    </a:gs>
                    <a:gs pos="75000">
                      <a:srgbClr val="FF0000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FF0000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</a:rPr>
              <a:t>JAK SE TI DAŘILO ?</a:t>
            </a:r>
            <a:endParaRPr kumimoji="0" lang="cs-CZ" sz="5400" b="1" i="0" u="none" strike="noStrike" kern="0" cap="none" spc="0" normalizeH="0" baseline="0" noProof="0" dirty="0">
              <a:ln w="11430"/>
              <a:gradFill>
                <a:gsLst>
                  <a:gs pos="0">
                    <a:srgbClr val="FF0000">
                      <a:tint val="70000"/>
                      <a:satMod val="245000"/>
                    </a:srgbClr>
                  </a:gs>
                  <a:gs pos="75000">
                    <a:srgbClr val="FF0000">
                      <a:tint val="90000"/>
                      <a:shade val="60000"/>
                      <a:satMod val="240000"/>
                    </a:srgbClr>
                  </a:gs>
                  <a:gs pos="100000">
                    <a:srgbClr val="FF0000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</a:endParaRPr>
          </a:p>
        </p:txBody>
      </p:sp>
      <p:pic>
        <p:nvPicPr>
          <p:cNvPr id="4" name="Picture 2" descr="C:\Users\uživatel\AppData\Local\Microsoft\Windows\Temporary Internet Files\Content.IE5\SAFH5PJD\MC900232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348880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uživatel\AppData\Local\Microsoft\Windows\Temporary Internet Files\Content.IE5\XGJZ7P72\MC900432587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742" y="232560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uživatel\AppData\Local\Microsoft\Windows\Temporary Internet Files\Content.IE5\SAFH5PJD\MC90043159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8241" y="236127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034440" y="5085184"/>
            <a:ext cx="21819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 w="11430"/>
                <a:gradFill>
                  <a:gsLst>
                    <a:gs pos="0">
                      <a:srgbClr val="FF0000">
                        <a:tint val="70000"/>
                        <a:satMod val="245000"/>
                      </a:srgbClr>
                    </a:gs>
                    <a:gs pos="75000">
                      <a:srgbClr val="FF0000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FF0000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</a:rPr>
              <a:t>Jsi šikulka.</a:t>
            </a:r>
            <a:endParaRPr kumimoji="0" lang="cs-CZ" sz="3600" b="1" i="0" u="none" strike="noStrike" kern="0" cap="none" spc="0" normalizeH="0" baseline="0" noProof="0" dirty="0">
              <a:ln w="11430"/>
              <a:gradFill>
                <a:gsLst>
                  <a:gs pos="0">
                    <a:srgbClr val="FF0000">
                      <a:tint val="70000"/>
                      <a:satMod val="245000"/>
                    </a:srgbClr>
                  </a:gs>
                  <a:gs pos="75000">
                    <a:srgbClr val="FF0000">
                      <a:tint val="90000"/>
                      <a:shade val="60000"/>
                      <a:satMod val="240000"/>
                    </a:srgbClr>
                  </a:gs>
                  <a:gs pos="100000">
                    <a:srgbClr val="FF0000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21633" y="4915326"/>
            <a:ext cx="272376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 w="11430"/>
                <a:gradFill>
                  <a:gsLst>
                    <a:gs pos="0">
                      <a:srgbClr val="FF0000">
                        <a:tint val="70000"/>
                        <a:satMod val="245000"/>
                      </a:srgbClr>
                    </a:gs>
                    <a:gs pos="75000">
                      <a:srgbClr val="FF0000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FF0000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</a:rPr>
              <a:t>Nebylo to tak špatné.</a:t>
            </a:r>
            <a:endParaRPr kumimoji="0" lang="cs-CZ" sz="3600" b="1" i="0" u="none" strike="noStrike" kern="0" cap="none" spc="0" normalizeH="0" baseline="0" noProof="0" dirty="0">
              <a:ln w="11430"/>
              <a:gradFill>
                <a:gsLst>
                  <a:gs pos="0">
                    <a:srgbClr val="FF0000">
                      <a:tint val="70000"/>
                      <a:satMod val="245000"/>
                    </a:srgbClr>
                  </a:gs>
                  <a:gs pos="75000">
                    <a:srgbClr val="FF0000">
                      <a:tint val="90000"/>
                      <a:shade val="60000"/>
                      <a:satMod val="240000"/>
                    </a:srgbClr>
                  </a:gs>
                  <a:gs pos="100000">
                    <a:srgbClr val="FF0000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18468" y="4633840"/>
            <a:ext cx="270386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 w="11430"/>
                <a:gradFill>
                  <a:gsLst>
                    <a:gs pos="0">
                      <a:srgbClr val="FF0000">
                        <a:tint val="70000"/>
                        <a:satMod val="245000"/>
                      </a:srgbClr>
                    </a:gs>
                    <a:gs pos="75000">
                      <a:srgbClr val="FF0000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FF0000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</a:rPr>
              <a:t>Musíš se ještě hodně učit.</a:t>
            </a:r>
            <a:endParaRPr kumimoji="0" lang="cs-CZ" sz="3600" b="1" i="0" u="none" strike="noStrike" kern="0" cap="none" spc="0" normalizeH="0" baseline="0" noProof="0" dirty="0">
              <a:ln w="11430"/>
              <a:gradFill>
                <a:gsLst>
                  <a:gs pos="0">
                    <a:srgbClr val="FF0000">
                      <a:tint val="70000"/>
                      <a:satMod val="245000"/>
                    </a:srgbClr>
                  </a:gs>
                  <a:gs pos="75000">
                    <a:srgbClr val="FF0000">
                      <a:tint val="90000"/>
                      <a:shade val="60000"/>
                      <a:satMod val="240000"/>
                    </a:srgbClr>
                  </a:gs>
                  <a:gs pos="100000">
                    <a:srgbClr val="FF0000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034440" y="4678040"/>
            <a:ext cx="2181943" cy="1847304"/>
          </a:xfrm>
          <a:prstGeom prst="round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707904" y="4633840"/>
            <a:ext cx="2232248" cy="1891504"/>
          </a:xfrm>
          <a:prstGeom prst="round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6313224" y="4678040"/>
            <a:ext cx="2435240" cy="1847304"/>
          </a:xfrm>
          <a:prstGeom prst="round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593381">
            <a:off x="7327044" y="65133"/>
            <a:ext cx="1799539" cy="1683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804588">
            <a:off x="4058042" y="411984"/>
            <a:ext cx="697616" cy="652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1762" y="51068"/>
            <a:ext cx="734621" cy="687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878358">
            <a:off x="5468449" y="88765"/>
            <a:ext cx="539730" cy="50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6996" y="1809458"/>
            <a:ext cx="421468" cy="394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3224" y="703647"/>
            <a:ext cx="4206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6493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applause.wav"/>
          </p:stSnd>
        </p:sndAc>
      </p:transition>
    </mc:Choice>
    <mc:Fallback xmlns="">
      <p:transition spd="slow">
        <p:sndAc>
          <p:stSnd>
            <p:snd r:embed="rId8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23612" y="1772816"/>
            <a:ext cx="66967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0" cap="none" spc="0" normalizeH="0" baseline="0" noProof="0" dirty="0" smtClean="0">
                <a:ln w="11430"/>
                <a:gradFill>
                  <a:gsLst>
                    <a:gs pos="0">
                      <a:srgbClr val="FF0000">
                        <a:tint val="70000"/>
                        <a:satMod val="245000"/>
                      </a:srgbClr>
                    </a:gs>
                    <a:gs pos="75000">
                      <a:srgbClr val="FF0000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FF0000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</a:rPr>
              <a:t>Zdroj:</a:t>
            </a:r>
            <a:endParaRPr kumimoji="0" lang="cs-CZ" sz="5400" b="1" i="0" u="none" strike="noStrike" kern="0" cap="none" spc="0" normalizeH="0" baseline="0" noProof="0" dirty="0">
              <a:ln w="11430"/>
              <a:gradFill>
                <a:gsLst>
                  <a:gs pos="0">
                    <a:srgbClr val="FF0000">
                      <a:tint val="70000"/>
                      <a:satMod val="245000"/>
                    </a:srgbClr>
                  </a:gs>
                  <a:gs pos="75000">
                    <a:srgbClr val="FF0000">
                      <a:tint val="90000"/>
                      <a:shade val="60000"/>
                      <a:satMod val="240000"/>
                    </a:srgbClr>
                  </a:gs>
                  <a:gs pos="100000">
                    <a:srgbClr val="FF0000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</a:endParaRPr>
          </a:p>
        </p:txBody>
      </p:sp>
      <p:pic>
        <p:nvPicPr>
          <p:cNvPr id="3075" name="Picture 3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42" y="4869160"/>
            <a:ext cx="1799539" cy="1683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74318">
            <a:off x="873724" y="3878491"/>
            <a:ext cx="899769" cy="84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81061">
            <a:off x="2321915" y="5845587"/>
            <a:ext cx="755754" cy="706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7104">
            <a:off x="3338202" y="5184784"/>
            <a:ext cx="755754" cy="706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83248">
            <a:off x="4247626" y="5584235"/>
            <a:ext cx="955331" cy="89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živatel\AppData\Local\Microsoft\Windows\Temporary Internet Files\Content.IE5\L8UM0JM8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176028">
            <a:off x="3887748" y="992687"/>
            <a:ext cx="1210836" cy="1132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99792" y="3140968"/>
            <a:ext cx="3597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4"/>
              </a:rPr>
              <a:t>http://office.microsoft.com</a:t>
            </a:r>
            <a:r>
              <a:rPr lang="cs-CZ" dirty="0" smtClean="0"/>
              <a:t>  (klipart)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8521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explode.wav"/>
          </p:stSnd>
        </p:sndAc>
      </p:transition>
    </mc:Choice>
    <mc:Fallback xmlns="">
      <p:transition spd="slow">
        <p:sndAc>
          <p:stSnd>
            <p:snd r:embed="rId5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235</TotalTime>
  <Words>180</Words>
  <Application>Microsoft Office PowerPoint</Application>
  <PresentationFormat>Předvádění na obrazovce (4:3)</PresentationFormat>
  <Paragraphs>66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17</cp:revision>
  <dcterms:created xsi:type="dcterms:W3CDTF">2011-08-03T18:37:05Z</dcterms:created>
  <dcterms:modified xsi:type="dcterms:W3CDTF">2012-04-09T18:40:01Z</dcterms:modified>
</cp:coreProperties>
</file>