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73" r:id="rId3"/>
    <p:sldId id="266" r:id="rId4"/>
    <p:sldId id="257" r:id="rId5"/>
    <p:sldId id="260" r:id="rId6"/>
    <p:sldId id="259" r:id="rId7"/>
    <p:sldId id="261" r:id="rId8"/>
    <p:sldId id="264" r:id="rId9"/>
    <p:sldId id="265" r:id="rId10"/>
    <p:sldId id="267" r:id="rId11"/>
    <p:sldId id="269" r:id="rId12"/>
    <p:sldId id="270" r:id="rId13"/>
    <p:sldId id="271" r:id="rId14"/>
    <p:sldId id="263" r:id="rId15"/>
    <p:sldId id="262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FFFF99"/>
    <a:srgbClr val="FFFFCC"/>
    <a:srgbClr val="CC3399"/>
    <a:srgbClr val="FF9900"/>
    <a:srgbClr val="0099FF"/>
    <a:srgbClr val="000099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AEC8D2-B06C-4E7E-BDF8-3A48C7A45A8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F017F-B179-4F84-8881-E3162C9B3DD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2F68E-A5A1-4D7C-AD51-829A301F78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3BF8A-B33B-4C6C-8200-889B6A41E1A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6D77D-C0BD-42D9-8381-9C1E014684D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8C7E6-271E-4D78-AD6D-CB00FF8806D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29660-2A6A-42C7-BEBD-B193828FEF6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102F6-3E63-4C0A-B362-A84EF291432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0BED2-A871-4D9E-B70B-9EEC188C03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85A16-A251-432B-9F1B-079FBE77D10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179CC-10FB-43C1-A9D0-126F174BBD2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85DD921-C82C-4AB7-AB96-682E3CE3D1A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834B44D-A8C5-481D-BADE-62E3AB3DF32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FC35F1D-F393-42C3-880B-DCF56841EF6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A6759DF-D47D-4C8D-AB6D-CBD96077AA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9459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0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1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2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63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4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5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6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7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68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69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0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1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2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3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4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5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6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7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8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79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80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81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82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83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84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85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86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87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88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89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90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91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492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9493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9494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9495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9496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9497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62D5D56-2D52-4CE5-91AA-2184ACF537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5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4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949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94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94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496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F437A-E9BB-4D97-A252-90323847504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AA7C60-E4DC-49D9-8D00-67CE7EFE0B4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E8435B-6CEA-4C1A-B219-B36EC287B94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C14431-47AA-4287-8AFB-92452A15D19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3C178-5ACC-4683-B570-274F85CAC9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C7EFD2-36D4-42F7-918A-B5360540888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2768E-3D05-4096-988B-520672A9DB1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14704-0C3C-4EB1-9A49-C2591782A6F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6B0756-334D-48CC-8145-A9152248187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F6452-0D28-444B-AA97-D2D61BD128C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99"/>
            </a:gs>
            <a:gs pos="19000">
              <a:srgbClr val="1170FF"/>
            </a:gs>
            <a:gs pos="28999">
              <a:srgbClr val="3333CC"/>
            </a:gs>
            <a:gs pos="39999">
              <a:srgbClr val="2E6792"/>
            </a:gs>
            <a:gs pos="53000">
              <a:srgbClr val="9999FF"/>
            </a:gs>
            <a:gs pos="84000">
              <a:srgbClr val="00CCCC"/>
            </a:gs>
            <a:gs pos="100000">
              <a:srgbClr val="33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DEF9307F-57B4-4139-A7C7-C414FF78D47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2" r:id="rId12"/>
    <p:sldLayoutId id="2147483673" r:id="rId13"/>
    <p:sldLayoutId id="2147483674" r:id="rId14"/>
    <p:sldLayoutId id="2147483675" r:id="rId15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99"/>
            </a:gs>
            <a:gs pos="19000">
              <a:srgbClr val="1170FF"/>
            </a:gs>
            <a:gs pos="28999">
              <a:srgbClr val="3333CC"/>
            </a:gs>
            <a:gs pos="39999">
              <a:srgbClr val="2E6792"/>
            </a:gs>
            <a:gs pos="53000">
              <a:srgbClr val="9999FF"/>
            </a:gs>
            <a:gs pos="84000">
              <a:srgbClr val="00CCCC"/>
            </a:gs>
            <a:gs pos="100000">
              <a:srgbClr val="33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8435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36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37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38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39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40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41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42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43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44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5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6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7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8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9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0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1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2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3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4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5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6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7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8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9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60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61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62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63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64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65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66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8467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68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8469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8470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8471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8472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8473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80F3E34E-59C7-4B63-BA12-87BB055FD114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9" grpId="0"/>
      <p:bldP spid="18470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4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847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4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847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4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847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4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847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4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847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84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411904.jpg" TargetMode="External"/><Relationship Id="rId7" Type="http://schemas.openxmlformats.org/officeDocument/2006/relationships/image" Target="../media/image1.jpeg"/><Relationship Id="rId2" Type="http://schemas.openxmlformats.org/officeDocument/2006/relationships/hyperlink" Target="http://officeimg.vo.msecnd.net/en-us/images/MH90035057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4/4d/Cuboid_sugar.jpg" TargetMode="External"/><Relationship Id="rId5" Type="http://schemas.openxmlformats.org/officeDocument/2006/relationships/hyperlink" Target="http://officeimg.vo.msecnd.net/en-us/images/MH900084682.jpg" TargetMode="External"/><Relationship Id="rId4" Type="http://schemas.openxmlformats.org/officeDocument/2006/relationships/hyperlink" Target="http://officeimg.vo.msecnd.net/en-us/images/MH90032106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3053" name="Group 45"/>
          <p:cNvGraphicFramePr>
            <a:graphicFrameLocks noGrp="1"/>
          </p:cNvGraphicFramePr>
          <p:nvPr/>
        </p:nvGraphicFramePr>
        <p:xfrm>
          <a:off x="611188" y="2276475"/>
          <a:ext cx="8137525" cy="4106867"/>
        </p:xfrm>
        <a:graphic>
          <a:graphicData uri="http://schemas.openxmlformats.org/drawingml/2006/table">
            <a:tbl>
              <a:tblPr/>
              <a:tblGrid>
                <a:gridCol w="1728787"/>
                <a:gridCol w="6408738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Číslo projektu MŠMT: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CZ . 1 . 07 / 1. 4. 00 / 21 . 07 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Číslo materiálu: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VY_32_INOVACE_20_04_převody jednotek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Název školy: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ZŠ, PŠ a MŠ Česká Lípa, Moskevská  679 příspěvková organizace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Ročník: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II.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Vzdělávací oblast: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Matematika a její aplikace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Předmět: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Matematika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Tematický okruh: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Závislosti, vztahy a práce s daty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Téma: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Jednotky hmotnosti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Název autora: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Mgr. Hana Pajkrtová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Vytvořeno dne: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Leden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Anotace: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DUM je určen k procvičení převodu jednotek hmotnosti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Klíčová slova: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Převody jednotek, gram, dekagram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00099"/>
                        </a:gs>
                        <a:gs pos="100000">
                          <a:srgbClr val="00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205038"/>
            <a:ext cx="1511300" cy="1511300"/>
          </a:xfrm>
          <a:prstGeom prst="rect">
            <a:avLst/>
          </a:prstGeom>
          <a:noFill/>
          <a:ln w="57150">
            <a:solidFill>
              <a:srgbClr val="FFCC00"/>
            </a:solidFill>
            <a:miter lim="800000"/>
            <a:headEnd/>
            <a:tailEnd/>
          </a:ln>
          <a:effectLst/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 cstate="print"/>
          <a:srcRect t="20923" r="1913" b="23232"/>
          <a:stretch>
            <a:fillRect/>
          </a:stretch>
        </p:blipFill>
        <p:spPr bwMode="auto">
          <a:xfrm>
            <a:off x="3419475" y="4652963"/>
            <a:ext cx="2305050" cy="1312862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ffectLst/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2708275"/>
            <a:ext cx="1419225" cy="1419225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  <a:effectLst/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5" cstate="print"/>
          <a:srcRect l="14268" t="32898" r="17964"/>
          <a:stretch>
            <a:fillRect/>
          </a:stretch>
        </p:blipFill>
        <p:spPr bwMode="auto">
          <a:xfrm>
            <a:off x="611188" y="4581525"/>
            <a:ext cx="2017712" cy="1593850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6" cstate="print"/>
          <a:srcRect b="19516"/>
          <a:stretch>
            <a:fillRect/>
          </a:stretch>
        </p:blipFill>
        <p:spPr bwMode="auto">
          <a:xfrm>
            <a:off x="323850" y="260350"/>
            <a:ext cx="2289175" cy="1344613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688" y="4724400"/>
            <a:ext cx="2016125" cy="1654175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ffectLst/>
        </p:spPr>
      </p:pic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2771775" y="2636838"/>
            <a:ext cx="4103688" cy="1296987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b="1"/>
              <a:t> </a:t>
            </a:r>
          </a:p>
        </p:txBody>
      </p:sp>
      <p:sp>
        <p:nvSpPr>
          <p:cNvPr id="24588" name="WordArt 12"/>
          <p:cNvSpPr>
            <a:spLocks noChangeArrowheads="1" noChangeShapeType="1" noTextEdit="1"/>
          </p:cNvSpPr>
          <p:nvPr/>
        </p:nvSpPr>
        <p:spPr bwMode="auto">
          <a:xfrm>
            <a:off x="3132138" y="2709863"/>
            <a:ext cx="3311525" cy="925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12700">
                  <a:solidFill>
                    <a:srgbClr val="9933FF"/>
                  </a:solidFill>
                  <a:round/>
                  <a:headEnd/>
                  <a:tailEnd/>
                </a:ln>
                <a:solidFill>
                  <a:srgbClr val="CC3399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urier New"/>
                <a:cs typeface="Courier New"/>
              </a:rPr>
              <a:t>VÁŽÍME</a:t>
            </a:r>
          </a:p>
        </p:txBody>
      </p:sp>
      <p:pic>
        <p:nvPicPr>
          <p:cNvPr id="24591" name="Picture 15" descr="Zobrazit podrobnosti"/>
          <p:cNvPicPr>
            <a:picLocks noGrp="1" noChangeAspect="1" noChangeArrowheads="1"/>
          </p:cNvPicPr>
          <p:nvPr>
            <p:ph sz="half" idx="1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2843213" y="692150"/>
            <a:ext cx="1828800" cy="1828800"/>
          </a:xfrm>
          <a:noFill/>
          <a:ln w="38100">
            <a:solidFill>
              <a:srgbClr val="FF0066"/>
            </a:solidFill>
          </a:ln>
        </p:spPr>
      </p:pic>
      <p:pic>
        <p:nvPicPr>
          <p:cNvPr id="24594" name="Picture 18" descr="Zobrazit podrobnost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9" cstate="print"/>
          <a:srcRect/>
          <a:stretch>
            <a:fillRect/>
          </a:stretch>
        </p:blipFill>
        <p:spPr>
          <a:xfrm>
            <a:off x="5003800" y="188913"/>
            <a:ext cx="1828800" cy="1828800"/>
          </a:xfrm>
          <a:noFill/>
          <a:ln w="38100">
            <a:solidFill>
              <a:srgbClr val="FFFF99"/>
            </a:solidFill>
          </a:ln>
        </p:spPr>
      </p:pic>
      <p:pic>
        <p:nvPicPr>
          <p:cNvPr id="24598" name="Picture 22" descr="Zobrazit podrobnosti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10" cstate="print"/>
          <a:srcRect l="7899" r="13368"/>
          <a:stretch>
            <a:fillRect/>
          </a:stretch>
        </p:blipFill>
        <p:spPr>
          <a:xfrm>
            <a:off x="7164388" y="404813"/>
            <a:ext cx="1439862" cy="1828800"/>
          </a:xfrm>
          <a:noFill/>
          <a:ln w="38100">
            <a:solidFill>
              <a:srgbClr val="CC3399"/>
            </a:solidFill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  <p:bldP spid="24584" grpId="0" animBg="1"/>
      <p:bldP spid="245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4888" y="1628775"/>
            <a:ext cx="2520950" cy="2520950"/>
          </a:xfrm>
          <a:noFill/>
          <a:ln w="57150">
            <a:solidFill>
              <a:srgbClr val="FFCC00"/>
            </a:solidFill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28775"/>
            <a:ext cx="4038600" cy="4525963"/>
          </a:xfrm>
        </p:spPr>
        <p:txBody>
          <a:bodyPr/>
          <a:lstStyle/>
          <a:p>
            <a:pPr>
              <a:buClr>
                <a:srgbClr val="00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550 g hrubé mouky</a:t>
            </a:r>
          </a:p>
          <a:p>
            <a:pPr>
              <a:buClr>
                <a:srgbClr val="00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3077" name="Oval 5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55 dkg</a:t>
            </a:r>
          </a:p>
        </p:txBody>
      </p:sp>
      <p:sp>
        <p:nvSpPr>
          <p:cNvPr id="3078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30 dkg</a:t>
            </a:r>
          </a:p>
        </p:txBody>
      </p:sp>
      <p:sp>
        <p:nvSpPr>
          <p:cNvPr id="3079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45 dkg</a:t>
            </a:r>
          </a:p>
        </p:txBody>
      </p:sp>
      <p:sp>
        <p:nvSpPr>
          <p:cNvPr id="3080" name="Oval 8"/>
          <p:cNvSpPr>
            <a:spLocks noChangeArrowheads="1"/>
          </p:cNvSpPr>
          <p:nvPr/>
        </p:nvSpPr>
        <p:spPr bwMode="auto">
          <a:xfrm>
            <a:off x="2411413" y="2060575"/>
            <a:ext cx="2881312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550:10</a:t>
            </a:r>
          </a:p>
        </p:txBody>
      </p:sp>
      <p:sp>
        <p:nvSpPr>
          <p:cNvPr id="3089" name="Oval 17"/>
          <p:cNvSpPr>
            <a:spLocks noChangeArrowheads="1"/>
          </p:cNvSpPr>
          <p:nvPr/>
        </p:nvSpPr>
        <p:spPr bwMode="auto">
          <a:xfrm>
            <a:off x="1763713" y="3213100"/>
            <a:ext cx="2881312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090" name="AutoShape 18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57150">
            <a:noFill/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3091" name="WordArt 19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g = 0,1 dkg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30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8" grpId="0" animBg="1"/>
      <p:bldP spid="3078" grpId="1" animBg="1"/>
      <p:bldP spid="3079" grpId="0" animBg="1"/>
      <p:bldP spid="3079" grpId="1" animBg="1"/>
      <p:bldP spid="3080" grpId="0" animBg="1"/>
      <p:bldP spid="3089" grpId="0" animBg="1"/>
      <p:bldP spid="3090" grpId="0" animBg="1"/>
      <p:bldP spid="30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28775"/>
            <a:ext cx="4038600" cy="4525963"/>
          </a:xfrm>
        </p:spPr>
        <p:txBody>
          <a:bodyPr/>
          <a:lstStyle/>
          <a:p>
            <a:pPr>
              <a:buClr>
                <a:srgbClr val="FF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300 g cukru</a:t>
            </a: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25 dkg</a:t>
            </a:r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30 dkg</a:t>
            </a:r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45 dkg</a:t>
            </a:r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5867400" y="2852738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8207" name="Oval 15"/>
          <p:cNvSpPr>
            <a:spLocks noChangeArrowheads="1"/>
          </p:cNvSpPr>
          <p:nvPr/>
        </p:nvSpPr>
        <p:spPr bwMode="auto">
          <a:xfrm>
            <a:off x="5867400" y="1557338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300:10</a:t>
            </a:r>
          </a:p>
        </p:txBody>
      </p:sp>
      <p:sp>
        <p:nvSpPr>
          <p:cNvPr id="8208" name="AutoShape 16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57150">
            <a:noFill/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8209" name="WordArt 17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g = 0,1 dkg</a:t>
            </a:r>
          </a:p>
        </p:txBody>
      </p:sp>
      <p:pic>
        <p:nvPicPr>
          <p:cNvPr id="8211" name="Picture 1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59113" y="1773238"/>
            <a:ext cx="2501900" cy="2185987"/>
          </a:xfrm>
          <a:noFill/>
          <a:ln w="57150">
            <a:solidFill>
              <a:srgbClr val="FF9900"/>
            </a:solidFill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82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0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3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  <p:bldP spid="8199" grpId="1" animBg="1"/>
      <p:bldP spid="8200" grpId="0" animBg="1"/>
      <p:bldP spid="8201" grpId="0" animBg="1"/>
      <p:bldP spid="8201" grpId="1" animBg="1"/>
      <p:bldP spid="8203" grpId="0" animBg="1"/>
      <p:bldP spid="8207" grpId="0" animBg="1"/>
      <p:bldP spid="8208" grpId="0" animBg="1"/>
      <p:bldP spid="820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28775"/>
            <a:ext cx="4038600" cy="4525963"/>
          </a:xfrm>
        </p:spPr>
        <p:txBody>
          <a:bodyPr/>
          <a:lstStyle/>
          <a:p>
            <a:pPr>
              <a:buClr>
                <a:srgbClr val="0099FF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450 g másla</a:t>
            </a:r>
          </a:p>
          <a:p>
            <a:endParaRPr lang="cs-CZ"/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25 dkg</a:t>
            </a:r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30 dkg</a:t>
            </a:r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45 dkg</a:t>
            </a:r>
          </a:p>
        </p:txBody>
      </p:sp>
      <p:sp>
        <p:nvSpPr>
          <p:cNvPr id="7180" name="Oval 12"/>
          <p:cNvSpPr>
            <a:spLocks noChangeArrowheads="1"/>
          </p:cNvSpPr>
          <p:nvPr/>
        </p:nvSpPr>
        <p:spPr bwMode="auto">
          <a:xfrm>
            <a:off x="5940425" y="2924175"/>
            <a:ext cx="2881313" cy="1008063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2" cstate="print"/>
          <a:srcRect t="20923" r="1913" b="23232"/>
          <a:stretch>
            <a:fillRect/>
          </a:stretch>
        </p:blipFill>
        <p:spPr bwMode="auto">
          <a:xfrm>
            <a:off x="1835150" y="2205038"/>
            <a:ext cx="3095625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84" name="Oval 16"/>
          <p:cNvSpPr>
            <a:spLocks noChangeArrowheads="1"/>
          </p:cNvSpPr>
          <p:nvPr/>
        </p:nvSpPr>
        <p:spPr bwMode="auto">
          <a:xfrm>
            <a:off x="5867400" y="1773238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450:10</a:t>
            </a:r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57150">
            <a:noFill/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7186" name="WordArt 18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g = 0,1 dkg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71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6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9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  <p:bldP spid="7175" grpId="1" animBg="1"/>
      <p:bldP spid="7176" grpId="0" animBg="1"/>
      <p:bldP spid="7176" grpId="1" animBg="1"/>
      <p:bldP spid="7177" grpId="0" animBg="1"/>
      <p:bldP spid="7180" grpId="0" animBg="1"/>
      <p:bldP spid="7184" grpId="0" animBg="1"/>
      <p:bldP spid="7185" grpId="0" animBg="1"/>
      <p:bldP spid="718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Clr>
                <a:srgbClr val="CC99FF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100 g hladké mouky</a:t>
            </a:r>
          </a:p>
          <a:p>
            <a:endParaRPr lang="cs-CZ"/>
          </a:p>
        </p:txBody>
      </p: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25 dkg</a:t>
            </a:r>
          </a:p>
        </p:txBody>
      </p:sp>
      <p:sp>
        <p:nvSpPr>
          <p:cNvPr id="9222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CC99FF"/>
          </a:solidFill>
          <a:ln w="57150">
            <a:solidFill>
              <a:srgbClr val="9933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10 dkg</a:t>
            </a:r>
          </a:p>
        </p:txBody>
      </p:sp>
      <p:sp>
        <p:nvSpPr>
          <p:cNvPr id="9223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45 dkg</a:t>
            </a:r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5867400" y="2924175"/>
            <a:ext cx="2881313" cy="1008063"/>
          </a:xfrm>
          <a:prstGeom prst="ellipse">
            <a:avLst/>
          </a:prstGeom>
          <a:solidFill>
            <a:srgbClr val="CC99FF"/>
          </a:solidFill>
          <a:ln w="57150">
            <a:solidFill>
              <a:srgbClr val="9933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9226" name="Picture 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35375" y="2133600"/>
            <a:ext cx="1873250" cy="1873250"/>
          </a:xfrm>
          <a:noFill/>
          <a:ln w="57150">
            <a:solidFill>
              <a:srgbClr val="0099FF"/>
            </a:solidFill>
          </a:ln>
        </p:spPr>
      </p:pic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5795963" y="1844675"/>
            <a:ext cx="2881312" cy="1008063"/>
          </a:xfrm>
          <a:prstGeom prst="ellipse">
            <a:avLst/>
          </a:prstGeom>
          <a:solidFill>
            <a:srgbClr val="CC99FF"/>
          </a:solidFill>
          <a:ln w="57150">
            <a:solidFill>
              <a:srgbClr val="9933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100:10</a:t>
            </a:r>
          </a:p>
        </p:txBody>
      </p:sp>
      <p:sp>
        <p:nvSpPr>
          <p:cNvPr id="9229" name="AutoShape 13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57150">
            <a:noFill/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9230" name="WordArt 14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g = 0,1 dkg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92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9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1" grpId="1" animBg="1"/>
      <p:bldP spid="9222" grpId="0" animBg="1"/>
      <p:bldP spid="9223" grpId="0" animBg="1"/>
      <p:bldP spid="9223" grpId="1" animBg="1"/>
      <p:bldP spid="9224" grpId="0" animBg="1"/>
      <p:bldP spid="9228" grpId="0" animBg="1"/>
      <p:bldP spid="9229" grpId="0" animBg="1"/>
      <p:bldP spid="92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28775"/>
            <a:ext cx="4038600" cy="4525963"/>
          </a:xfrm>
        </p:spPr>
        <p:txBody>
          <a:bodyPr/>
          <a:lstStyle/>
          <a:p>
            <a:pPr>
              <a:buClr>
                <a:srgbClr val="FFFF99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60 g soli</a:t>
            </a: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60 dkg</a:t>
            </a:r>
          </a:p>
        </p:txBody>
      </p:sp>
      <p:sp>
        <p:nvSpPr>
          <p:cNvPr id="21511" name="Oval 7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FF99"/>
          </a:solidFill>
          <a:ln w="57150">
            <a:solidFill>
              <a:srgbClr val="FFFFCC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6 dkg</a:t>
            </a: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0,6 dkg</a:t>
            </a:r>
          </a:p>
        </p:txBody>
      </p:sp>
      <p:sp>
        <p:nvSpPr>
          <p:cNvPr id="21513" name="Oval 9"/>
          <p:cNvSpPr>
            <a:spLocks noChangeArrowheads="1"/>
          </p:cNvSpPr>
          <p:nvPr/>
        </p:nvSpPr>
        <p:spPr bwMode="auto">
          <a:xfrm>
            <a:off x="5867400" y="2852738"/>
            <a:ext cx="2881313" cy="1008062"/>
          </a:xfrm>
          <a:prstGeom prst="ellipse">
            <a:avLst/>
          </a:prstGeom>
          <a:solidFill>
            <a:srgbClr val="FFFF99"/>
          </a:solidFill>
          <a:ln w="57150">
            <a:solidFill>
              <a:srgbClr val="FFFFCC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21514" name="Oval 10"/>
          <p:cNvSpPr>
            <a:spLocks noChangeArrowheads="1"/>
          </p:cNvSpPr>
          <p:nvPr/>
        </p:nvSpPr>
        <p:spPr bwMode="auto">
          <a:xfrm>
            <a:off x="5867400" y="1557338"/>
            <a:ext cx="2881313" cy="1008062"/>
          </a:xfrm>
          <a:prstGeom prst="ellipse">
            <a:avLst/>
          </a:prstGeom>
          <a:solidFill>
            <a:srgbClr val="FFFF99"/>
          </a:solidFill>
          <a:ln w="57150">
            <a:solidFill>
              <a:srgbClr val="FFFFCC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60:10</a:t>
            </a:r>
          </a:p>
        </p:txBody>
      </p:sp>
      <p:pic>
        <p:nvPicPr>
          <p:cNvPr id="21516" name="Picture 1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 l="14268" t="32898" r="17964"/>
          <a:stretch>
            <a:fillRect/>
          </a:stretch>
        </p:blipFill>
        <p:spPr>
          <a:xfrm>
            <a:off x="2484438" y="1916113"/>
            <a:ext cx="2808287" cy="2217737"/>
          </a:xfrm>
          <a:ln w="57150">
            <a:solidFill>
              <a:srgbClr val="0099FF"/>
            </a:solidFill>
          </a:ln>
        </p:spPr>
      </p:pic>
      <p:sp>
        <p:nvSpPr>
          <p:cNvPr id="21517" name="AutoShape 13"/>
          <p:cNvSpPr>
            <a:spLocks noChangeArrowheads="1"/>
          </p:cNvSpPr>
          <p:nvPr/>
        </p:nvSpPr>
        <p:spPr bwMode="auto">
          <a:xfrm>
            <a:off x="1835150" y="4365625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57150">
            <a:noFill/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21518" name="WordArt 14"/>
          <p:cNvSpPr>
            <a:spLocks noChangeArrowheads="1" noChangeShapeType="1" noTextEdit="1"/>
          </p:cNvSpPr>
          <p:nvPr/>
        </p:nvSpPr>
        <p:spPr bwMode="auto">
          <a:xfrm>
            <a:off x="2195513" y="4581525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g = 0,1 dkg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215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4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nimBg="1"/>
      <p:bldP spid="21510" grpId="1" animBg="1"/>
      <p:bldP spid="21511" grpId="0" animBg="1"/>
      <p:bldP spid="21512" grpId="0" animBg="1"/>
      <p:bldP spid="21512" grpId="1" animBg="1"/>
      <p:bldP spid="21513" grpId="0" animBg="1"/>
      <p:bldP spid="21514" grpId="0" animBg="1"/>
      <p:bldP spid="21516" grpId="0" animBg="1"/>
      <p:bldP spid="21517" grpId="0" animBg="1"/>
      <p:bldP spid="215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28775"/>
            <a:ext cx="4038600" cy="4525963"/>
          </a:xfrm>
        </p:spPr>
        <p:txBody>
          <a:bodyPr/>
          <a:lstStyle/>
          <a:p>
            <a:pPr>
              <a:buClr>
                <a:srgbClr val="00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920 g rýže</a:t>
            </a:r>
          </a:p>
          <a:p>
            <a:pPr>
              <a:buClr>
                <a:srgbClr val="00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57150">
            <a:noFill/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  <a:latin typeface="Arial" charset="0"/>
            </a:endParaRPr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92 dkg</a:t>
            </a:r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  <a:latin typeface="Arial" charset="0"/>
              </a:rPr>
              <a:t>9,2 dkg</a:t>
            </a:r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0,92 dkg</a:t>
            </a:r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2051050" y="2060575"/>
            <a:ext cx="2881313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  <a:latin typeface="Arial" charset="0"/>
              </a:rPr>
              <a:t>920:10</a:t>
            </a: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1403350" y="3141663"/>
            <a:ext cx="2881313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2539" name="Picture 1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 b="19516"/>
          <a:stretch>
            <a:fillRect/>
          </a:stretch>
        </p:blipFill>
        <p:spPr>
          <a:xfrm>
            <a:off x="5435600" y="1700213"/>
            <a:ext cx="3348038" cy="1968500"/>
          </a:xfrm>
          <a:ln w="57150">
            <a:solidFill>
              <a:srgbClr val="993300"/>
            </a:solidFill>
          </a:ln>
        </p:spPr>
      </p:pic>
      <p:sp>
        <p:nvSpPr>
          <p:cNvPr id="22541" name="WordArt 13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g = 0,1 dkg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225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4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  <p:bldP spid="22534" grpId="0" animBg="1"/>
      <p:bldP spid="22535" grpId="0" animBg="1"/>
      <p:bldP spid="22535" grpId="1" animBg="1"/>
      <p:bldP spid="22536" grpId="0" animBg="1"/>
      <p:bldP spid="22536" grpId="1" animBg="1"/>
      <p:bldP spid="22537" grpId="0" animBg="1"/>
      <p:bldP spid="22538" grpId="0" animBg="1"/>
      <p:bldP spid="22539" grpId="0" animBg="1"/>
      <p:bldP spid="225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53" name="Group 181"/>
          <p:cNvGraphicFramePr>
            <a:graphicFrameLocks noGrp="1"/>
          </p:cNvGraphicFramePr>
          <p:nvPr/>
        </p:nvGraphicFramePr>
        <p:xfrm>
          <a:off x="611188" y="1989138"/>
          <a:ext cx="7416800" cy="1944688"/>
        </p:xfrm>
        <a:graphic>
          <a:graphicData uri="http://schemas.openxmlformats.org/drawingml/2006/table">
            <a:tbl>
              <a:tblPr/>
              <a:tblGrid>
                <a:gridCol w="825500"/>
                <a:gridCol w="822325"/>
                <a:gridCol w="823912"/>
                <a:gridCol w="825500"/>
                <a:gridCol w="822325"/>
                <a:gridCol w="825500"/>
                <a:gridCol w="823913"/>
                <a:gridCol w="822325"/>
                <a:gridCol w="825500"/>
              </a:tblGrid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72" name="Rectangle 10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CC3399"/>
                </a:solidFill>
              </a:rPr>
              <a:t>Doplňte tabulku.</a:t>
            </a:r>
            <a:br>
              <a:rPr lang="cs-CZ" sz="4000" b="1">
                <a:solidFill>
                  <a:srgbClr val="CC3399"/>
                </a:solidFill>
              </a:rPr>
            </a:br>
            <a:r>
              <a:rPr lang="cs-CZ" sz="4000" b="1">
                <a:solidFill>
                  <a:srgbClr val="CC3399"/>
                </a:solidFill>
              </a:rPr>
              <a:t>Převeďte g na dkg</a:t>
            </a:r>
          </a:p>
        </p:txBody>
      </p:sp>
      <p:sp>
        <p:nvSpPr>
          <p:cNvPr id="28775" name="AutoShape 103"/>
          <p:cNvSpPr>
            <a:spLocks noChangeArrowheads="1"/>
          </p:cNvSpPr>
          <p:nvPr/>
        </p:nvSpPr>
        <p:spPr bwMode="auto">
          <a:xfrm>
            <a:off x="179388" y="2205038"/>
            <a:ext cx="358775" cy="1585912"/>
          </a:xfrm>
          <a:prstGeom prst="curvedRightArrow">
            <a:avLst>
              <a:gd name="adj1" fmla="val 88407"/>
              <a:gd name="adj2" fmla="val 176814"/>
              <a:gd name="adj3" fmla="val 33333"/>
            </a:avLst>
          </a:prstGeom>
          <a:solidFill>
            <a:srgbClr val="CC3399"/>
          </a:solidFill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8780" name="WordArt 108"/>
          <p:cNvSpPr>
            <a:spLocks noChangeArrowheads="1" noChangeShapeType="1" noTextEdit="1"/>
          </p:cNvSpPr>
          <p:nvPr/>
        </p:nvSpPr>
        <p:spPr bwMode="auto">
          <a:xfrm>
            <a:off x="8172450" y="2060575"/>
            <a:ext cx="3048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3399"/>
                </a:solidFill>
                <a:latin typeface="Arial Black"/>
              </a:rPr>
              <a:t>g</a:t>
            </a:r>
          </a:p>
        </p:txBody>
      </p:sp>
      <p:sp>
        <p:nvSpPr>
          <p:cNvPr id="28781" name="WordArt 109"/>
          <p:cNvSpPr>
            <a:spLocks noChangeArrowheads="1" noChangeShapeType="1" noTextEdit="1"/>
          </p:cNvSpPr>
          <p:nvPr/>
        </p:nvSpPr>
        <p:spPr bwMode="auto">
          <a:xfrm>
            <a:off x="8121650" y="3213100"/>
            <a:ext cx="9144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FF"/>
                </a:solidFill>
                <a:latin typeface="Arial Black"/>
              </a:rPr>
              <a:t>dkg</a:t>
            </a:r>
          </a:p>
        </p:txBody>
      </p:sp>
      <p:sp>
        <p:nvSpPr>
          <p:cNvPr id="28782" name="WordArt 110"/>
          <p:cNvSpPr>
            <a:spLocks noChangeArrowheads="1" noChangeShapeType="1" noTextEdit="1"/>
          </p:cNvSpPr>
          <p:nvPr/>
        </p:nvSpPr>
        <p:spPr bwMode="auto">
          <a:xfrm>
            <a:off x="2771775" y="5013325"/>
            <a:ext cx="381635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rial Black"/>
              </a:rPr>
              <a:t>Kontrola</a:t>
            </a:r>
          </a:p>
        </p:txBody>
      </p:sp>
      <p:graphicFrame>
        <p:nvGraphicFramePr>
          <p:cNvPr id="28851" name="Group 179"/>
          <p:cNvGraphicFramePr>
            <a:graphicFrameLocks noGrp="1"/>
          </p:cNvGraphicFramePr>
          <p:nvPr>
            <p:ph idx="1"/>
          </p:nvPr>
        </p:nvGraphicFramePr>
        <p:xfrm>
          <a:off x="611188" y="4005263"/>
          <a:ext cx="7416800" cy="752475"/>
        </p:xfrm>
        <a:graphic>
          <a:graphicData uri="http://schemas.openxmlformats.org/drawingml/2006/table">
            <a:tbl>
              <a:tblPr/>
              <a:tblGrid>
                <a:gridCol w="889000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</a:tblGrid>
              <a:tr h="752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8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8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2" grpId="0" autoUpdateAnimBg="0"/>
      <p:bldP spid="28775" grpId="0" animBg="1"/>
      <p:bldP spid="28780" grpId="0" animBg="1"/>
      <p:bldP spid="28781" grpId="0" animBg="1"/>
      <p:bldP spid="287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81" name="Group 65"/>
          <p:cNvGraphicFramePr>
            <a:graphicFrameLocks noGrp="1"/>
          </p:cNvGraphicFramePr>
          <p:nvPr/>
        </p:nvGraphicFramePr>
        <p:xfrm>
          <a:off x="611188" y="1989138"/>
          <a:ext cx="7416800" cy="1944688"/>
        </p:xfrm>
        <a:graphic>
          <a:graphicData uri="http://schemas.openxmlformats.org/drawingml/2006/table">
            <a:tbl>
              <a:tblPr/>
              <a:tblGrid>
                <a:gridCol w="825500"/>
                <a:gridCol w="822325"/>
                <a:gridCol w="823912"/>
                <a:gridCol w="825500"/>
                <a:gridCol w="822325"/>
                <a:gridCol w="825500"/>
                <a:gridCol w="823913"/>
                <a:gridCol w="822325"/>
                <a:gridCol w="825500"/>
              </a:tblGrid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4850" name="Rectangle 3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CC3399"/>
                </a:solidFill>
              </a:rPr>
              <a:t>Doplňte tabulku.</a:t>
            </a:r>
            <a:br>
              <a:rPr lang="cs-CZ" sz="4000" b="1">
                <a:solidFill>
                  <a:srgbClr val="CC3399"/>
                </a:solidFill>
              </a:rPr>
            </a:br>
            <a:r>
              <a:rPr lang="cs-CZ" sz="4000" b="1">
                <a:solidFill>
                  <a:srgbClr val="CC3399"/>
                </a:solidFill>
              </a:rPr>
              <a:t>Převeďte g na dkg</a:t>
            </a:r>
          </a:p>
        </p:txBody>
      </p:sp>
      <p:sp>
        <p:nvSpPr>
          <p:cNvPr id="34851" name="AutoShape 35"/>
          <p:cNvSpPr>
            <a:spLocks noChangeArrowheads="1"/>
          </p:cNvSpPr>
          <p:nvPr/>
        </p:nvSpPr>
        <p:spPr bwMode="auto">
          <a:xfrm>
            <a:off x="179388" y="2205038"/>
            <a:ext cx="358775" cy="1585912"/>
          </a:xfrm>
          <a:prstGeom prst="curvedRightArrow">
            <a:avLst>
              <a:gd name="adj1" fmla="val 88407"/>
              <a:gd name="adj2" fmla="val 176814"/>
              <a:gd name="adj3" fmla="val 33333"/>
            </a:avLst>
          </a:prstGeom>
          <a:solidFill>
            <a:srgbClr val="CC3399"/>
          </a:solidFill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52" name="WordArt 36"/>
          <p:cNvSpPr>
            <a:spLocks noChangeArrowheads="1" noChangeShapeType="1" noTextEdit="1"/>
          </p:cNvSpPr>
          <p:nvPr/>
        </p:nvSpPr>
        <p:spPr bwMode="auto">
          <a:xfrm>
            <a:off x="8172450" y="2060575"/>
            <a:ext cx="3048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3399"/>
                </a:solidFill>
                <a:latin typeface="Arial Black"/>
              </a:rPr>
              <a:t>g</a:t>
            </a:r>
          </a:p>
        </p:txBody>
      </p:sp>
      <p:sp>
        <p:nvSpPr>
          <p:cNvPr id="34853" name="WordArt 37"/>
          <p:cNvSpPr>
            <a:spLocks noChangeArrowheads="1" noChangeShapeType="1" noTextEdit="1"/>
          </p:cNvSpPr>
          <p:nvPr/>
        </p:nvSpPr>
        <p:spPr bwMode="auto">
          <a:xfrm>
            <a:off x="8121650" y="3213100"/>
            <a:ext cx="9144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FF"/>
                </a:solidFill>
                <a:latin typeface="Arial Black"/>
              </a:rPr>
              <a:t>dkg</a:t>
            </a:r>
          </a:p>
        </p:txBody>
      </p:sp>
      <p:sp>
        <p:nvSpPr>
          <p:cNvPr id="34854" name="WordArt 38"/>
          <p:cNvSpPr>
            <a:spLocks noChangeArrowheads="1" noChangeShapeType="1" noTextEdit="1"/>
          </p:cNvSpPr>
          <p:nvPr/>
        </p:nvSpPr>
        <p:spPr bwMode="auto">
          <a:xfrm>
            <a:off x="2771775" y="5013325"/>
            <a:ext cx="381635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rial Black"/>
              </a:rPr>
              <a:t>Kontrola</a:t>
            </a:r>
          </a:p>
        </p:txBody>
      </p:sp>
      <p:graphicFrame>
        <p:nvGraphicFramePr>
          <p:cNvPr id="34880" name="Group 64"/>
          <p:cNvGraphicFramePr>
            <a:graphicFrameLocks noGrp="1"/>
          </p:cNvGraphicFramePr>
          <p:nvPr>
            <p:ph idx="1"/>
          </p:nvPr>
        </p:nvGraphicFramePr>
        <p:xfrm>
          <a:off x="611188" y="4005263"/>
          <a:ext cx="7416800" cy="752475"/>
        </p:xfrm>
        <a:graphic>
          <a:graphicData uri="http://schemas.openxmlformats.org/drawingml/2006/table">
            <a:tbl>
              <a:tblPr/>
              <a:tblGrid>
                <a:gridCol w="889000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</a:tblGrid>
              <a:tr h="752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1,2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5,2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6,2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8,2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9,2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4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8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48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51" grpId="0" animBg="1"/>
      <p:bldP spid="34852" grpId="0" animBg="1"/>
      <p:bldP spid="34853" grpId="0" animBg="1"/>
      <p:bldP spid="348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905" name="Group 65"/>
          <p:cNvGraphicFramePr>
            <a:graphicFrameLocks noGrp="1"/>
          </p:cNvGraphicFramePr>
          <p:nvPr/>
        </p:nvGraphicFramePr>
        <p:xfrm>
          <a:off x="611188" y="1989138"/>
          <a:ext cx="7416800" cy="1944688"/>
        </p:xfrm>
        <a:graphic>
          <a:graphicData uri="http://schemas.openxmlformats.org/drawingml/2006/table">
            <a:tbl>
              <a:tblPr/>
              <a:tblGrid>
                <a:gridCol w="825500"/>
                <a:gridCol w="822325"/>
                <a:gridCol w="823912"/>
                <a:gridCol w="825500"/>
                <a:gridCol w="822325"/>
                <a:gridCol w="825500"/>
                <a:gridCol w="823913"/>
                <a:gridCol w="822325"/>
                <a:gridCol w="825500"/>
              </a:tblGrid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5874" name="Rectangle 3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CC3399"/>
                </a:solidFill>
              </a:rPr>
              <a:t>Doplňte tabulku.</a:t>
            </a:r>
            <a:br>
              <a:rPr lang="cs-CZ" sz="4000" b="1">
                <a:solidFill>
                  <a:srgbClr val="CC3399"/>
                </a:solidFill>
              </a:rPr>
            </a:br>
            <a:r>
              <a:rPr lang="cs-CZ" sz="4000" b="1">
                <a:solidFill>
                  <a:srgbClr val="CC3399"/>
                </a:solidFill>
              </a:rPr>
              <a:t>Převeďte g na dkg</a:t>
            </a:r>
          </a:p>
        </p:txBody>
      </p:sp>
      <p:sp>
        <p:nvSpPr>
          <p:cNvPr id="35875" name="AutoShape 35"/>
          <p:cNvSpPr>
            <a:spLocks noChangeArrowheads="1"/>
          </p:cNvSpPr>
          <p:nvPr/>
        </p:nvSpPr>
        <p:spPr bwMode="auto">
          <a:xfrm>
            <a:off x="179388" y="2205038"/>
            <a:ext cx="358775" cy="1585912"/>
          </a:xfrm>
          <a:prstGeom prst="curvedRightArrow">
            <a:avLst>
              <a:gd name="adj1" fmla="val 88407"/>
              <a:gd name="adj2" fmla="val 176814"/>
              <a:gd name="adj3" fmla="val 33333"/>
            </a:avLst>
          </a:prstGeom>
          <a:solidFill>
            <a:srgbClr val="CC3399"/>
          </a:solidFill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5876" name="WordArt 36"/>
          <p:cNvSpPr>
            <a:spLocks noChangeArrowheads="1" noChangeShapeType="1" noTextEdit="1"/>
          </p:cNvSpPr>
          <p:nvPr/>
        </p:nvSpPr>
        <p:spPr bwMode="auto">
          <a:xfrm>
            <a:off x="8172450" y="2060575"/>
            <a:ext cx="3048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3399"/>
                </a:solidFill>
                <a:latin typeface="Arial Black"/>
              </a:rPr>
              <a:t>g</a:t>
            </a:r>
          </a:p>
        </p:txBody>
      </p:sp>
      <p:sp>
        <p:nvSpPr>
          <p:cNvPr id="35877" name="WordArt 37"/>
          <p:cNvSpPr>
            <a:spLocks noChangeArrowheads="1" noChangeShapeType="1" noTextEdit="1"/>
          </p:cNvSpPr>
          <p:nvPr/>
        </p:nvSpPr>
        <p:spPr bwMode="auto">
          <a:xfrm>
            <a:off x="8121650" y="3213100"/>
            <a:ext cx="9144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FF"/>
                </a:solidFill>
                <a:latin typeface="Arial Black"/>
              </a:rPr>
              <a:t>dkg</a:t>
            </a:r>
          </a:p>
        </p:txBody>
      </p:sp>
      <p:sp>
        <p:nvSpPr>
          <p:cNvPr id="35878" name="WordArt 38"/>
          <p:cNvSpPr>
            <a:spLocks noChangeArrowheads="1" noChangeShapeType="1" noTextEdit="1"/>
          </p:cNvSpPr>
          <p:nvPr/>
        </p:nvSpPr>
        <p:spPr bwMode="auto">
          <a:xfrm>
            <a:off x="2771775" y="5013325"/>
            <a:ext cx="381635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rial Black"/>
              </a:rPr>
              <a:t>Kontrola</a:t>
            </a:r>
          </a:p>
        </p:txBody>
      </p:sp>
      <p:graphicFrame>
        <p:nvGraphicFramePr>
          <p:cNvPr id="35904" name="Group 64"/>
          <p:cNvGraphicFramePr>
            <a:graphicFrameLocks noGrp="1"/>
          </p:cNvGraphicFramePr>
          <p:nvPr>
            <p:ph idx="1"/>
          </p:nvPr>
        </p:nvGraphicFramePr>
        <p:xfrm>
          <a:off x="611188" y="4005263"/>
          <a:ext cx="7416800" cy="752475"/>
        </p:xfrm>
        <a:graphic>
          <a:graphicData uri="http://schemas.openxmlformats.org/drawingml/2006/table">
            <a:tbl>
              <a:tblPr/>
              <a:tblGrid>
                <a:gridCol w="889000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</a:tblGrid>
              <a:tr h="752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1,3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4,3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5,3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6,3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8,3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9,3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5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58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59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5" grpId="0" animBg="1"/>
      <p:bldP spid="35876" grpId="0" animBg="1"/>
      <p:bldP spid="35877" grpId="0" animBg="1"/>
      <p:bldP spid="358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29" name="Group 65"/>
          <p:cNvGraphicFramePr>
            <a:graphicFrameLocks noGrp="1"/>
          </p:cNvGraphicFramePr>
          <p:nvPr/>
        </p:nvGraphicFramePr>
        <p:xfrm>
          <a:off x="611188" y="1989138"/>
          <a:ext cx="7416800" cy="1944688"/>
        </p:xfrm>
        <a:graphic>
          <a:graphicData uri="http://schemas.openxmlformats.org/drawingml/2006/table">
            <a:tbl>
              <a:tblPr/>
              <a:tblGrid>
                <a:gridCol w="825500"/>
                <a:gridCol w="822325"/>
                <a:gridCol w="823912"/>
                <a:gridCol w="825500"/>
                <a:gridCol w="822325"/>
                <a:gridCol w="825500"/>
                <a:gridCol w="823913"/>
                <a:gridCol w="822325"/>
                <a:gridCol w="825500"/>
              </a:tblGrid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Monotype Corsiva" pitchFamily="66" charset="0"/>
                        </a:rPr>
                        <a:t>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6898" name="Rectangle 3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CC3399"/>
                </a:solidFill>
              </a:rPr>
              <a:t>Doplňte tabulku.</a:t>
            </a:r>
            <a:br>
              <a:rPr lang="cs-CZ" sz="4000" b="1">
                <a:solidFill>
                  <a:srgbClr val="CC3399"/>
                </a:solidFill>
              </a:rPr>
            </a:br>
            <a:r>
              <a:rPr lang="cs-CZ" sz="4000" b="1">
                <a:solidFill>
                  <a:srgbClr val="CC3399"/>
                </a:solidFill>
              </a:rPr>
              <a:t>Převeďte g na dkg</a:t>
            </a:r>
          </a:p>
        </p:txBody>
      </p:sp>
      <p:sp>
        <p:nvSpPr>
          <p:cNvPr id="36899" name="AutoShape 35"/>
          <p:cNvSpPr>
            <a:spLocks noChangeArrowheads="1"/>
          </p:cNvSpPr>
          <p:nvPr/>
        </p:nvSpPr>
        <p:spPr bwMode="auto">
          <a:xfrm>
            <a:off x="179388" y="2205038"/>
            <a:ext cx="358775" cy="1585912"/>
          </a:xfrm>
          <a:prstGeom prst="curvedRightArrow">
            <a:avLst>
              <a:gd name="adj1" fmla="val 88407"/>
              <a:gd name="adj2" fmla="val 176814"/>
              <a:gd name="adj3" fmla="val 33333"/>
            </a:avLst>
          </a:prstGeom>
          <a:solidFill>
            <a:srgbClr val="CC3399"/>
          </a:solidFill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900" name="WordArt 36"/>
          <p:cNvSpPr>
            <a:spLocks noChangeArrowheads="1" noChangeShapeType="1" noTextEdit="1"/>
          </p:cNvSpPr>
          <p:nvPr/>
        </p:nvSpPr>
        <p:spPr bwMode="auto">
          <a:xfrm>
            <a:off x="8172450" y="2060575"/>
            <a:ext cx="3048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3399"/>
                </a:solidFill>
                <a:latin typeface="Arial Black"/>
              </a:rPr>
              <a:t>g</a:t>
            </a:r>
          </a:p>
        </p:txBody>
      </p:sp>
      <p:sp>
        <p:nvSpPr>
          <p:cNvPr id="36901" name="WordArt 37"/>
          <p:cNvSpPr>
            <a:spLocks noChangeArrowheads="1" noChangeShapeType="1" noTextEdit="1"/>
          </p:cNvSpPr>
          <p:nvPr/>
        </p:nvSpPr>
        <p:spPr bwMode="auto">
          <a:xfrm>
            <a:off x="8121650" y="3213100"/>
            <a:ext cx="9144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FF"/>
                </a:solidFill>
                <a:latin typeface="Arial Black"/>
              </a:rPr>
              <a:t>dkg</a:t>
            </a:r>
          </a:p>
        </p:txBody>
      </p:sp>
      <p:sp>
        <p:nvSpPr>
          <p:cNvPr id="36902" name="WordArt 38"/>
          <p:cNvSpPr>
            <a:spLocks noChangeArrowheads="1" noChangeShapeType="1" noTextEdit="1"/>
          </p:cNvSpPr>
          <p:nvPr/>
        </p:nvSpPr>
        <p:spPr bwMode="auto">
          <a:xfrm>
            <a:off x="2771775" y="5013325"/>
            <a:ext cx="381635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rial Black"/>
              </a:rPr>
              <a:t>Kontrola</a:t>
            </a:r>
          </a:p>
        </p:txBody>
      </p:sp>
      <p:graphicFrame>
        <p:nvGraphicFramePr>
          <p:cNvPr id="36928" name="Group 64"/>
          <p:cNvGraphicFramePr>
            <a:graphicFrameLocks noGrp="1"/>
          </p:cNvGraphicFramePr>
          <p:nvPr>
            <p:ph idx="1"/>
          </p:nvPr>
        </p:nvGraphicFramePr>
        <p:xfrm>
          <a:off x="611188" y="4005263"/>
          <a:ext cx="7416800" cy="752475"/>
        </p:xfrm>
        <a:graphic>
          <a:graphicData uri="http://schemas.openxmlformats.org/drawingml/2006/table">
            <a:tbl>
              <a:tblPr/>
              <a:tblGrid>
                <a:gridCol w="889000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  <a:gridCol w="815975"/>
              </a:tblGrid>
              <a:tr h="752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1,4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4,4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5,4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6,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8,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Monotype Corsiva" pitchFamily="66" charset="0"/>
                        </a:rPr>
                        <a:t>9,4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FF"/>
                        </a:gs>
                        <a:gs pos="100000">
                          <a:srgbClr val="FFCCFF">
                            <a:gamma/>
                            <a:tint val="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9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9" grpId="0" animBg="1"/>
      <p:bldP spid="36900" grpId="0" animBg="1"/>
      <p:bldP spid="36901" grpId="0" animBg="1"/>
      <p:bldP spid="3690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  <a:p>
            <a:endParaRPr lang="cs-CZ"/>
          </a:p>
          <a:p>
            <a:r>
              <a:rPr lang="cs-CZ"/>
              <a:t>Praktické slovní úlohy na převody jednotek hmotnosti – gram na dekagram. Po kliknutí se objeví tabulka se správným výsledkem.</a:t>
            </a: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57188" y="17859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b="1">
                <a:solidFill>
                  <a:srgbClr val="31859C"/>
                </a:solidFill>
                <a:latin typeface="Arial" charset="0"/>
              </a:rPr>
              <a:t>METODICKÝ POPIS</a:t>
            </a:r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332038"/>
            <a:ext cx="8229600" cy="4525962"/>
          </a:xfrm>
        </p:spPr>
        <p:txBody>
          <a:bodyPr/>
          <a:lstStyle/>
          <a:p>
            <a:pPr>
              <a:buClr>
                <a:srgbClr val="0099FF"/>
              </a:buClr>
            </a:pPr>
            <a:r>
              <a:rPr lang="cs-CZ" sz="1400" dirty="0">
                <a:solidFill>
                  <a:schemeClr val="bg1"/>
                </a:solidFill>
                <a:hlinkClick r:id="rId2"/>
              </a:rPr>
              <a:t>http://officeimg.vo.msecnd.net/en-us/images/MH900350575.jpg</a:t>
            </a:r>
            <a:endParaRPr lang="cs-CZ" sz="1400" dirty="0">
              <a:solidFill>
                <a:schemeClr val="bg1"/>
              </a:solidFill>
            </a:endParaRPr>
          </a:p>
          <a:p>
            <a:pPr>
              <a:buClr>
                <a:srgbClr val="0099FF"/>
              </a:buClr>
            </a:pPr>
            <a:r>
              <a:rPr lang="cs-CZ" sz="1400" dirty="0">
                <a:solidFill>
                  <a:schemeClr val="bg1"/>
                </a:solidFill>
                <a:hlinkClick r:id="rId3"/>
              </a:rPr>
              <a:t>http://officeimg.vo.msecnd.net/en-us/images/MH900411904.jpg</a:t>
            </a:r>
            <a:endParaRPr lang="cs-CZ" sz="1400" dirty="0">
              <a:solidFill>
                <a:schemeClr val="bg1"/>
              </a:solidFill>
            </a:endParaRPr>
          </a:p>
          <a:p>
            <a:pPr>
              <a:buClr>
                <a:srgbClr val="0099FF"/>
              </a:buClr>
            </a:pPr>
            <a:r>
              <a:rPr lang="cs-CZ" sz="1400" dirty="0">
                <a:solidFill>
                  <a:schemeClr val="bg1"/>
                </a:solidFill>
                <a:hlinkClick r:id="rId3"/>
              </a:rPr>
              <a:t>http://officeimg.vo.msecnd.net/en-us/images/MH900411904.jpg</a:t>
            </a:r>
            <a:endParaRPr lang="cs-CZ" sz="1400" dirty="0">
              <a:solidFill>
                <a:schemeClr val="bg1"/>
              </a:solidFill>
            </a:endParaRPr>
          </a:p>
          <a:p>
            <a:pPr>
              <a:buClr>
                <a:srgbClr val="0099FF"/>
              </a:buClr>
            </a:pPr>
            <a:r>
              <a:rPr lang="cs-CZ" sz="1400" dirty="0">
                <a:hlinkClick r:id="rId4"/>
              </a:rPr>
              <a:t>http://officeimg.vo.msecnd.net/en-us/images/MH900321065.jpg</a:t>
            </a:r>
            <a:endParaRPr lang="cs-CZ" sz="1400" dirty="0"/>
          </a:p>
          <a:p>
            <a:pPr>
              <a:buClr>
                <a:srgbClr val="0099FF"/>
              </a:buClr>
            </a:pPr>
            <a:r>
              <a:rPr lang="cs-CZ" sz="1400" dirty="0">
                <a:hlinkClick r:id="rId5"/>
              </a:rPr>
              <a:t>http://officeimg.vo.msecnd.net/en-us/images/MH900084682.jpg</a:t>
            </a:r>
            <a:endParaRPr lang="cs-CZ" sz="1400" dirty="0"/>
          </a:p>
          <a:p>
            <a:pPr>
              <a:buClr>
                <a:srgbClr val="0099FF"/>
              </a:buClr>
            </a:pPr>
            <a:r>
              <a:rPr lang="cs-CZ" sz="1400" dirty="0">
                <a:hlinkClick r:id="rId6"/>
              </a:rPr>
              <a:t>http://upload.wikimedia.org/wikipedia/commons/4/4d/Cuboid_sugar.jpg</a:t>
            </a:r>
            <a:endParaRPr lang="cs-CZ" sz="1400" dirty="0"/>
          </a:p>
          <a:p>
            <a:pPr>
              <a:buClr>
                <a:srgbClr val="0099FF"/>
              </a:buClr>
            </a:pPr>
            <a:r>
              <a:rPr lang="cs-CZ" sz="1400" dirty="0" smtClean="0"/>
              <a:t>www.office.</a:t>
            </a:r>
            <a:r>
              <a:rPr lang="cs-CZ" sz="1400" smtClean="0"/>
              <a:t>microsoft.com</a:t>
            </a:r>
            <a:endParaRPr lang="cs-CZ" sz="1400" dirty="0"/>
          </a:p>
          <a:p>
            <a:pPr>
              <a:buClr>
                <a:srgbClr val="0099FF"/>
              </a:buClr>
            </a:pPr>
            <a:endParaRPr lang="cs-CZ" sz="1400" dirty="0"/>
          </a:p>
          <a:p>
            <a:pPr>
              <a:buClr>
                <a:srgbClr val="0099FF"/>
              </a:buClr>
            </a:pPr>
            <a:endParaRPr lang="cs-CZ" sz="1400" dirty="0"/>
          </a:p>
          <a:p>
            <a:pPr>
              <a:buClr>
                <a:srgbClr val="0099FF"/>
              </a:buClr>
            </a:pPr>
            <a:endParaRPr lang="cs-CZ" sz="1400" dirty="0"/>
          </a:p>
          <a:p>
            <a:pPr algn="ctr">
              <a:buClr>
                <a:srgbClr val="0099FF"/>
              </a:buClr>
              <a:buFontTx/>
              <a:buNone/>
            </a:pPr>
            <a:r>
              <a:rPr lang="cs-CZ" sz="2400" dirty="0"/>
              <a:t>Autorkou této prezentace není-li uvedeno jinak, je </a:t>
            </a:r>
          </a:p>
          <a:p>
            <a:pPr algn="ctr">
              <a:buClr>
                <a:srgbClr val="0099FF"/>
              </a:buClr>
              <a:buFontTx/>
              <a:buNone/>
            </a:pPr>
            <a:r>
              <a:rPr lang="cs-CZ" sz="2400" dirty="0"/>
              <a:t>Mgr. Hana PAJKRTOVÁ</a:t>
            </a:r>
          </a:p>
          <a:p>
            <a:pPr>
              <a:buClr>
                <a:srgbClr val="0099FF"/>
              </a:buClr>
            </a:pPr>
            <a:endParaRPr lang="cs-CZ" sz="2400" dirty="0"/>
          </a:p>
          <a:p>
            <a:pPr>
              <a:buClr>
                <a:srgbClr val="0099FF"/>
              </a:buClr>
            </a:pPr>
            <a:endParaRPr lang="cs-CZ" sz="2400" dirty="0"/>
          </a:p>
          <a:p>
            <a:pPr>
              <a:buClr>
                <a:srgbClr val="0099FF"/>
              </a:buClr>
            </a:pPr>
            <a:endParaRPr lang="cs-CZ" dirty="0">
              <a:solidFill>
                <a:schemeClr val="bg1"/>
              </a:solidFill>
            </a:endParaRPr>
          </a:p>
          <a:p>
            <a:endParaRPr lang="cs-CZ" dirty="0"/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95288" y="17732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b="1">
                <a:solidFill>
                  <a:srgbClr val="31859C"/>
                </a:solidFill>
                <a:latin typeface="Arial" charset="0"/>
              </a:rPr>
              <a:t>POUŽITÉ ZDROJE </a:t>
            </a:r>
          </a:p>
        </p:txBody>
      </p:sp>
      <p:pic>
        <p:nvPicPr>
          <p:cNvPr id="11271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257</TotalTime>
  <Words>365</Words>
  <Application>Microsoft Office PowerPoint</Application>
  <PresentationFormat>Předvádění na obrazovce (4:3)</PresentationFormat>
  <Paragraphs>195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Výchozí návrh</vt:lpstr>
      <vt:lpstr>Balance</vt:lpstr>
      <vt:lpstr>Snímek 1</vt:lpstr>
      <vt:lpstr>Snímek 2</vt:lpstr>
      <vt:lpstr>Kolik váží? Převeď na dekagramy</vt:lpstr>
      <vt:lpstr>Kolik váží? Převeď na dekagramy</vt:lpstr>
      <vt:lpstr>Kolik váží? Převeď na dekagramy</vt:lpstr>
      <vt:lpstr>Kolik váží? Převeď na dekagramy</vt:lpstr>
      <vt:lpstr>Kolik váží? Převeď na dekagramy</vt:lpstr>
      <vt:lpstr>Kolik váží? Převeď na dekagramy</vt:lpstr>
      <vt:lpstr>Doplňte tabulku. Převeďte g na dkg</vt:lpstr>
      <vt:lpstr>Doplňte tabulku. Převeďte g na dkg</vt:lpstr>
      <vt:lpstr>Doplňte tabulku. Převeďte g na dkg</vt:lpstr>
      <vt:lpstr>Doplňte tabulku. Převeďte g na dkg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Pajkrt</dc:creator>
  <cp:lastModifiedBy>Dum</cp:lastModifiedBy>
  <cp:revision>23</cp:revision>
  <dcterms:created xsi:type="dcterms:W3CDTF">2012-02-11T12:09:08Z</dcterms:created>
  <dcterms:modified xsi:type="dcterms:W3CDTF">2014-09-17T20:06:42Z</dcterms:modified>
</cp:coreProperties>
</file>