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view3D>
      <c:rAngAx val="1"/>
    </c:view3D>
    <c:plotArea>
      <c:layout/>
      <c:bar3DChart>
        <c:barDir val="col"/>
        <c:grouping val="clustered"/>
        <c:ser>
          <c:idx val="0"/>
          <c:order val="0"/>
          <c:tx>
            <c:strRef>
              <c:f>List1!$B$1</c:f>
              <c:strCache>
                <c:ptCount val="1"/>
                <c:pt idx="0">
                  <c:v>Notebook</c:v>
                </c:pt>
              </c:strCache>
            </c:strRef>
          </c:tx>
          <c:cat>
            <c:strRef>
              <c:f>List1!$A$2</c:f>
              <c:strCache>
                <c:ptCount val="1"/>
                <c:pt idx="0">
                  <c:v>Cena přístroje</c:v>
                </c:pt>
              </c:strCache>
            </c:strRef>
          </c:cat>
          <c:val>
            <c:numRef>
              <c:f>List1!$B$2</c:f>
              <c:numCache>
                <c:formatCode>General</c:formatCode>
                <c:ptCount val="1"/>
                <c:pt idx="0">
                  <c:v>5000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Netbook</c:v>
                </c:pt>
              </c:strCache>
            </c:strRef>
          </c:tx>
          <c:cat>
            <c:strRef>
              <c:f>List1!$A$2</c:f>
              <c:strCache>
                <c:ptCount val="1"/>
                <c:pt idx="0">
                  <c:v>Cena přístroje</c:v>
                </c:pt>
              </c:strCache>
            </c:strRef>
          </c:cat>
          <c:val>
            <c:numRef>
              <c:f>List1!$C$2</c:f>
              <c:numCache>
                <c:formatCode>General</c:formatCode>
                <c:ptCount val="1"/>
                <c:pt idx="0">
                  <c:v>4500</c:v>
                </c:pt>
              </c:numCache>
            </c:numRef>
          </c:val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Tablet</c:v>
                </c:pt>
              </c:strCache>
            </c:strRef>
          </c:tx>
          <c:cat>
            <c:strRef>
              <c:f>List1!$A$2</c:f>
              <c:strCache>
                <c:ptCount val="1"/>
                <c:pt idx="0">
                  <c:v>Cena přístroje</c:v>
                </c:pt>
              </c:strCache>
            </c:strRef>
          </c:cat>
          <c:val>
            <c:numRef>
              <c:f>List1!$D$2</c:f>
              <c:numCache>
                <c:formatCode>General</c:formatCode>
                <c:ptCount val="1"/>
                <c:pt idx="0">
                  <c:v>10000</c:v>
                </c:pt>
              </c:numCache>
            </c:numRef>
          </c:val>
        </c:ser>
        <c:ser>
          <c:idx val="3"/>
          <c:order val="3"/>
          <c:tx>
            <c:strRef>
              <c:f>List1!$E$1</c:f>
              <c:strCache>
                <c:ptCount val="1"/>
                <c:pt idx="0">
                  <c:v>iPad</c:v>
                </c:pt>
              </c:strCache>
            </c:strRef>
          </c:tx>
          <c:cat>
            <c:strRef>
              <c:f>List1!$A$2</c:f>
              <c:strCache>
                <c:ptCount val="1"/>
                <c:pt idx="0">
                  <c:v>Cena přístroje</c:v>
                </c:pt>
              </c:strCache>
            </c:strRef>
          </c:cat>
          <c:val>
            <c:numRef>
              <c:f>List1!$E$2</c:f>
              <c:numCache>
                <c:formatCode>General</c:formatCode>
                <c:ptCount val="1"/>
                <c:pt idx="0">
                  <c:v>6000</c:v>
                </c:pt>
              </c:numCache>
            </c:numRef>
          </c:val>
        </c:ser>
        <c:ser>
          <c:idx val="4"/>
          <c:order val="4"/>
          <c:tx>
            <c:strRef>
              <c:f>List1!$F$1</c:f>
              <c:strCache>
                <c:ptCount val="1"/>
                <c:pt idx="0">
                  <c:v>Smratphone</c:v>
                </c:pt>
              </c:strCache>
            </c:strRef>
          </c:tx>
          <c:cat>
            <c:strRef>
              <c:f>List1!$A$2</c:f>
              <c:strCache>
                <c:ptCount val="1"/>
                <c:pt idx="0">
                  <c:v>Cena přístroje</c:v>
                </c:pt>
              </c:strCache>
            </c:strRef>
          </c:cat>
          <c:val>
            <c:numRef>
              <c:f>List1!$F$2</c:f>
              <c:numCache>
                <c:formatCode>General</c:formatCode>
                <c:ptCount val="1"/>
                <c:pt idx="0">
                  <c:v>7500</c:v>
                </c:pt>
              </c:numCache>
            </c:numRef>
          </c:val>
        </c:ser>
        <c:ser>
          <c:idx val="5"/>
          <c:order val="5"/>
          <c:tx>
            <c:strRef>
              <c:f>List1!$G$1</c:f>
              <c:strCache>
                <c:ptCount val="1"/>
                <c:pt idx="0">
                  <c:v>iPhone</c:v>
                </c:pt>
              </c:strCache>
            </c:strRef>
          </c:tx>
          <c:cat>
            <c:strRef>
              <c:f>List1!$A$2</c:f>
              <c:strCache>
                <c:ptCount val="1"/>
                <c:pt idx="0">
                  <c:v>Cena přístroje</c:v>
                </c:pt>
              </c:strCache>
            </c:strRef>
          </c:cat>
          <c:val>
            <c:numRef>
              <c:f>List1!$G$2</c:f>
              <c:numCache>
                <c:formatCode>General</c:formatCode>
                <c:ptCount val="1"/>
                <c:pt idx="0">
                  <c:v>8000</c:v>
                </c:pt>
              </c:numCache>
            </c:numRef>
          </c:val>
        </c:ser>
        <c:dLbls/>
        <c:shape val="box"/>
        <c:axId val="155769856"/>
        <c:axId val="153957120"/>
        <c:axId val="0"/>
      </c:bar3DChart>
      <c:catAx>
        <c:axId val="155769856"/>
        <c:scaling>
          <c:orientation val="minMax"/>
        </c:scaling>
        <c:axPos val="b"/>
        <c:tickLblPos val="nextTo"/>
        <c:crossAx val="153957120"/>
        <c:crosses val="autoZero"/>
        <c:auto val="1"/>
        <c:lblAlgn val="ctr"/>
        <c:lblOffset val="100"/>
      </c:catAx>
      <c:valAx>
        <c:axId val="153957120"/>
        <c:scaling>
          <c:orientation val="minMax"/>
        </c:scaling>
        <c:axPos val="l"/>
        <c:majorGridlines/>
        <c:numFmt formatCode="General" sourceLinked="1"/>
        <c:tickLblPos val="nextTo"/>
        <c:crossAx val="155769856"/>
        <c:crosses val="autoZero"/>
        <c:crossBetween val="between"/>
      </c:valAx>
    </c:plotArea>
    <c:legend>
      <c:legendPos val="r"/>
      <c:layout/>
    </c:legend>
    <c:plotVisOnly val="1"/>
    <c:dispBlanksAs val="gap"/>
  </c:chart>
  <c:txPr>
    <a:bodyPr/>
    <a:lstStyle/>
    <a:p>
      <a:pPr>
        <a:defRPr sz="1800"/>
      </a:pPr>
      <a:endParaRPr lang="cs-CZ"/>
    </a:p>
  </c:txPr>
  <c:externalData r:id="rId1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00207192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VY_32_INOVACE_359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9.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Informatika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Samostatná práce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MS PP-Multimediální přístroje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Samostatná práce pro program MS PowerPoint zadává žákům úkol pro zopakování vkládání snímků a používání šablon, formátování písma, vkládání obrázků, tabulek a grafů</a:t>
                      </a: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11.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12. </a:t>
                      </a:r>
                      <a:r>
                        <a:rPr lang="cs-CZ" sz="1400" b="1" baseline="0" smtClean="0">
                          <a:latin typeface="Calibri" panose="020F0502020204030204" pitchFamily="34" charset="0"/>
                        </a:rPr>
                        <a:t>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17. 12. 2013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343268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276872"/>
            <a:ext cx="7543800" cy="1069975"/>
          </a:xfrm>
        </p:spPr>
        <p:txBody>
          <a:bodyPr/>
          <a:lstStyle/>
          <a:p>
            <a:r>
              <a:rPr lang="cs-CZ" dirty="0" smtClean="0"/>
              <a:t>MS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3861048"/>
            <a:ext cx="3704456" cy="622920"/>
          </a:xfrm>
        </p:spPr>
        <p:txBody>
          <a:bodyPr>
            <a:noAutofit/>
          </a:bodyPr>
          <a:lstStyle/>
          <a:p>
            <a:r>
              <a:rPr lang="cs-CZ" sz="3600" dirty="0" smtClean="0"/>
              <a:t>Samostatná práce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463290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Samostatná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 prezentaci podle zadání, které se nachází na následujících snímcích.</a:t>
            </a:r>
          </a:p>
          <a:p>
            <a:r>
              <a:rPr lang="cs-CZ" dirty="0" smtClean="0"/>
              <a:t>Prezentace bude obsahovat 6 snímků a bude se týkat moderních zařízení, </a:t>
            </a:r>
            <a:r>
              <a:rPr lang="cs-CZ" dirty="0" smtClean="0"/>
              <a:t>která </a:t>
            </a:r>
            <a:r>
              <a:rPr lang="cs-CZ" dirty="0" smtClean="0"/>
              <a:t>běžně využíváme v dnešní době.</a:t>
            </a:r>
          </a:p>
          <a:p>
            <a:endParaRPr lang="cs-CZ" dirty="0"/>
          </a:p>
          <a:p>
            <a:r>
              <a:rPr lang="cs-CZ" dirty="0" smtClean="0"/>
              <a:t>První snímek ve tvé prezentaci bude Úvodní snímek</a:t>
            </a:r>
          </a:p>
          <a:p>
            <a:endParaRPr lang="cs-CZ" dirty="0"/>
          </a:p>
          <a:p>
            <a:r>
              <a:rPr lang="cs-CZ" dirty="0" smtClean="0"/>
              <a:t>Vyber si libovolný návrh prezentace. Celá šablona prezentace je napsána v základním tvaru, vzhled, formát písma, velikost obrázků a další nastavení nastav podle svého uvážení. Postupuj podle zadání na následujících snímcích. </a:t>
            </a:r>
          </a:p>
          <a:p>
            <a:r>
              <a:rPr lang="cs-CZ" dirty="0" smtClean="0"/>
              <a:t>U obrázků, které použiješ z </a:t>
            </a:r>
            <a:r>
              <a:rPr lang="cs-CZ" dirty="0" smtClean="0"/>
              <a:t>internetu, </a:t>
            </a:r>
            <a:r>
              <a:rPr lang="cs-CZ" dirty="0" smtClean="0"/>
              <a:t>nezapomeň uvést potřebné údaje pro </a:t>
            </a:r>
            <a:r>
              <a:rPr lang="cs-CZ" dirty="0" smtClean="0"/>
              <a:t>jejich </a:t>
            </a:r>
            <a:r>
              <a:rPr lang="cs-CZ" dirty="0" smtClean="0"/>
              <a:t>použití (citaci)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654830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96752"/>
            <a:ext cx="7543800" cy="2593975"/>
          </a:xfrm>
        </p:spPr>
        <p:txBody>
          <a:bodyPr/>
          <a:lstStyle/>
          <a:p>
            <a:pPr algn="ctr"/>
            <a:r>
              <a:rPr lang="cs-CZ" dirty="0" smtClean="0"/>
              <a:t>Technologie moderní doby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4005064"/>
            <a:ext cx="6461760" cy="106680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Multimediální přístroje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3974"/>
            <a:ext cx="4283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Snímek 1</a:t>
            </a:r>
          </a:p>
          <a:p>
            <a:r>
              <a:rPr lang="cs-CZ" dirty="0" smtClean="0"/>
              <a:t>Na první snímek vlož nadpis a podnadpis, vzhled uprav dle uvážení.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876170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340768"/>
            <a:ext cx="7620000" cy="998984"/>
          </a:xfrm>
        </p:spPr>
        <p:txBody>
          <a:bodyPr/>
          <a:lstStyle/>
          <a:p>
            <a:r>
              <a:rPr lang="cs-CZ" dirty="0" smtClean="0"/>
              <a:t>Multimediální přístroje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7620000" cy="383589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Notebook -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Netbook</a:t>
            </a:r>
            <a:r>
              <a:rPr lang="cs-CZ" dirty="0" smtClean="0"/>
              <a:t> -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Tablet -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iPad</a:t>
            </a:r>
            <a:r>
              <a:rPr lang="cs-CZ" dirty="0" smtClean="0"/>
              <a:t> -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Smartphone</a:t>
            </a:r>
            <a:r>
              <a:rPr lang="cs-CZ" dirty="0" smtClean="0"/>
              <a:t> -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iPhone -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3974"/>
            <a:ext cx="428396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Snímek 2</a:t>
            </a:r>
          </a:p>
          <a:p>
            <a:r>
              <a:rPr lang="cs-CZ" dirty="0" smtClean="0"/>
              <a:t>Dalším snímkem bude nadpis a obsah. Ke každému z uvedených přístrojů vlož vlastními slovy krátký popisek.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4718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3968" y="1844824"/>
            <a:ext cx="76200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3968" y="3140968"/>
            <a:ext cx="7620000" cy="2899792"/>
          </a:xfrm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0" y="3974"/>
            <a:ext cx="42839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Snímek 3 - 8</a:t>
            </a:r>
          </a:p>
          <a:p>
            <a:r>
              <a:rPr lang="cs-CZ" dirty="0" smtClean="0"/>
              <a:t>Snímek 3 – 8 bude obsahovat stručné informace o jednotlivých přístrojích. </a:t>
            </a:r>
          </a:p>
          <a:p>
            <a:r>
              <a:rPr lang="cs-CZ" dirty="0" smtClean="0"/>
              <a:t>( 3 odrážky)Každý snímek bude obsahovat 2 obrázky s příslušným přístrojem. Nadpis bude příslušný přístroj.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72647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268760"/>
            <a:ext cx="7620000" cy="1143000"/>
          </a:xfrm>
        </p:spPr>
        <p:txBody>
          <a:bodyPr/>
          <a:lstStyle/>
          <a:p>
            <a:pPr algn="ctr"/>
            <a:r>
              <a:rPr lang="cs-CZ" dirty="0" smtClean="0"/>
              <a:t>Tabulkový přehled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3974"/>
            <a:ext cx="50040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Snímek 9</a:t>
            </a:r>
          </a:p>
          <a:p>
            <a:r>
              <a:rPr lang="cs-CZ" dirty="0" smtClean="0"/>
              <a:t>Na snímku 9 bude vložená tabulka, která bude mít 6 řádků a 4 sloupce. Informace doplň do rozpracované tabulky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30721316"/>
              </p:ext>
            </p:extLst>
          </p:nvPr>
        </p:nvGraphicFramePr>
        <p:xfrm>
          <a:off x="323528" y="2492896"/>
          <a:ext cx="7920880" cy="37909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0220"/>
                <a:gridCol w="1980220"/>
                <a:gridCol w="1980220"/>
                <a:gridCol w="1980220"/>
              </a:tblGrid>
              <a:tr h="525143">
                <a:tc>
                  <a:txBody>
                    <a:bodyPr/>
                    <a:lstStyle/>
                    <a:p>
                      <a:r>
                        <a:rPr lang="cs-CZ" dirty="0" smtClean="0"/>
                        <a:t>Přístroj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Vybraný</a:t>
                      </a:r>
                      <a:r>
                        <a:rPr lang="cs-CZ" baseline="0" dirty="0" smtClean="0"/>
                        <a:t> v</a:t>
                      </a:r>
                      <a:r>
                        <a:rPr lang="cs-CZ" dirty="0" smtClean="0"/>
                        <a:t>ýrobce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Pořizovací cena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Používaný Software</a:t>
                      </a:r>
                      <a:endParaRPr lang="cs-CZ" dirty="0"/>
                    </a:p>
                  </a:txBody>
                  <a:tcPr/>
                </a:tc>
              </a:tr>
              <a:tr h="525143">
                <a:tc>
                  <a:txBody>
                    <a:bodyPr/>
                    <a:lstStyle/>
                    <a:p>
                      <a:r>
                        <a:rPr lang="cs-CZ" dirty="0" smtClean="0"/>
                        <a:t>Notebook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5143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Netbook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5143">
                <a:tc>
                  <a:txBody>
                    <a:bodyPr/>
                    <a:lstStyle/>
                    <a:p>
                      <a:r>
                        <a:rPr lang="cs-CZ" dirty="0" smtClean="0"/>
                        <a:t>Tablet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5143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iPad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5143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Smartphone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5143">
                <a:tc>
                  <a:txBody>
                    <a:bodyPr/>
                    <a:lstStyle/>
                    <a:p>
                      <a:r>
                        <a:rPr lang="cs-CZ" dirty="0" smtClean="0"/>
                        <a:t>iPhone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061739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3968" y="1556792"/>
            <a:ext cx="7620000" cy="1143000"/>
          </a:xfrm>
        </p:spPr>
        <p:txBody>
          <a:bodyPr/>
          <a:lstStyle/>
          <a:p>
            <a:r>
              <a:rPr lang="cs-CZ" dirty="0" smtClean="0"/>
              <a:t>Graf cen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3974"/>
            <a:ext cx="42839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Snímek 10</a:t>
            </a:r>
          </a:p>
          <a:p>
            <a:r>
              <a:rPr lang="cs-CZ" dirty="0" smtClean="0"/>
              <a:t>Na posledním snímku bude vložen graf , který bude graficky zobrazovat rozdíl mezi  cenami přístrojů ve tvé tabulce. Na poslední stránku uveď internetové odkazy na obrázky, které jsi použil do své prezentace</a:t>
            </a:r>
          </a:p>
          <a:p>
            <a:endParaRPr lang="cs-CZ" dirty="0"/>
          </a:p>
        </p:txBody>
      </p:sp>
      <p:graphicFrame>
        <p:nvGraphicFramePr>
          <p:cNvPr id="5" name="Graf 4"/>
          <p:cNvGraphicFramePr/>
          <p:nvPr>
            <p:extLst>
              <p:ext uri="{D42A27DB-BD31-4B8C-83A1-F6EECF244321}">
                <p14:modId xmlns:p14="http://schemas.microsoft.com/office/powerpoint/2010/main" xmlns="" val="4217294598"/>
              </p:ext>
            </p:extLst>
          </p:nvPr>
        </p:nvGraphicFramePr>
        <p:xfrm>
          <a:off x="683568" y="2636912"/>
          <a:ext cx="6408712" cy="39199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xmlns="" val="14620302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Zdroje: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87499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36</TotalTime>
  <Words>384</Words>
  <Application>Microsoft Office PowerPoint</Application>
  <PresentationFormat>Předvádění na obrazovce (4:3)</PresentationFormat>
  <Paragraphs>72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Sousedství</vt:lpstr>
      <vt:lpstr>Snímek 1</vt:lpstr>
      <vt:lpstr>MS Power Point</vt:lpstr>
      <vt:lpstr>Samostatná práce</vt:lpstr>
      <vt:lpstr>Technologie moderní doby</vt:lpstr>
      <vt:lpstr>Multimediální přístroje</vt:lpstr>
      <vt:lpstr>Snímek 6</vt:lpstr>
      <vt:lpstr>Tabulkový přehled</vt:lpstr>
      <vt:lpstr>Graf cen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Dum</cp:lastModifiedBy>
  <cp:revision>9</cp:revision>
  <dcterms:created xsi:type="dcterms:W3CDTF">2013-10-07T20:12:58Z</dcterms:created>
  <dcterms:modified xsi:type="dcterms:W3CDTF">2014-09-18T08:12:02Z</dcterms:modified>
</cp:coreProperties>
</file>