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0" r:id="rId2"/>
    <p:sldId id="256" r:id="rId3"/>
    <p:sldId id="257" r:id="rId4"/>
    <p:sldId id="258" r:id="rId5"/>
    <p:sldId id="259" r:id="rId6"/>
    <p:sldId id="260" r:id="rId7"/>
    <p:sldId id="267" r:id="rId8"/>
    <p:sldId id="268" r:id="rId9"/>
    <p:sldId id="269" r:id="rId10"/>
    <p:sldId id="261" r:id="rId11"/>
    <p:sldId id="262" r:id="rId12"/>
    <p:sldId id="265" r:id="rId13"/>
    <p:sldId id="266" r:id="rId14"/>
    <p:sldId id="27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nice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nice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nice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slide" Target="slide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slide" Target="slide7.xml"/><Relationship Id="rId1" Type="http://schemas.openxmlformats.org/officeDocument/2006/relationships/slideLayout" Target="../slideLayouts/slideLayout6.xml"/><Relationship Id="rId5" Type="http://schemas.openxmlformats.org/officeDocument/2006/relationships/slide" Target="slide3.xml"/><Relationship Id="rId4" Type="http://schemas.openxmlformats.org/officeDocument/2006/relationships/slide" Target="slide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Relationship Id="rId4" Type="http://schemas.openxmlformats.org/officeDocument/2006/relationships/slide" Target="slide10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eg"/><Relationship Id="rId11" Type="http://schemas.openxmlformats.org/officeDocument/2006/relationships/slide" Target="slide11.xml"/><Relationship Id="rId5" Type="http://schemas.openxmlformats.org/officeDocument/2006/relationships/image" Target="../media/image7.jpeg"/><Relationship Id="rId10" Type="http://schemas.openxmlformats.org/officeDocument/2006/relationships/slide" Target="slide13.xml"/><Relationship Id="rId4" Type="http://schemas.openxmlformats.org/officeDocument/2006/relationships/image" Target="../media/image6.jpeg"/><Relationship Id="rId9" Type="http://schemas.openxmlformats.org/officeDocument/2006/relationships/slide" Target="slide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slide" Target="slide5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166688"/>
            <a:ext cx="5741988" cy="139541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27693720"/>
              </p:ext>
            </p:extLst>
          </p:nvPr>
        </p:nvGraphicFramePr>
        <p:xfrm>
          <a:off x="539750" y="1692275"/>
          <a:ext cx="8064500" cy="4919663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147"/>
                <a:gridCol w="5688353"/>
              </a:tblGrid>
              <a:tr h="365776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</a:tr>
              <a:tr h="736124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</a:tr>
              <a:tr h="3428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Informační a komunikační technologie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VY_32_INOVACE_384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9.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Informační a komunikační technologie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Elektronický</a:t>
                      </a:r>
                      <a:r>
                        <a:rPr lang="cs-CZ" sz="1400" b="1" baseline="0" dirty="0" smtClean="0">
                          <a:latin typeface="Calibri" panose="020F0502020204030204" pitchFamily="34" charset="0"/>
                        </a:rPr>
                        <a:t> pracovní list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Mgr. Jakub </a:t>
                      </a:r>
                      <a:r>
                        <a:rPr lang="cs-CZ" sz="1400" b="1" dirty="0" err="1" smtClean="0">
                          <a:latin typeface="Calibri" panose="020F0502020204030204" pitchFamily="34" charset="0"/>
                        </a:rPr>
                        <a:t>Machel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Hardware - Opakování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7315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V tomto programu si žáci mohou zábavnou grafickou</a:t>
                      </a:r>
                      <a:r>
                        <a:rPr lang="cs-CZ" sz="1400" b="1" baseline="0" dirty="0" smtClean="0">
                          <a:latin typeface="Calibri" panose="020F0502020204030204" pitchFamily="34" charset="0"/>
                        </a:rPr>
                        <a:t> formou ověřit své znalosti o Hardware. Program slouží pro zopakování probrané látky.</a:t>
                      </a:r>
                      <a:endParaRPr lang="cs-CZ" sz="1400" b="1" dirty="0" smtClean="0">
                        <a:latin typeface="Calibri" panose="020F0502020204030204" pitchFamily="34" charset="0"/>
                      </a:endParaRPr>
                    </a:p>
                    <a:p>
                      <a:endParaRPr lang="cs-CZ" sz="1400" b="1" dirty="0" smtClean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10. 9</a:t>
                      </a:r>
                      <a:r>
                        <a:rPr lang="cs-CZ" sz="1400" b="1" smtClean="0">
                          <a:latin typeface="Calibri" panose="020F0502020204030204" pitchFamily="34" charset="0"/>
                        </a:rPr>
                        <a:t>. </a:t>
                      </a:r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2013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smtClean="0">
                          <a:latin typeface="Calibri" panose="020F0502020204030204" pitchFamily="34" charset="0"/>
                        </a:rPr>
                        <a:t>30. </a:t>
                      </a:r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9. 2013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</a:tbl>
          </a:graphicData>
        </a:graphic>
      </p:graphicFrame>
      <p:pic>
        <p:nvPicPr>
          <p:cNvPr id="2095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088" y="5934075"/>
            <a:ext cx="784225" cy="692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26568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1600" y="3284984"/>
            <a:ext cx="3384376" cy="1080120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Opakování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1700808"/>
            <a:ext cx="7772400" cy="1508760"/>
          </a:xfrm>
        </p:spPr>
        <p:txBody>
          <a:bodyPr>
            <a:noAutofit/>
          </a:bodyPr>
          <a:lstStyle/>
          <a:p>
            <a:r>
              <a:rPr lang="cs-CZ" sz="6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Hardware počítače</a:t>
            </a:r>
            <a:endParaRPr lang="cs-CZ" sz="66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9279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Vyber si téma a klikni na hvězdičku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Otázky a odpovědi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Otázky s možnostmi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Poznej součástky</a:t>
            </a:r>
            <a:endParaRPr lang="cs-CZ" dirty="0"/>
          </a:p>
        </p:txBody>
      </p:sp>
      <p:sp>
        <p:nvSpPr>
          <p:cNvPr id="4" name="Pěticípá hvězda 3">
            <a:hlinkClick r:id="rId2" action="ppaction://hlinksldjump"/>
          </p:cNvPr>
          <p:cNvSpPr/>
          <p:nvPr/>
        </p:nvSpPr>
        <p:spPr>
          <a:xfrm>
            <a:off x="5292080" y="1484784"/>
            <a:ext cx="1296144" cy="1152128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ěticípá hvězda 4">
            <a:hlinkClick r:id="rId3" action="ppaction://hlinksldjump"/>
          </p:cNvPr>
          <p:cNvSpPr/>
          <p:nvPr/>
        </p:nvSpPr>
        <p:spPr>
          <a:xfrm>
            <a:off x="5292080" y="3140968"/>
            <a:ext cx="1296144" cy="1152128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ěticípá hvězda 5">
            <a:hlinkClick r:id="rId4" action="ppaction://hlinksldjump"/>
          </p:cNvPr>
          <p:cNvSpPr/>
          <p:nvPr/>
        </p:nvSpPr>
        <p:spPr>
          <a:xfrm>
            <a:off x="5292080" y="4797152"/>
            <a:ext cx="1296144" cy="1152128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23528" y="6198662"/>
            <a:ext cx="77768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Pro označení odpovědi na následujících stránkách klikni na kolečko, pro návrat zpět klikni na šipku. Pro opuštění programu zmáčkni klávesu ESC.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477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100" dirty="0" smtClean="0"/>
              <a:t>Odpověz si na otázky a následně zkontroluj správnost svých odpovědí:</a:t>
            </a:r>
            <a:endParaRPr lang="cs-CZ" sz="31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1988840"/>
            <a:ext cx="7416824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Zamysli se nad tím, jak bys odpověděl na otázku, co je to Hardware.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			Odpověď na otázku</a:t>
            </a:r>
          </a:p>
          <a:p>
            <a:endParaRPr lang="cs-CZ" sz="2000" dirty="0"/>
          </a:p>
          <a:p>
            <a:endParaRPr lang="cs-CZ" sz="2000" dirty="0" smtClean="0"/>
          </a:p>
          <a:p>
            <a:pPr marL="342900" indent="-342900">
              <a:buFont typeface="Wingdings" pitchFamily="2" charset="2"/>
              <a:buChar char="Ø"/>
            </a:pPr>
            <a:r>
              <a:rPr lang="cs-CZ" sz="2000" dirty="0" smtClean="0"/>
              <a:t>Jaký je anglický výraz pro počítačovou skříň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			Odpověď na otázku</a:t>
            </a:r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pPr marL="342900" indent="-342900">
              <a:buFont typeface="Wingdings" pitchFamily="2" charset="2"/>
              <a:buChar char="Ø"/>
            </a:pPr>
            <a:r>
              <a:rPr lang="cs-CZ" sz="2000" dirty="0" smtClean="0"/>
              <a:t>Na kolik typických Hardwarových součástek si vzpomeneš?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			Odpověď na otázku</a:t>
            </a:r>
          </a:p>
          <a:p>
            <a:endParaRPr lang="cs-CZ" sz="2000" dirty="0"/>
          </a:p>
          <a:p>
            <a:endParaRPr lang="cs-CZ" sz="2000" dirty="0" smtClean="0"/>
          </a:p>
          <a:p>
            <a:r>
              <a:rPr lang="cs-CZ" sz="2000" dirty="0" smtClean="0"/>
              <a:t>(Pro zobrazení odpovědi klikni na zelené kolečko) </a:t>
            </a:r>
            <a:endParaRPr lang="cs-CZ" sz="2000" dirty="0"/>
          </a:p>
        </p:txBody>
      </p:sp>
      <p:sp>
        <p:nvSpPr>
          <p:cNvPr id="4" name="Ovál 3">
            <a:hlinkClick r:id="rId2" action="ppaction://hlinksldjump"/>
          </p:cNvPr>
          <p:cNvSpPr/>
          <p:nvPr/>
        </p:nvSpPr>
        <p:spPr>
          <a:xfrm>
            <a:off x="6952487" y="2564904"/>
            <a:ext cx="576064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>
            <a:hlinkClick r:id="rId3" action="ppaction://hlinksldjump"/>
          </p:cNvPr>
          <p:cNvSpPr/>
          <p:nvPr/>
        </p:nvSpPr>
        <p:spPr>
          <a:xfrm>
            <a:off x="6948264" y="3842496"/>
            <a:ext cx="576064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>
            <a:hlinkClick r:id="rId4" action="ppaction://hlinksldjump"/>
          </p:cNvPr>
          <p:cNvSpPr/>
          <p:nvPr/>
        </p:nvSpPr>
        <p:spPr>
          <a:xfrm>
            <a:off x="6948264" y="5445224"/>
            <a:ext cx="576064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leva 7">
            <a:hlinkClick r:id="rId5" action="ppaction://hlinksldjump"/>
          </p:cNvPr>
          <p:cNvSpPr/>
          <p:nvPr/>
        </p:nvSpPr>
        <p:spPr>
          <a:xfrm>
            <a:off x="8556639" y="6270995"/>
            <a:ext cx="587361" cy="57606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8118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684688"/>
          </a:xfrm>
        </p:spPr>
        <p:txBody>
          <a:bodyPr/>
          <a:lstStyle/>
          <a:p>
            <a:r>
              <a:rPr lang="cs-CZ" sz="3100" dirty="0" smtClean="0"/>
              <a:t>Vyber správnou odpověď</a:t>
            </a:r>
            <a:endParaRPr lang="cs-CZ" sz="31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340768"/>
            <a:ext cx="8208912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1) Jak se nazývá zařízení, které propojuje součástky v počítači:</a:t>
            </a:r>
          </a:p>
          <a:p>
            <a:r>
              <a:rPr lang="cs-CZ" dirty="0" smtClean="0"/>
              <a:t>a) Procesor	            	b) </a:t>
            </a:r>
            <a:r>
              <a:rPr lang="cs-CZ" dirty="0"/>
              <a:t>Základní </a:t>
            </a:r>
            <a:r>
              <a:rPr lang="cs-CZ" dirty="0" smtClean="0"/>
              <a:t>deska		c) Grafická karta</a:t>
            </a:r>
          </a:p>
          <a:p>
            <a:endParaRPr lang="cs-CZ" dirty="0"/>
          </a:p>
          <a:p>
            <a:r>
              <a:rPr lang="cs-CZ" b="1" i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2) Pevný disk, neboli Harddisk (HDD), slouží pro:</a:t>
            </a:r>
          </a:p>
          <a:p>
            <a:r>
              <a:rPr lang="cs-CZ" dirty="0" smtClean="0"/>
              <a:t>a) Uložení dat		b) Vytváření obrazu 	c) Přívod </a:t>
            </a:r>
            <a:r>
              <a:rPr lang="cs-CZ" smtClean="0"/>
              <a:t>	elektrické </a:t>
            </a:r>
            <a:r>
              <a:rPr lang="cs-CZ" dirty="0" smtClean="0"/>
              <a:t>			monitoru  		energie do PC</a:t>
            </a:r>
            <a:endParaRPr lang="cs-CZ" dirty="0"/>
          </a:p>
          <a:p>
            <a:endParaRPr lang="cs-CZ" dirty="0" smtClean="0"/>
          </a:p>
          <a:p>
            <a:r>
              <a:rPr lang="cs-CZ" b="1" i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3) Základní součást počítače, která </a:t>
            </a:r>
            <a:r>
              <a:rPr lang="cs-CZ" b="1" i="1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má za úkol řídit běh programů a zpracovávat jejich </a:t>
            </a:r>
            <a:r>
              <a:rPr lang="cs-CZ" b="1" i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instrukce se nazývá:</a:t>
            </a:r>
          </a:p>
          <a:p>
            <a:r>
              <a:rPr lang="cs-CZ" dirty="0" smtClean="0"/>
              <a:t>a) Operační paměť		b) Síťová karta		c) Procesor</a:t>
            </a:r>
          </a:p>
          <a:p>
            <a:endParaRPr lang="cs-CZ" dirty="0"/>
          </a:p>
          <a:p>
            <a:r>
              <a:rPr lang="cs-CZ" b="1" i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4) Operační paměť, která slouží pro dočasné uložení dat se zkráceně označuje jako:</a:t>
            </a:r>
          </a:p>
          <a:p>
            <a:r>
              <a:rPr lang="cs-CZ" dirty="0" smtClean="0"/>
              <a:t>a) CPU			b) HDD			c) RAM</a:t>
            </a:r>
          </a:p>
          <a:p>
            <a:pPr marL="342900" indent="-342900">
              <a:buAutoNum type="alphaLcParenR"/>
            </a:pPr>
            <a:endParaRPr lang="cs-CZ" dirty="0"/>
          </a:p>
          <a:p>
            <a:r>
              <a:rPr lang="cs-CZ" b="1" i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5) Karta, která umožňuje komunikaci počítačů mezi sebou se jmenuje:</a:t>
            </a:r>
          </a:p>
          <a:p>
            <a:r>
              <a:rPr lang="cs-CZ" dirty="0" smtClean="0"/>
              <a:t>a)Zvuková		b) Síťová			c) Grafická</a:t>
            </a:r>
          </a:p>
          <a:p>
            <a:r>
              <a:rPr lang="cs-CZ" dirty="0" smtClean="0"/>
              <a:t> </a:t>
            </a:r>
          </a:p>
          <a:p>
            <a:endParaRPr lang="cs-CZ" dirty="0"/>
          </a:p>
          <a:p>
            <a:r>
              <a:rPr lang="cs-CZ" dirty="0" smtClean="0"/>
              <a:t>( Pro označení odpovědi klikni na zelené kolečko)</a:t>
            </a:r>
          </a:p>
        </p:txBody>
      </p:sp>
      <p:sp>
        <p:nvSpPr>
          <p:cNvPr id="6" name="Šipka doleva 5">
            <a:hlinkClick r:id="rId2" action="ppaction://hlinksldjump"/>
          </p:cNvPr>
          <p:cNvSpPr/>
          <p:nvPr/>
        </p:nvSpPr>
        <p:spPr>
          <a:xfrm>
            <a:off x="8526791" y="6281936"/>
            <a:ext cx="587361" cy="57606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>
            <a:hlinkClick r:id="rId3" action="ppaction://hlinksldjump"/>
          </p:cNvPr>
          <p:cNvSpPr/>
          <p:nvPr/>
        </p:nvSpPr>
        <p:spPr>
          <a:xfrm>
            <a:off x="1948168" y="1700808"/>
            <a:ext cx="288032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>
            <a:hlinkClick r:id="rId4" action="ppaction://hlinksldjump"/>
          </p:cNvPr>
          <p:cNvSpPr/>
          <p:nvPr/>
        </p:nvSpPr>
        <p:spPr>
          <a:xfrm>
            <a:off x="5168164" y="1700808"/>
            <a:ext cx="288032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>
            <a:hlinkClick r:id="rId3" action="ppaction://hlinksldjump"/>
          </p:cNvPr>
          <p:cNvSpPr/>
          <p:nvPr/>
        </p:nvSpPr>
        <p:spPr>
          <a:xfrm>
            <a:off x="7812360" y="1700808"/>
            <a:ext cx="288032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>
            <a:hlinkClick r:id="rId3" action="ppaction://hlinksldjump"/>
          </p:cNvPr>
          <p:cNvSpPr/>
          <p:nvPr/>
        </p:nvSpPr>
        <p:spPr>
          <a:xfrm>
            <a:off x="2540077" y="3910412"/>
            <a:ext cx="288032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>
            <a:hlinkClick r:id="rId3" action="ppaction://hlinksldjump"/>
          </p:cNvPr>
          <p:cNvSpPr/>
          <p:nvPr/>
        </p:nvSpPr>
        <p:spPr>
          <a:xfrm>
            <a:off x="4860032" y="3910412"/>
            <a:ext cx="288032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>
            <a:hlinkClick r:id="rId4" action="ppaction://hlinksldjump"/>
          </p:cNvPr>
          <p:cNvSpPr/>
          <p:nvPr/>
        </p:nvSpPr>
        <p:spPr>
          <a:xfrm>
            <a:off x="7380312" y="3910412"/>
            <a:ext cx="288032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>
            <a:hlinkClick r:id="rId3" action="ppaction://hlinksldjump"/>
          </p:cNvPr>
          <p:cNvSpPr/>
          <p:nvPr/>
        </p:nvSpPr>
        <p:spPr>
          <a:xfrm>
            <a:off x="1403648" y="4725144"/>
            <a:ext cx="288032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>
            <a:hlinkClick r:id="rId3" action="ppaction://hlinksldjump"/>
          </p:cNvPr>
          <p:cNvSpPr/>
          <p:nvPr/>
        </p:nvSpPr>
        <p:spPr>
          <a:xfrm>
            <a:off x="4211960" y="4725144"/>
            <a:ext cx="288032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>
            <a:hlinkClick r:id="rId4" action="ppaction://hlinksldjump"/>
          </p:cNvPr>
          <p:cNvSpPr/>
          <p:nvPr/>
        </p:nvSpPr>
        <p:spPr>
          <a:xfrm>
            <a:off x="6948264" y="4725144"/>
            <a:ext cx="288032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>
            <a:hlinkClick r:id="rId3" action="ppaction://hlinksldjump"/>
          </p:cNvPr>
          <p:cNvSpPr/>
          <p:nvPr/>
        </p:nvSpPr>
        <p:spPr>
          <a:xfrm>
            <a:off x="1808511" y="5517232"/>
            <a:ext cx="288032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>
            <a:hlinkClick r:id="rId4" action="ppaction://hlinksldjump"/>
          </p:cNvPr>
          <p:cNvSpPr/>
          <p:nvPr/>
        </p:nvSpPr>
        <p:spPr>
          <a:xfrm>
            <a:off x="4372209" y="5517232"/>
            <a:ext cx="288032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>
            <a:hlinkClick r:id="rId3" action="ppaction://hlinksldjump"/>
          </p:cNvPr>
          <p:cNvSpPr/>
          <p:nvPr/>
        </p:nvSpPr>
        <p:spPr>
          <a:xfrm>
            <a:off x="7254730" y="5531385"/>
            <a:ext cx="288032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>
            <a:hlinkClick r:id="rId4" action="ppaction://hlinksldjump"/>
          </p:cNvPr>
          <p:cNvSpPr/>
          <p:nvPr/>
        </p:nvSpPr>
        <p:spPr>
          <a:xfrm>
            <a:off x="2096543" y="2492896"/>
            <a:ext cx="288032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>
            <a:hlinkClick r:id="rId3" action="ppaction://hlinksldjump"/>
          </p:cNvPr>
          <p:cNvSpPr/>
          <p:nvPr/>
        </p:nvSpPr>
        <p:spPr>
          <a:xfrm>
            <a:off x="5387280" y="2493502"/>
            <a:ext cx="288032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>
            <a:hlinkClick r:id="rId3" action="ppaction://hlinksldjump"/>
          </p:cNvPr>
          <p:cNvSpPr/>
          <p:nvPr/>
        </p:nvSpPr>
        <p:spPr>
          <a:xfrm>
            <a:off x="8383844" y="2493502"/>
            <a:ext cx="288032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7656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899592" y="260648"/>
            <a:ext cx="7772400" cy="914400"/>
          </a:xfrm>
        </p:spPr>
        <p:txBody>
          <a:bodyPr/>
          <a:lstStyle/>
          <a:p>
            <a:r>
              <a:rPr lang="cs-CZ" sz="3100" dirty="0" smtClean="0"/>
              <a:t>Vyber správný název součástky, která se nachází na obrázku</a:t>
            </a:r>
            <a:endParaRPr lang="cs-CZ" sz="31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412776"/>
            <a:ext cx="1296144" cy="163229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3140968"/>
            <a:ext cx="1296144" cy="184344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1556792"/>
            <a:ext cx="1547664" cy="9204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0064" y="2962354"/>
            <a:ext cx="1547664" cy="110033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4358594"/>
            <a:ext cx="1547664" cy="111125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5655362"/>
            <a:ext cx="1547664" cy="101440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01646" y="5150850"/>
            <a:ext cx="1515970" cy="1296144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6191672" y="1412776"/>
            <a:ext cx="159149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1600" dirty="0" smtClean="0"/>
              <a:t>Procesor</a:t>
            </a:r>
          </a:p>
          <a:p>
            <a:pPr>
              <a:lnSpc>
                <a:spcPct val="150000"/>
              </a:lnSpc>
            </a:pPr>
            <a:r>
              <a:rPr lang="cs-CZ" sz="1600" dirty="0" smtClean="0"/>
              <a:t>Pevný disk</a:t>
            </a:r>
          </a:p>
          <a:p>
            <a:pPr>
              <a:lnSpc>
                <a:spcPct val="150000"/>
              </a:lnSpc>
            </a:pPr>
            <a:r>
              <a:rPr lang="cs-CZ" sz="1600" dirty="0" smtClean="0"/>
              <a:t>Operační paměť</a:t>
            </a:r>
            <a:endParaRPr lang="cs-CZ" sz="1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051720" y="1412776"/>
            <a:ext cx="159149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Základní deska</a:t>
            </a:r>
          </a:p>
          <a:p>
            <a:endParaRPr lang="cs-CZ" sz="1600" dirty="0" smtClean="0"/>
          </a:p>
          <a:p>
            <a:r>
              <a:rPr lang="cs-CZ" sz="1600" dirty="0" smtClean="0"/>
              <a:t>Pevný disk</a:t>
            </a:r>
          </a:p>
          <a:p>
            <a:endParaRPr lang="cs-CZ" sz="1600" dirty="0" smtClean="0"/>
          </a:p>
          <a:p>
            <a:r>
              <a:rPr lang="cs-CZ" sz="1600" dirty="0" smtClean="0"/>
              <a:t>Operační paměť</a:t>
            </a:r>
            <a:endParaRPr lang="cs-CZ" sz="1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236747" y="4263933"/>
            <a:ext cx="159149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1600" dirty="0" smtClean="0"/>
              <a:t>Základní deska</a:t>
            </a:r>
          </a:p>
          <a:p>
            <a:pPr>
              <a:lnSpc>
                <a:spcPct val="150000"/>
              </a:lnSpc>
            </a:pPr>
            <a:r>
              <a:rPr lang="cs-CZ" sz="1600" dirty="0" smtClean="0"/>
              <a:t>Grafická karta</a:t>
            </a:r>
          </a:p>
          <a:p>
            <a:pPr>
              <a:lnSpc>
                <a:spcPct val="150000"/>
              </a:lnSpc>
            </a:pPr>
            <a:r>
              <a:rPr lang="cs-CZ" sz="1600" dirty="0" smtClean="0"/>
              <a:t>Operační paměť</a:t>
            </a:r>
            <a:endParaRPr lang="cs-CZ" sz="1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051720" y="3140968"/>
            <a:ext cx="159149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Zvuková karta</a:t>
            </a:r>
          </a:p>
          <a:p>
            <a:endParaRPr lang="cs-CZ" sz="1600" dirty="0" smtClean="0"/>
          </a:p>
          <a:p>
            <a:r>
              <a:rPr lang="cs-CZ" sz="1600" dirty="0" smtClean="0"/>
              <a:t>Grafická karta</a:t>
            </a:r>
          </a:p>
          <a:p>
            <a:endParaRPr lang="cs-CZ" sz="1600" dirty="0" smtClean="0"/>
          </a:p>
          <a:p>
            <a:r>
              <a:rPr lang="cs-CZ" sz="1600" dirty="0" smtClean="0"/>
              <a:t>Operační paměť</a:t>
            </a:r>
            <a:endParaRPr lang="cs-CZ" sz="1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236747" y="5562398"/>
            <a:ext cx="159149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1600" dirty="0" smtClean="0"/>
              <a:t>Grafická karta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Síťová </a:t>
            </a:r>
            <a:r>
              <a:rPr lang="cs-CZ" sz="1600" dirty="0" smtClean="0"/>
              <a:t>karta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Zvuková karta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2051720" y="5041839"/>
            <a:ext cx="159149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Síťová karta</a:t>
            </a:r>
          </a:p>
          <a:p>
            <a:endParaRPr lang="cs-CZ" sz="1600" dirty="0" smtClean="0"/>
          </a:p>
          <a:p>
            <a:r>
              <a:rPr lang="cs-CZ" sz="1600" dirty="0" smtClean="0"/>
              <a:t>Grafická karta</a:t>
            </a:r>
          </a:p>
          <a:p>
            <a:endParaRPr lang="cs-CZ" sz="1600" dirty="0" smtClean="0"/>
          </a:p>
          <a:p>
            <a:r>
              <a:rPr lang="cs-CZ" sz="1600" dirty="0" smtClean="0"/>
              <a:t>Zvuková </a:t>
            </a:r>
            <a:r>
              <a:rPr lang="cs-CZ" sz="1600" dirty="0"/>
              <a:t>karta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6232524" y="2862361"/>
            <a:ext cx="159149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1600" dirty="0" smtClean="0"/>
              <a:t>Procesor</a:t>
            </a:r>
          </a:p>
          <a:p>
            <a:pPr>
              <a:lnSpc>
                <a:spcPct val="150000"/>
              </a:lnSpc>
            </a:pPr>
            <a:r>
              <a:rPr lang="cs-CZ" sz="1600" dirty="0" smtClean="0"/>
              <a:t>Základní deska</a:t>
            </a:r>
          </a:p>
          <a:p>
            <a:pPr>
              <a:lnSpc>
                <a:spcPct val="150000"/>
              </a:lnSpc>
            </a:pPr>
            <a:r>
              <a:rPr lang="cs-CZ" sz="1600" dirty="0" smtClean="0"/>
              <a:t>Operační paměť</a:t>
            </a:r>
            <a:endParaRPr lang="cs-CZ" sz="1600" dirty="0"/>
          </a:p>
        </p:txBody>
      </p:sp>
      <p:sp>
        <p:nvSpPr>
          <p:cNvPr id="20" name="Šipka doleva 19">
            <a:hlinkClick r:id="rId9" action="ppaction://hlinksldjump"/>
          </p:cNvPr>
          <p:cNvSpPr/>
          <p:nvPr/>
        </p:nvSpPr>
        <p:spPr>
          <a:xfrm>
            <a:off x="8565620" y="6268875"/>
            <a:ext cx="587361" cy="57606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>
            <a:hlinkClick r:id="rId10" action="ppaction://hlinksldjump"/>
          </p:cNvPr>
          <p:cNvSpPr/>
          <p:nvPr/>
        </p:nvSpPr>
        <p:spPr>
          <a:xfrm>
            <a:off x="3743818" y="1412776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>
            <a:hlinkClick r:id="rId11" action="ppaction://hlinksldjump"/>
          </p:cNvPr>
          <p:cNvSpPr/>
          <p:nvPr/>
        </p:nvSpPr>
        <p:spPr>
          <a:xfrm>
            <a:off x="3744353" y="1930479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>
            <a:hlinkClick r:id="rId10" action="ppaction://hlinksldjump"/>
          </p:cNvPr>
          <p:cNvSpPr/>
          <p:nvPr/>
        </p:nvSpPr>
        <p:spPr>
          <a:xfrm>
            <a:off x="3752914" y="2445411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>
            <a:hlinkClick r:id="rId10" action="ppaction://hlinksldjump"/>
          </p:cNvPr>
          <p:cNvSpPr/>
          <p:nvPr/>
        </p:nvSpPr>
        <p:spPr>
          <a:xfrm>
            <a:off x="3743818" y="3188009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>
            <a:hlinkClick r:id="rId11" action="ppaction://hlinksldjump"/>
          </p:cNvPr>
          <p:cNvSpPr/>
          <p:nvPr/>
        </p:nvSpPr>
        <p:spPr>
          <a:xfrm>
            <a:off x="3743283" y="3658671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>
            <a:hlinkClick r:id="rId10" action="ppaction://hlinksldjump"/>
          </p:cNvPr>
          <p:cNvSpPr/>
          <p:nvPr/>
        </p:nvSpPr>
        <p:spPr>
          <a:xfrm>
            <a:off x="3743283" y="4176375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>
            <a:hlinkClick r:id="rId10" action="ppaction://hlinksldjump"/>
          </p:cNvPr>
          <p:cNvSpPr/>
          <p:nvPr/>
        </p:nvSpPr>
        <p:spPr>
          <a:xfrm>
            <a:off x="3743283" y="5041839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>
            <a:hlinkClick r:id="rId10" action="ppaction://hlinksldjump"/>
          </p:cNvPr>
          <p:cNvSpPr/>
          <p:nvPr/>
        </p:nvSpPr>
        <p:spPr>
          <a:xfrm>
            <a:off x="3752914" y="5559542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>
            <a:hlinkClick r:id="rId11" action="ppaction://hlinksldjump"/>
          </p:cNvPr>
          <p:cNvSpPr/>
          <p:nvPr/>
        </p:nvSpPr>
        <p:spPr>
          <a:xfrm>
            <a:off x="3752914" y="6018546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>
            <a:hlinkClick r:id="rId10" action="ppaction://hlinksldjump"/>
          </p:cNvPr>
          <p:cNvSpPr/>
          <p:nvPr/>
        </p:nvSpPr>
        <p:spPr>
          <a:xfrm>
            <a:off x="7828237" y="1556792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>
            <a:hlinkClick r:id="rId10" action="ppaction://hlinksldjump"/>
          </p:cNvPr>
          <p:cNvSpPr/>
          <p:nvPr/>
        </p:nvSpPr>
        <p:spPr>
          <a:xfrm>
            <a:off x="7847981" y="1930479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>
            <a:hlinkClick r:id="rId11" action="ppaction://hlinksldjump"/>
          </p:cNvPr>
          <p:cNvSpPr/>
          <p:nvPr/>
        </p:nvSpPr>
        <p:spPr>
          <a:xfrm>
            <a:off x="7847981" y="2284239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>
            <a:hlinkClick r:id="rId11" action="ppaction://hlinksldjump"/>
          </p:cNvPr>
          <p:cNvSpPr/>
          <p:nvPr/>
        </p:nvSpPr>
        <p:spPr>
          <a:xfrm>
            <a:off x="7840016" y="2962354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>
            <a:hlinkClick r:id="rId10" action="ppaction://hlinksldjump"/>
          </p:cNvPr>
          <p:cNvSpPr/>
          <p:nvPr/>
        </p:nvSpPr>
        <p:spPr>
          <a:xfrm>
            <a:off x="7828237" y="3370639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>
            <a:hlinkClick r:id="rId10" action="ppaction://hlinksldjump"/>
          </p:cNvPr>
          <p:cNvSpPr/>
          <p:nvPr/>
        </p:nvSpPr>
        <p:spPr>
          <a:xfrm>
            <a:off x="7828237" y="3774658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>
            <a:hlinkClick r:id="rId11" action="ppaction://hlinksldjump"/>
          </p:cNvPr>
          <p:cNvSpPr/>
          <p:nvPr/>
        </p:nvSpPr>
        <p:spPr>
          <a:xfrm>
            <a:off x="7847981" y="4358594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>
            <a:hlinkClick r:id="rId10" action="ppaction://hlinksldjump"/>
          </p:cNvPr>
          <p:cNvSpPr/>
          <p:nvPr/>
        </p:nvSpPr>
        <p:spPr>
          <a:xfrm>
            <a:off x="7840016" y="4753807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>
            <a:hlinkClick r:id="rId10" action="ppaction://hlinksldjump"/>
          </p:cNvPr>
          <p:cNvSpPr/>
          <p:nvPr/>
        </p:nvSpPr>
        <p:spPr>
          <a:xfrm>
            <a:off x="7840016" y="5172929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>
            <a:hlinkClick r:id="rId10" action="ppaction://hlinksldjump"/>
          </p:cNvPr>
          <p:cNvSpPr/>
          <p:nvPr/>
        </p:nvSpPr>
        <p:spPr>
          <a:xfrm>
            <a:off x="7847981" y="5705727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vál 40">
            <a:hlinkClick r:id="rId11" action="ppaction://hlinksldjump"/>
          </p:cNvPr>
          <p:cNvSpPr/>
          <p:nvPr/>
        </p:nvSpPr>
        <p:spPr>
          <a:xfrm>
            <a:off x="7859341" y="6077246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vál 41">
            <a:hlinkClick r:id="rId10" action="ppaction://hlinksldjump"/>
          </p:cNvPr>
          <p:cNvSpPr/>
          <p:nvPr/>
        </p:nvSpPr>
        <p:spPr>
          <a:xfrm>
            <a:off x="7859341" y="6412891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5025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Hardware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1772816"/>
            <a:ext cx="784887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J</a:t>
            </a:r>
            <a:r>
              <a:rPr lang="cs-CZ" dirty="0" smtClean="0"/>
              <a:t>e </a:t>
            </a:r>
            <a:r>
              <a:rPr lang="cs-CZ" dirty="0"/>
              <a:t>veškeré fyzicky existující vybavení počítače. Jedná se o součástky, bez kterých by počítač nemohl vykonávat svou </a:t>
            </a:r>
            <a:r>
              <a:rPr lang="cs-CZ" dirty="0" smtClean="0"/>
              <a:t>funkci. Zjednodušeně </a:t>
            </a:r>
            <a:r>
              <a:rPr lang="cs-CZ" dirty="0"/>
              <a:t>řečeno je Hardware vše, na co si v počítači mohu sáhnout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8565620" y="6268875"/>
            <a:ext cx="587361" cy="57606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769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Počítačová skříň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1772816"/>
            <a:ext cx="784887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Anglický výraz pro počítačovou skříň je </a:t>
            </a:r>
            <a:r>
              <a:rPr lang="cs-CZ" b="1" u="sng" dirty="0" smtClean="0"/>
              <a:t>COMPUTER CASE [KOMPJUTR KEJS]</a:t>
            </a:r>
            <a:r>
              <a:rPr lang="cs-CZ" dirty="0" smtClean="0"/>
              <a:t> 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8565620" y="6268875"/>
            <a:ext cx="587361" cy="57606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3876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Hardwarové součástky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1772816"/>
            <a:ext cx="7848872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Mezi typické Hardwarové součástky patří </a:t>
            </a:r>
          </a:p>
          <a:p>
            <a:endParaRPr lang="cs-CZ" dirty="0" smtClean="0"/>
          </a:p>
          <a:p>
            <a:r>
              <a:rPr lang="cs-CZ" dirty="0" smtClean="0"/>
              <a:t>PROCESOR (CPU)</a:t>
            </a:r>
          </a:p>
          <a:p>
            <a:endParaRPr lang="cs-CZ" dirty="0" smtClean="0"/>
          </a:p>
          <a:p>
            <a:r>
              <a:rPr lang="cs-CZ" dirty="0" smtClean="0"/>
              <a:t>OPERAČNÍ PAMĚŤ (RAM)</a:t>
            </a:r>
          </a:p>
          <a:p>
            <a:endParaRPr lang="cs-CZ" dirty="0" smtClean="0"/>
          </a:p>
          <a:p>
            <a:r>
              <a:rPr lang="cs-CZ" dirty="0" smtClean="0"/>
              <a:t>PEVNÝ DISK (HDD)</a:t>
            </a:r>
          </a:p>
          <a:p>
            <a:endParaRPr lang="cs-CZ" dirty="0" smtClean="0"/>
          </a:p>
          <a:p>
            <a:r>
              <a:rPr lang="cs-CZ" dirty="0" smtClean="0"/>
              <a:t>GRAFICKÁ KARTA</a:t>
            </a:r>
          </a:p>
          <a:p>
            <a:endParaRPr lang="cs-CZ" dirty="0" smtClean="0"/>
          </a:p>
          <a:p>
            <a:r>
              <a:rPr lang="cs-CZ" dirty="0" smtClean="0"/>
              <a:t>ZVUKOVÁ KARTA </a:t>
            </a:r>
          </a:p>
          <a:p>
            <a:endParaRPr lang="cs-CZ" dirty="0" smtClean="0"/>
          </a:p>
          <a:p>
            <a:r>
              <a:rPr lang="cs-CZ" dirty="0" smtClean="0"/>
              <a:t>SÍŤOVÁ KARTA. 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8565620" y="6268875"/>
            <a:ext cx="587361" cy="57606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441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8526791" y="6281936"/>
            <a:ext cx="587361" cy="57606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Users\hp\AppData\Local\Microsoft\Windows\Temporary Internet Files\Content.IE5\721FCREA\MC900437791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927224"/>
            <a:ext cx="4176464" cy="3423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2985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6" name="Šipka doleva 5">
            <a:hlinkClick r:id="rId2" action="ppaction://hlinksldjump"/>
          </p:cNvPr>
          <p:cNvSpPr/>
          <p:nvPr/>
        </p:nvSpPr>
        <p:spPr>
          <a:xfrm>
            <a:off x="8526791" y="6281936"/>
            <a:ext cx="587361" cy="57606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Picture 2" descr="C:\Users\hp\AppData\Local\Microsoft\Windows\Temporary Internet Files\Content.IE5\721FCREA\MC900437791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927224"/>
            <a:ext cx="4176464" cy="3423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2466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hp\AppData\Local\Microsoft\Windows\Temporary Internet Files\Content.IE5\5JUO83I7\MC90043439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772816"/>
            <a:ext cx="4032448" cy="4107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ŠPATNÁ ODPOVĚĎ</a:t>
            </a:r>
            <a:endParaRPr lang="cs-CZ" dirty="0"/>
          </a:p>
        </p:txBody>
      </p:sp>
      <p:sp>
        <p:nvSpPr>
          <p:cNvPr id="5" name="Šipka doleva 4">
            <a:hlinkClick r:id="rId3" action="ppaction://hlinksldjump"/>
          </p:cNvPr>
          <p:cNvSpPr/>
          <p:nvPr/>
        </p:nvSpPr>
        <p:spPr>
          <a:xfrm>
            <a:off x="8526791" y="6281936"/>
            <a:ext cx="587361" cy="57606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826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hp\AppData\Local\Microsoft\Windows\Temporary Internet Files\Content.IE5\5JUO83I7\MC90043439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772816"/>
            <a:ext cx="4032448" cy="4107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ŠPATNÁ ODPOVĚĎ</a:t>
            </a:r>
            <a:endParaRPr lang="cs-CZ" dirty="0"/>
          </a:p>
        </p:txBody>
      </p:sp>
      <p:sp>
        <p:nvSpPr>
          <p:cNvPr id="5" name="Šipka doleva 4">
            <a:hlinkClick r:id="rId3" action="ppaction://hlinksldjump"/>
          </p:cNvPr>
          <p:cNvSpPr/>
          <p:nvPr/>
        </p:nvSpPr>
        <p:spPr>
          <a:xfrm>
            <a:off x="8526791" y="6281936"/>
            <a:ext cx="587361" cy="57606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2116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Archiv autora</a:t>
            </a:r>
          </a:p>
          <a:p>
            <a:r>
              <a:rPr lang="cs-CZ" sz="2400" dirty="0" smtClean="0"/>
              <a:t>Obrázky – Klipart sady Microsoft Office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9006647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97</TotalTime>
  <Words>350</Words>
  <Application>Microsoft Office PowerPoint</Application>
  <PresentationFormat>Předvádění na obrazovce (4:3)</PresentationFormat>
  <Paragraphs>130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Metro</vt:lpstr>
      <vt:lpstr>Prezentace aplikace PowerPoint</vt:lpstr>
      <vt:lpstr>Opakování</vt:lpstr>
      <vt:lpstr>Vyber si téma a klikni na hvězdičku</vt:lpstr>
      <vt:lpstr>Odpověz si na otázky a následně zkontroluj správnost svých odpovědí:</vt:lpstr>
      <vt:lpstr>Vyber správnou odpověď</vt:lpstr>
      <vt:lpstr>Vyber správný název součástky, která se nachází na obrázku</vt:lpstr>
      <vt:lpstr>Hardware</vt:lpstr>
      <vt:lpstr>Počítačová skříň</vt:lpstr>
      <vt:lpstr>Hardwarové součástky</vt:lpstr>
      <vt:lpstr>SPRÁVNÁ ODPOVĚĎ</vt:lpstr>
      <vt:lpstr>SPRÁVNÁ ODPOVĚĎ</vt:lpstr>
      <vt:lpstr>ŠPATNÁ ODPOVĚĎ</vt:lpstr>
      <vt:lpstr>ŠPATNÁ ODPOVĚĎ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Opakování</dc:title>
  <dc:creator>Kuba</dc:creator>
  <cp:lastModifiedBy>Učitel</cp:lastModifiedBy>
  <cp:revision>18</cp:revision>
  <dcterms:created xsi:type="dcterms:W3CDTF">2013-02-25T19:27:58Z</dcterms:created>
  <dcterms:modified xsi:type="dcterms:W3CDTF">2013-12-15T22:05:14Z</dcterms:modified>
</cp:coreProperties>
</file>