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8" r:id="rId4"/>
    <p:sldId id="259" r:id="rId5"/>
    <p:sldId id="260" r:id="rId6"/>
    <p:sldId id="267" r:id="rId7"/>
    <p:sldId id="262" r:id="rId8"/>
    <p:sldId id="264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99" d="100"/>
          <a:sy n="99" d="100"/>
        </p:scale>
        <p:origin x="-2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ygiena" TargetMode="External"/><Relationship Id="rId2" Type="http://schemas.openxmlformats.org/officeDocument/2006/relationships/hyperlink" Target="http://clanky.rvp.cz/clanek/c/G/13991/hygiena-v-informatice.html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mitvsehotovo.cz/2013/09/protahnete-si-sve-telo-u-pocitace-i-tabletu-2-dil/" TargetMode="External"/><Relationship Id="rId4" Type="http://schemas.openxmlformats.org/officeDocument/2006/relationships/hyperlink" Target="http://www.brezovka.wz.cz/informatika6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86613740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VY_32_INOVACE_382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5.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Hygiena práce s PC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Materiál pojednává o základních pravidlech práce s počítačem, jeho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umístění a správné poloze těla při práci s ním.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  <a:p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7. 9. 2013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16. 9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74055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Hygiena práce s počítačem</a:t>
            </a:r>
            <a:endParaRPr lang="cs-CZ" sz="7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9317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Hygiena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 Pod pojmem hygiena si často představíme především čistotu a péči o naše tělo. Pojem hygiena je však o něco složitější a zahrnuje celou řadu zásad, které je potřeba dodržovat pro uchování zdraví. Spadá sem tedy i práce s počítačem, jeho správné umístění, poloha těla při práce a podobně. </a:t>
            </a:r>
          </a:p>
          <a:p>
            <a:r>
              <a:rPr lang="cs-CZ" b="1" dirty="0"/>
              <a:t> </a:t>
            </a:r>
            <a:r>
              <a:rPr lang="cs-CZ" b="1" dirty="0" smtClean="0"/>
              <a:t>Touto problematikou se také zabývá mezioborová vědní disciplína Ergonomie.</a:t>
            </a:r>
            <a:endParaRPr lang="cs-CZ" b="1" dirty="0"/>
          </a:p>
        </p:txBody>
      </p:sp>
      <p:pic>
        <p:nvPicPr>
          <p:cNvPr id="4" name="Picture 10" descr="fur_601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313" y="4016375"/>
            <a:ext cx="4032250" cy="272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61797" y="637278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4327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Monitor umístíme v místnosti tak, aby se v něm neodráželo světlo (denní, ani umělé)</a:t>
            </a:r>
          </a:p>
          <a:p>
            <a:r>
              <a:rPr lang="cs-CZ" dirty="0"/>
              <a:t> </a:t>
            </a:r>
            <a:r>
              <a:rPr lang="cs-CZ" dirty="0" smtClean="0"/>
              <a:t>Pokud se monitor nachází v blízkosti okna, neumisťujeme jej tak, abychom seděli čelem nebo zády k oknu. Umístíme ho vždy bokem.</a:t>
            </a:r>
          </a:p>
          <a:p>
            <a:r>
              <a:rPr lang="cs-CZ" dirty="0"/>
              <a:t> </a:t>
            </a:r>
            <a:r>
              <a:rPr lang="cs-CZ" dirty="0" smtClean="0"/>
              <a:t>Při silném slunečním svitu si zatáhneme rolety nebo žaluzie.</a:t>
            </a:r>
          </a:p>
          <a:p>
            <a:r>
              <a:rPr lang="cs-CZ" dirty="0"/>
              <a:t> </a:t>
            </a:r>
            <a:r>
              <a:rPr lang="cs-CZ" dirty="0" smtClean="0"/>
              <a:t>Při práci večer (ve tmě) je dobré rozsvítit na protější straně místnosti lampu a tu namířit směrem nahoru.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Umístění monitoru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1027" name="Picture 3" descr="C:\Users\Učitel\AppData\Local\Microsoft\Windows\Temporary Internet Files\Content.IE5\YFT2WWNB\MC9003552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00180"/>
            <a:ext cx="2664296" cy="2607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43808" y="633845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226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Na monitor se díváme ze vzdálenosti přibližně 50 cm.</a:t>
            </a:r>
          </a:p>
          <a:p>
            <a:r>
              <a:rPr lang="cs-CZ" dirty="0"/>
              <a:t> </a:t>
            </a:r>
            <a:r>
              <a:rPr lang="cs-CZ" dirty="0" smtClean="0"/>
              <a:t>Monitor umístíme tak, aby se nacházel v úrovni očí. Krk a brada by měly při pohledu na monitor svírat úhel 90°.</a:t>
            </a:r>
          </a:p>
          <a:p>
            <a:r>
              <a:rPr lang="cs-CZ" dirty="0"/>
              <a:t> </a:t>
            </a:r>
            <a:r>
              <a:rPr lang="cs-CZ" dirty="0" smtClean="0"/>
              <a:t>Jas monitoru snížíme na minimální možnou hodnotu.</a:t>
            </a:r>
            <a:endParaRPr lang="cs-CZ" dirty="0"/>
          </a:p>
        </p:txBody>
      </p:sp>
      <p:sp>
        <p:nvSpPr>
          <p:cNvPr id="4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Umístění monitoru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2050" name="Picture 2" descr="C:\Users\Učitel\AppData\Local\Microsoft\Windows\Temporary Internet Files\Content.IE5\XVLGNE58\MC90043263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861048"/>
            <a:ext cx="2861778" cy="2861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61778" y="635349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7057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372168"/>
            <a:ext cx="7766249" cy="1143000"/>
          </a:xfrm>
        </p:spPr>
        <p:txBody>
          <a:bodyPr/>
          <a:lstStyle/>
          <a:p>
            <a:r>
              <a:rPr lang="cs-CZ" dirty="0" smtClean="0"/>
              <a:t>Umístění monitoru u okna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Monitor v místnosti s oknem nesmíme umístit tak, aby byl obrazovkou, nebo zadní částí monitoru otočen k oknu</a:t>
            </a:r>
          </a:p>
          <a:p>
            <a:endParaRPr lang="cs-CZ" dirty="0"/>
          </a:p>
          <a:p>
            <a:r>
              <a:rPr lang="cs-CZ" dirty="0"/>
              <a:t>Musíme jej </a:t>
            </a:r>
            <a:r>
              <a:rPr lang="cs-CZ" dirty="0" smtClean="0"/>
              <a:t>umístit </a:t>
            </a:r>
            <a:r>
              <a:rPr lang="cs-CZ" dirty="0"/>
              <a:t>tak, aby jeho bok svíral s oknem pravý úhel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490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Zásady správného sezení u počítače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525344" cy="3474720"/>
          </a:xfrm>
        </p:spPr>
        <p:txBody>
          <a:bodyPr/>
          <a:lstStyle/>
          <a:p>
            <a:r>
              <a:rPr lang="cs-CZ" dirty="0" smtClean="0"/>
              <a:t> Při správném usazení u počítače bychom měli naměřit pravý úhel v kolenním kloubu, v loketním kloubu při položení horních končetin na stůl. U počítače sedíme rovně a nehrbíme se.</a:t>
            </a:r>
          </a:p>
          <a:p>
            <a:r>
              <a:rPr lang="cs-CZ" dirty="0"/>
              <a:t> </a:t>
            </a:r>
            <a:r>
              <a:rPr lang="cs-CZ" dirty="0" smtClean="0"/>
              <a:t>Nohy musí dosáhnout na zem, je možné použít podložku</a:t>
            </a:r>
          </a:p>
          <a:p>
            <a:r>
              <a:rPr lang="cs-CZ" dirty="0"/>
              <a:t> </a:t>
            </a:r>
            <a:r>
              <a:rPr lang="cs-CZ" dirty="0" smtClean="0"/>
              <a:t>Monitor je umístěn v úrovni očí </a:t>
            </a:r>
            <a:r>
              <a:rPr lang="cs-CZ" dirty="0" smtClean="0"/>
              <a:t>(čelo </a:t>
            </a:r>
            <a:r>
              <a:rPr lang="cs-CZ" dirty="0" smtClean="0"/>
              <a:t>by mělo být v rovině s horní hranou monitoru).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8871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2426" y="5734713"/>
            <a:ext cx="6512511" cy="1143000"/>
          </a:xfrm>
        </p:spPr>
        <p:txBody>
          <a:bodyPr/>
          <a:lstStyle/>
          <a:p>
            <a:r>
              <a:rPr lang="cs-CZ" sz="2800" dirty="0" smtClean="0"/>
              <a:t>Zásady správného sezení u počítače</a:t>
            </a:r>
            <a:endParaRPr lang="cs-CZ" sz="2800" dirty="0"/>
          </a:p>
        </p:txBody>
      </p:sp>
      <p:pic>
        <p:nvPicPr>
          <p:cNvPr id="24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638" t="35312" r="42421" b="14946"/>
          <a:stretch>
            <a:fillRect/>
          </a:stretch>
        </p:blipFill>
        <p:spPr bwMode="auto">
          <a:xfrm>
            <a:off x="899592" y="164141"/>
            <a:ext cx="7402728" cy="5337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5501921"/>
            <a:ext cx="80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7659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Přestávky při práci s PC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Při práci s PC se doporučuje co dvě hodiny udělat krátkou přestávku, přibližně 5-10 minut.</a:t>
            </a:r>
          </a:p>
          <a:p>
            <a:r>
              <a:rPr lang="cs-CZ" dirty="0"/>
              <a:t> </a:t>
            </a:r>
            <a:r>
              <a:rPr lang="cs-CZ" dirty="0" smtClean="0"/>
              <a:t>Při přestávce je dobré zařadit několik protahovacích a uvolňovacích cviků zejména v oblasti páteře. Nechat odpočinout prsty a hlavně oči. V případě nutnosti pauzy můžeme zařadit častěji.</a:t>
            </a:r>
          </a:p>
          <a:p>
            <a:r>
              <a:rPr lang="cs-CZ" dirty="0"/>
              <a:t> </a:t>
            </a:r>
            <a:r>
              <a:rPr lang="cs-CZ" dirty="0" smtClean="0"/>
              <a:t>Denní dávka strávená u počítače by neměla přesáhnout 6 hodin.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8836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 txBox="1">
            <a:spLocks/>
          </p:cNvSpPr>
          <p:nvPr/>
        </p:nvSpPr>
        <p:spPr>
          <a:xfrm>
            <a:off x="611560" y="418520"/>
            <a:ext cx="6512511" cy="1143000"/>
          </a:xfrm>
          <a:prstGeom prst="rect">
            <a:avLst/>
          </a:prstGeom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Použité zdroje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576297"/>
            <a:ext cx="763284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VAŇKOVÁ, Jana a Michal ČERNÝ, MGR., BC. Hygiena v informatice. </a:t>
            </a:r>
            <a:r>
              <a:rPr lang="cs-CZ" i="1" dirty="0"/>
              <a:t>RVP</a:t>
            </a:r>
            <a:r>
              <a:rPr lang="cs-CZ" dirty="0"/>
              <a:t> [online]. 2011 [cit. </a:t>
            </a:r>
            <a:r>
              <a:rPr lang="cs-CZ" dirty="0" smtClean="0"/>
              <a:t>2013-09-07].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http://clanky.rvp.cz/clanek/c/G/13991/hygiena-v-informatice.html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Hygiena. </a:t>
            </a:r>
            <a:r>
              <a:rPr lang="cs-CZ" i="1" dirty="0"/>
              <a:t>Wikipedie</a:t>
            </a:r>
            <a:r>
              <a:rPr lang="cs-CZ" dirty="0"/>
              <a:t> [online]. 2013 [cit. 2013-09-07].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cs.wikipedia.org/wiki/Hygiena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Hygiena práce u počítače. </a:t>
            </a:r>
            <a:r>
              <a:rPr lang="cs-CZ" i="1" dirty="0" err="1"/>
              <a:t>Brezovka</a:t>
            </a:r>
            <a:r>
              <a:rPr lang="cs-CZ" dirty="0"/>
              <a:t> [online]. 2012 [cit. 2013-09-07].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www.brezovka.wz.cz/informatika6.htm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 1, 2, 3 – Klipart sady Microsoft Office</a:t>
            </a:r>
          </a:p>
          <a:p>
            <a:endParaRPr lang="cs-CZ" dirty="0"/>
          </a:p>
          <a:p>
            <a:r>
              <a:rPr lang="cs-CZ" dirty="0" smtClean="0"/>
              <a:t>Obr. 5 - </a:t>
            </a:r>
            <a:r>
              <a:rPr lang="cs-CZ" dirty="0"/>
              <a:t>Mít vše hotovo. STÁTNÍ ZDRAVOTNÍ ÚSTAV. </a:t>
            </a:r>
            <a:r>
              <a:rPr lang="cs-CZ" i="1" dirty="0"/>
              <a:t>Mít vše hotovo</a:t>
            </a:r>
            <a:r>
              <a:rPr lang="cs-CZ" dirty="0"/>
              <a:t> [online]. 2013 [cit. 2013-09-07]. Dostupné z: </a:t>
            </a:r>
            <a:r>
              <a:rPr lang="cs-CZ" dirty="0">
                <a:hlinkClick r:id="rId5"/>
              </a:rPr>
              <a:t>http://www.mitvsehotovo.cz/2013/09/protahnete-si-sve-telo-u-pocitace-i-tabletu-2-dil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429023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69</TotalTime>
  <Words>517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Hygiena práce s počítačem</vt:lpstr>
      <vt:lpstr>Hygiena</vt:lpstr>
      <vt:lpstr>Umístění monitoru</vt:lpstr>
      <vt:lpstr>Umístění monitoru</vt:lpstr>
      <vt:lpstr>Umístění monitoru u okna</vt:lpstr>
      <vt:lpstr>Zásady správného sezení u počítače</vt:lpstr>
      <vt:lpstr>Zásady správného sezení u počítače</vt:lpstr>
      <vt:lpstr>Přestávky při práci s PC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Hygiena práce s počítačem</dc:title>
  <dc:creator>Kuba</dc:creator>
  <cp:lastModifiedBy>Dum</cp:lastModifiedBy>
  <cp:revision>16</cp:revision>
  <dcterms:created xsi:type="dcterms:W3CDTF">2013-01-14T20:18:46Z</dcterms:created>
  <dcterms:modified xsi:type="dcterms:W3CDTF">2014-09-18T07:28:02Z</dcterms:modified>
</cp:coreProperties>
</file>