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F15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824937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VY_32_INOVACE_395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MS Word – Základní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formátování textu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 prezentace se žáci seznámí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 s textovým dokumentem </a:t>
                      </a:r>
                      <a:r>
                        <a:rPr lang="cs-CZ" sz="1400" b="1" baseline="0" dirty="0" err="1" smtClean="0">
                          <a:latin typeface="Calibri" panose="020F0502020204030204" pitchFamily="34" charset="0"/>
                        </a:rPr>
                        <a:t>WordPad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a hned si pomocí zadaných úkolů vyzkouší v praxi novou látku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11. 11.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2. 12.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3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010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úprava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12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Dokument aplikace MS Word je nástrojem sady Microsoft Office. Word slouží ke složitější úpravě textu, vytváření textových dokumentů, také tabulek a grafů, umožňuje vkládat obrázky, kliparty a ukrývá celou řadu dalších možností pro práci s textem. Firma Microsoft pravidelně přichází s inovacemi balíčku MS Office a přináší nové možnosti a odlišné grafické zpracování programů.</a:t>
            </a:r>
            <a:endParaRPr lang="cs-CZ" b="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298" y="4509120"/>
            <a:ext cx="1632477" cy="2176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296" y="4509120"/>
            <a:ext cx="1599911" cy="2199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506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623" y="8531"/>
            <a:ext cx="5791200" cy="1371600"/>
          </a:xfrm>
        </p:spPr>
        <p:txBody>
          <a:bodyPr/>
          <a:lstStyle/>
          <a:p>
            <a:r>
              <a:rPr lang="cs-CZ" dirty="0" smtClean="0"/>
              <a:t>Základní popis okna MS WORD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6594447" cy="5445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82858" y="155679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Panel nabídek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06406" y="1104999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Panel nástrojů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06406" y="2016969"/>
            <a:ext cx="18420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Formátovací panel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06406" y="2492896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Pravítko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06406" y="4509119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Posuvník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06406" y="638132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Stavový řádek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0" y="1412776"/>
            <a:ext cx="6594447" cy="15388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-12963" y="1566666"/>
            <a:ext cx="3144804" cy="202736"/>
          </a:xfrm>
          <a:prstGeom prst="rect">
            <a:avLst/>
          </a:prstGeom>
          <a:noFill/>
          <a:ln w="38100">
            <a:solidFill>
              <a:srgbClr val="63FF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-12963" y="1769401"/>
            <a:ext cx="6607410" cy="55534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401578" y="2441119"/>
            <a:ext cx="3890501" cy="205665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-12963" y="6689105"/>
            <a:ext cx="6607410" cy="123783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906405" y="1104999"/>
            <a:ext cx="1842059" cy="3077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906406" y="1556791"/>
            <a:ext cx="1842058" cy="307778"/>
          </a:xfrm>
          <a:prstGeom prst="rect">
            <a:avLst/>
          </a:prstGeom>
          <a:noFill/>
          <a:ln w="38100">
            <a:solidFill>
              <a:srgbClr val="63FF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82857" y="2016047"/>
            <a:ext cx="1898607" cy="308699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06405" y="2492896"/>
            <a:ext cx="1875059" cy="307777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82858" y="6381327"/>
            <a:ext cx="1898606" cy="307778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85173" y="2441119"/>
            <a:ext cx="347068" cy="4247986"/>
          </a:xfrm>
          <a:prstGeom prst="rect">
            <a:avLst/>
          </a:prstGeom>
          <a:noFill/>
          <a:ln w="3810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82857" y="4509119"/>
            <a:ext cx="1865607" cy="307777"/>
          </a:xfrm>
          <a:prstGeom prst="rect">
            <a:avLst/>
          </a:prstGeom>
          <a:noFill/>
          <a:ln w="38100"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907704" y="3212976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2051721" y="3167099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Kurzor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572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  <p:bldP spid="13" grpId="0"/>
      <p:bldP spid="14" grpId="0"/>
      <p:bldP spid="17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cs-CZ" dirty="0" smtClean="0"/>
              <a:t>MS WORD – </a:t>
            </a:r>
            <a:r>
              <a:rPr lang="cs-CZ" sz="2800" dirty="0" smtClean="0"/>
              <a:t>Základní úprava textu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51" y="1700808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7620000" cy="2697163"/>
          </a:xfrm>
        </p:spPr>
        <p:txBody>
          <a:bodyPr/>
          <a:lstStyle/>
          <a:p>
            <a:pPr algn="just"/>
            <a:r>
              <a:rPr lang="cs-CZ" b="0" dirty="0" smtClean="0"/>
              <a:t>Formátovací panel pro základní úpravu textu obsahuje mnoho tlačítek s možnostmi formátování textu. Na následujících stránkách si ukážeme, k jakému nastavení konkrétní tlačítka slouží.</a:t>
            </a: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94931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15616" y="6309320"/>
            <a:ext cx="3326445" cy="2880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5616" y="5877272"/>
            <a:ext cx="3168352" cy="288032"/>
          </a:xfrm>
          <a:prstGeom prst="rect">
            <a:avLst/>
          </a:prstGeom>
          <a:solidFill>
            <a:srgbClr val="FFFF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363272" cy="6876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Styl, Velikost a barva písma, </a:t>
            </a:r>
            <a:endParaRPr lang="cs-CZ" sz="32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525098" cy="4248472"/>
          </a:xfrm>
        </p:spPr>
        <p:txBody>
          <a:bodyPr/>
          <a:lstStyle/>
          <a:p>
            <a:pPr algn="just"/>
            <a:r>
              <a:rPr lang="cs-CZ" u="sng" dirty="0" smtClean="0"/>
              <a:t>Napiš si následující text a hned jej uprav podle zadání:</a:t>
            </a:r>
          </a:p>
          <a:p>
            <a:pPr algn="just"/>
            <a:r>
              <a:rPr lang="cs-CZ" b="0" dirty="0" smtClean="0">
                <a:latin typeface="Comic Sans MS" panose="030F0702030302020204" pitchFamily="66" charset="0"/>
              </a:rPr>
              <a:t>1) 	Můj text je napsán stylem </a:t>
            </a:r>
            <a:r>
              <a:rPr lang="cs-CZ" b="0" dirty="0" err="1" smtClean="0">
                <a:latin typeface="Comic Sans MS" panose="030F0702030302020204" pitchFamily="66" charset="0"/>
              </a:rPr>
              <a:t>Comic</a:t>
            </a:r>
            <a:r>
              <a:rPr lang="cs-CZ" b="0" dirty="0" smtClean="0">
                <a:latin typeface="Comic Sans MS" panose="030F0702030302020204" pitchFamily="66" charset="0"/>
              </a:rPr>
              <a:t> </a:t>
            </a:r>
            <a:r>
              <a:rPr lang="cs-CZ" b="0" dirty="0" err="1" smtClean="0">
                <a:latin typeface="Comic Sans MS" panose="030F0702030302020204" pitchFamily="66" charset="0"/>
              </a:rPr>
              <a:t>Sans</a:t>
            </a:r>
            <a:r>
              <a:rPr lang="cs-CZ" b="0" dirty="0" smtClean="0">
                <a:latin typeface="Comic Sans MS" panose="030F0702030302020204" pitchFamily="66" charset="0"/>
              </a:rPr>
              <a:t> MS</a:t>
            </a:r>
            <a:r>
              <a:rPr lang="cs-CZ" dirty="0" smtClean="0">
                <a:latin typeface="Comic Sans MS" panose="030F0702030302020204" pitchFamily="66" charset="0"/>
              </a:rPr>
              <a:t> </a:t>
            </a:r>
          </a:p>
          <a:p>
            <a:pPr algn="just"/>
            <a:r>
              <a:rPr lang="cs-CZ" b="0" dirty="0" smtClean="0">
                <a:latin typeface="Comic Sans MS" panose="030F0702030302020204" pitchFamily="66" charset="0"/>
              </a:rPr>
              <a:t>	</a:t>
            </a:r>
            <a:r>
              <a:rPr lang="cs-CZ" b="0" dirty="0" smtClean="0">
                <a:latin typeface="Impact" panose="020B0806030902050204" pitchFamily="34" charset="0"/>
              </a:rPr>
              <a:t>Můj text je napsán stylem </a:t>
            </a:r>
            <a:r>
              <a:rPr lang="cs-CZ" b="0" dirty="0" err="1" smtClean="0">
                <a:latin typeface="Impact" panose="020B0806030902050204" pitchFamily="34" charset="0"/>
              </a:rPr>
              <a:t>Impact</a:t>
            </a:r>
            <a:endParaRPr lang="cs-CZ" b="0" dirty="0" smtClean="0">
              <a:latin typeface="Impact" panose="020B0806030902050204" pitchFamily="34" charset="0"/>
            </a:endParaRPr>
          </a:p>
          <a:p>
            <a:pPr algn="just"/>
            <a:r>
              <a:rPr lang="cs-CZ" b="0" dirty="0" smtClean="0"/>
              <a:t>2) </a:t>
            </a:r>
            <a:r>
              <a:rPr lang="cs-CZ" sz="1600" b="0" dirty="0" smtClean="0"/>
              <a:t>	</a:t>
            </a:r>
            <a:r>
              <a:rPr lang="cs-CZ" sz="1000" b="0" dirty="0" smtClean="0"/>
              <a:t>Můj text má velikost 10</a:t>
            </a:r>
          </a:p>
          <a:p>
            <a:pPr algn="just"/>
            <a:r>
              <a:rPr lang="cs-CZ" b="0" dirty="0" smtClean="0"/>
              <a:t>	</a:t>
            </a:r>
            <a:r>
              <a:rPr lang="cs-CZ" sz="3200" b="0" dirty="0" smtClean="0"/>
              <a:t>Můj text má velikost 32</a:t>
            </a:r>
          </a:p>
          <a:p>
            <a:pPr algn="just"/>
            <a:r>
              <a:rPr lang="cs-CZ" b="0" dirty="0" smtClean="0"/>
              <a:t>3) 	</a:t>
            </a:r>
            <a:r>
              <a:rPr lang="cs-CZ" b="0" dirty="0" smtClean="0">
                <a:solidFill>
                  <a:srgbClr val="FF0000"/>
                </a:solidFill>
              </a:rPr>
              <a:t>Můj text má červenou barvu</a:t>
            </a:r>
          </a:p>
          <a:p>
            <a:pPr algn="just"/>
            <a:r>
              <a:rPr lang="cs-CZ" b="0" dirty="0" smtClean="0"/>
              <a:t>	</a:t>
            </a:r>
            <a:r>
              <a:rPr lang="cs-CZ" b="0" dirty="0" smtClean="0">
                <a:solidFill>
                  <a:srgbClr val="00B050"/>
                </a:solidFill>
              </a:rPr>
              <a:t>Můj text má zelenou barvu</a:t>
            </a:r>
          </a:p>
          <a:p>
            <a:pPr algn="just"/>
            <a:r>
              <a:rPr lang="cs-CZ" b="0" dirty="0" smtClean="0"/>
              <a:t>4) 	Můj text je zvýrazněn žlutě</a:t>
            </a:r>
          </a:p>
          <a:p>
            <a:pPr algn="just"/>
            <a:r>
              <a:rPr lang="cs-CZ" b="0" dirty="0" smtClean="0"/>
              <a:t>	Můj text je zvýrazněn modře</a:t>
            </a:r>
          </a:p>
          <a:p>
            <a:pPr algn="just"/>
            <a:endParaRPr lang="cs-CZ" sz="1000" b="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0" y="1052736"/>
            <a:ext cx="1763687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07703" y="1052736"/>
            <a:ext cx="1584177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67944" y="1412776"/>
            <a:ext cx="720080" cy="5339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67724" y="1412776"/>
            <a:ext cx="700220" cy="5339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-36512" y="1012666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43657" y="1012666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07156" y="1542302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19810" y="1542302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7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417" y="0"/>
            <a:ext cx="8964488" cy="104764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Řez písma, přeškrtnutí, horní a dolní index písma</a:t>
            </a:r>
            <a:endParaRPr lang="cs-CZ" sz="28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83" y="980728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2624732"/>
            <a:ext cx="8525098" cy="411663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u="sng" dirty="0" smtClean="0"/>
              <a:t>Napiš si následující text a hned jej uprav podle zadání:</a:t>
            </a:r>
          </a:p>
          <a:p>
            <a:pPr algn="just"/>
            <a:r>
              <a:rPr lang="cs-CZ" b="0" dirty="0" smtClean="0">
                <a:latin typeface="Comic Sans MS" panose="030F0702030302020204" pitchFamily="66" charset="0"/>
              </a:rPr>
              <a:t>1) 	</a:t>
            </a:r>
            <a:r>
              <a:rPr lang="cs-CZ" dirty="0" smtClean="0"/>
              <a:t>Můj text je napsán tučně </a:t>
            </a:r>
            <a:r>
              <a:rPr lang="cs-CZ" b="0" dirty="0" smtClean="0"/>
              <a:t>(</a:t>
            </a:r>
            <a:r>
              <a:rPr lang="cs-CZ" b="0" dirty="0" err="1" smtClean="0"/>
              <a:t>ctrl+B</a:t>
            </a:r>
            <a:r>
              <a:rPr lang="cs-CZ" b="0" dirty="0" smtClean="0"/>
              <a:t>)</a:t>
            </a:r>
          </a:p>
          <a:p>
            <a:pPr algn="just"/>
            <a:r>
              <a:rPr lang="cs-CZ" b="0" dirty="0" smtClean="0"/>
              <a:t>2) 	</a:t>
            </a:r>
            <a:r>
              <a:rPr lang="cs-CZ" b="0" i="1" dirty="0" smtClean="0"/>
              <a:t>Můj text je napsán kurzívou</a:t>
            </a:r>
            <a:r>
              <a:rPr lang="cs-CZ" b="0" dirty="0" smtClean="0"/>
              <a:t> (</a:t>
            </a:r>
            <a:r>
              <a:rPr lang="cs-CZ" b="0" dirty="0" err="1" smtClean="0"/>
              <a:t>ctrl+I</a:t>
            </a:r>
            <a:r>
              <a:rPr lang="cs-CZ" b="0" dirty="0" smtClean="0"/>
              <a:t>)</a:t>
            </a:r>
            <a:endParaRPr lang="cs-CZ" b="0" i="1" dirty="0" smtClean="0"/>
          </a:p>
          <a:p>
            <a:pPr algn="just"/>
            <a:r>
              <a:rPr lang="cs-CZ" b="0" dirty="0" smtClean="0"/>
              <a:t>3) 	</a:t>
            </a:r>
            <a:r>
              <a:rPr lang="cs-CZ" b="0" u="sng" dirty="0" smtClean="0"/>
              <a:t>Můj text je podtržený</a:t>
            </a:r>
            <a:r>
              <a:rPr lang="cs-CZ" b="0" dirty="0" smtClean="0"/>
              <a:t> (</a:t>
            </a:r>
            <a:r>
              <a:rPr lang="cs-CZ" b="0" dirty="0" err="1" smtClean="0"/>
              <a:t>ctrl+U</a:t>
            </a:r>
            <a:r>
              <a:rPr lang="cs-CZ" b="0" dirty="0" smtClean="0"/>
              <a:t>)</a:t>
            </a:r>
            <a:endParaRPr lang="cs-CZ" b="0" u="sng" dirty="0" smtClean="0"/>
          </a:p>
          <a:p>
            <a:pPr algn="just"/>
            <a:r>
              <a:rPr lang="cs-CZ" b="0" dirty="0" smtClean="0"/>
              <a:t>4) 	</a:t>
            </a:r>
            <a:r>
              <a:rPr lang="cs-CZ" b="0" strike="sngStrike" dirty="0" smtClean="0"/>
              <a:t>Můj text je přeškrtnutý</a:t>
            </a:r>
          </a:p>
          <a:p>
            <a:pPr algn="just"/>
            <a:endParaRPr lang="cs-CZ" b="0" dirty="0" smtClean="0"/>
          </a:p>
          <a:p>
            <a:pPr algn="just"/>
            <a:r>
              <a:rPr lang="cs-CZ" b="0" u="sng" dirty="0" smtClean="0"/>
              <a:t>Zapiš následující chemické a matematické zápisy:</a:t>
            </a:r>
            <a:endParaRPr lang="cs-CZ" b="0" dirty="0" smtClean="0"/>
          </a:p>
          <a:p>
            <a:r>
              <a:rPr lang="cs-CZ" b="0" dirty="0" smtClean="0"/>
              <a:t>5) Dolní index – </a:t>
            </a:r>
            <a:r>
              <a:rPr lang="cs-CZ" b="0" dirty="0"/>
              <a:t>H</a:t>
            </a:r>
            <a:r>
              <a:rPr lang="cs-CZ" b="0" baseline="-25000" dirty="0"/>
              <a:t>2</a:t>
            </a:r>
            <a:r>
              <a:rPr lang="cs-CZ" b="0" dirty="0"/>
              <a:t>O, CO</a:t>
            </a:r>
            <a:r>
              <a:rPr lang="cs-CZ" b="0" baseline="-25000" dirty="0"/>
              <a:t>2</a:t>
            </a:r>
            <a:r>
              <a:rPr lang="cs-CZ" b="0" dirty="0"/>
              <a:t>, O</a:t>
            </a:r>
            <a:r>
              <a:rPr lang="cs-CZ" b="0" baseline="-25000" dirty="0"/>
              <a:t>2</a:t>
            </a:r>
            <a:endParaRPr lang="cs-CZ" b="0" dirty="0"/>
          </a:p>
          <a:p>
            <a:r>
              <a:rPr lang="cs-CZ" b="0" dirty="0" smtClean="0"/>
              <a:t>6) Horní index – 10</a:t>
            </a:r>
            <a:r>
              <a:rPr lang="cs-CZ" b="0" baseline="30000" dirty="0" smtClean="0"/>
              <a:t>2</a:t>
            </a:r>
            <a:r>
              <a:rPr lang="cs-CZ" b="0" dirty="0"/>
              <a:t>, 100</a:t>
            </a:r>
            <a:r>
              <a:rPr lang="cs-CZ" b="0" baseline="30000" dirty="0"/>
              <a:t>3</a:t>
            </a:r>
            <a:r>
              <a:rPr lang="cs-CZ" b="0" dirty="0"/>
              <a:t>, 85</a:t>
            </a:r>
            <a:r>
              <a:rPr lang="cs-CZ" b="0" baseline="30000" dirty="0"/>
              <a:t>6</a:t>
            </a:r>
            <a:endParaRPr lang="cs-CZ" b="0" dirty="0"/>
          </a:p>
        </p:txBody>
      </p:sp>
      <p:sp>
        <p:nvSpPr>
          <p:cNvPr id="5" name="Obdélník 4"/>
          <p:cNvSpPr/>
          <p:nvPr/>
        </p:nvSpPr>
        <p:spPr>
          <a:xfrm>
            <a:off x="277090" y="1700808"/>
            <a:ext cx="406477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1700808"/>
            <a:ext cx="360040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3608" y="1700808"/>
            <a:ext cx="360040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1680" y="1700808"/>
            <a:ext cx="360040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83768" y="1700808"/>
            <a:ext cx="360040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43808" y="1700808"/>
            <a:ext cx="360040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6261" y="2020778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9521" y="2020778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99561" y="2020778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47633" y="2020778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139721" y="2030975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496329" y="2020778"/>
            <a:ext cx="2481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6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774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119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Textové efekty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83948"/>
            <a:ext cx="4104456" cy="4921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427984" y="783948"/>
            <a:ext cx="4392488" cy="480529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>
                <a:effectLst>
                  <a:outerShdw blurRad="101600" dist="76200" dir="5400000" sx="0" sy="0">
                    <a:schemeClr val="accent1">
                      <a:satMod val="190000"/>
                      <a:tint val="100000"/>
                      <a:alpha val="74000"/>
                    </a:schemeClr>
                  </a:outerShdw>
                </a:effectLst>
              </a:rPr>
              <a:t>1) Můj text je napsán v libovolném textovém efektu</a:t>
            </a:r>
          </a:p>
          <a:p>
            <a:endParaRPr lang="cs-CZ" b="0" dirty="0" smtClean="0"/>
          </a:p>
          <a:p>
            <a:r>
              <a:rPr lang="cs-CZ" b="0" dirty="0" smtClean="0"/>
              <a:t>2) Barva vybraného textového efektu je červená</a:t>
            </a:r>
          </a:p>
          <a:p>
            <a:endParaRPr lang="cs-CZ" b="0" dirty="0" smtClean="0"/>
          </a:p>
          <a:p>
            <a:r>
              <a:rPr lang="cs-CZ" b="0" dirty="0" smtClean="0"/>
              <a:t>3) Stín mého textu je libovolný</a:t>
            </a:r>
          </a:p>
          <a:p>
            <a:endParaRPr lang="cs-CZ" b="0" dirty="0" smtClean="0"/>
          </a:p>
          <a:p>
            <a:r>
              <a:rPr lang="cs-CZ" b="0" dirty="0" smtClean="0"/>
              <a:t>4) Odraz mého textu je libovolný</a:t>
            </a:r>
          </a:p>
          <a:p>
            <a:endParaRPr lang="cs-CZ" b="0" dirty="0" smtClean="0"/>
          </a:p>
          <a:p>
            <a:r>
              <a:rPr lang="cs-CZ" b="0" dirty="0" smtClean="0"/>
              <a:t>5) Záře mého textu je libovolná</a:t>
            </a:r>
            <a:endParaRPr lang="cs-CZ" b="0" dirty="0"/>
          </a:p>
        </p:txBody>
      </p:sp>
      <p:sp>
        <p:nvSpPr>
          <p:cNvPr id="6" name="Obdélník 5"/>
          <p:cNvSpPr/>
          <p:nvPr/>
        </p:nvSpPr>
        <p:spPr>
          <a:xfrm>
            <a:off x="0" y="783948"/>
            <a:ext cx="734699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3528" y="4365104"/>
            <a:ext cx="2664296" cy="35204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flipV="1">
            <a:off x="323527" y="4717146"/>
            <a:ext cx="2664298" cy="29602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V="1">
            <a:off x="323526" y="5029241"/>
            <a:ext cx="2664298" cy="29602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flipV="1">
            <a:off x="323527" y="5325268"/>
            <a:ext cx="2664298" cy="29602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74918" y="4347814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74918" y="4680493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4919" y="499258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74919" y="532526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114398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77572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2718"/>
            <a:ext cx="8784976" cy="90001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Úprava písmen, zarovnání, mezery mezi znaky, zrušení formátování</a:t>
            </a:r>
            <a:endParaRPr lang="cs-CZ" sz="28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83" y="980727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164883" y="2624733"/>
            <a:ext cx="8525098" cy="381642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b="0" dirty="0" smtClean="0"/>
              <a:t>1) Malým písmem zapiš a uprav následující text (text napiš nejprve malým písmem a následně jej uprav):</a:t>
            </a:r>
          </a:p>
          <a:p>
            <a:pPr algn="just"/>
            <a:r>
              <a:rPr lang="cs-CZ" sz="1800" b="0" dirty="0" smtClean="0"/>
              <a:t>a) MŮJ TEXT JE NAPSÁN VELKÝMI PÍSMENY</a:t>
            </a:r>
          </a:p>
          <a:p>
            <a:pPr algn="just"/>
            <a:r>
              <a:rPr lang="cs-CZ" sz="1800" b="0" dirty="0" smtClean="0"/>
              <a:t>b) Můj Text Je Napsán S Velkým Písmenem V Každém Slově</a:t>
            </a:r>
          </a:p>
          <a:p>
            <a:pPr algn="just"/>
            <a:endParaRPr lang="cs-CZ" sz="1800" b="0" dirty="0" smtClean="0"/>
          </a:p>
          <a:p>
            <a:pPr algn="just"/>
            <a:r>
              <a:rPr lang="cs-CZ" sz="1800" b="0" dirty="0" smtClean="0"/>
              <a:t>2) Můj text je zarovnán zleva</a:t>
            </a:r>
          </a:p>
          <a:p>
            <a:pPr algn="ctr"/>
            <a:r>
              <a:rPr lang="cs-CZ" sz="1800" b="0" dirty="0" smtClean="0"/>
              <a:t>3) Můj text je zarovnán na střed</a:t>
            </a:r>
          </a:p>
          <a:p>
            <a:pPr algn="r"/>
            <a:r>
              <a:rPr lang="cs-CZ" sz="1800" b="0" dirty="0" smtClean="0"/>
              <a:t>4) Můj text je zarovnán zprava</a:t>
            </a:r>
          </a:p>
          <a:p>
            <a:endParaRPr lang="cs-CZ" sz="1800" b="0" dirty="0" smtClean="0"/>
          </a:p>
          <a:p>
            <a:r>
              <a:rPr lang="cs-CZ" sz="1800" b="0" dirty="0" smtClean="0"/>
              <a:t>5) Pomocí těchto tlačítek zarovnám text do bloku</a:t>
            </a:r>
          </a:p>
          <a:p>
            <a:r>
              <a:rPr lang="cs-CZ" sz="1800" b="0" dirty="0" smtClean="0"/>
              <a:t>6) Pomocí tohoto tlačítka vymažu veškeré formátování textu</a:t>
            </a:r>
            <a:endParaRPr lang="cs-CZ" sz="1800" b="0" dirty="0"/>
          </a:p>
        </p:txBody>
      </p:sp>
      <p:sp>
        <p:nvSpPr>
          <p:cNvPr id="5" name="Obdélník 4"/>
          <p:cNvSpPr/>
          <p:nvPr/>
        </p:nvSpPr>
        <p:spPr>
          <a:xfrm>
            <a:off x="3491880" y="1196752"/>
            <a:ext cx="734699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13673" y="125946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88025" y="1664326"/>
            <a:ext cx="360039" cy="75656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48064" y="1664327"/>
            <a:ext cx="511366" cy="7565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9429" y="1664327"/>
            <a:ext cx="367349" cy="7565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26778" y="1665965"/>
            <a:ext cx="367349" cy="7549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40333" y="2051555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47294" y="2051555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86650" y="2050424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53999" y="2036570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38820" y="1198390"/>
            <a:ext cx="3129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26580" y="1198390"/>
            <a:ext cx="61375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01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7" grpId="0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70175" y="6021288"/>
            <a:ext cx="8434273" cy="432048"/>
          </a:xfrm>
          <a:prstGeom prst="rect">
            <a:avLst/>
          </a:prstGeom>
          <a:solidFill>
            <a:srgbClr val="63FF15"/>
          </a:solidFill>
          <a:ln>
            <a:solidFill>
              <a:srgbClr val="63FF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0175" y="5589240"/>
            <a:ext cx="8434273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260" y="16559"/>
            <a:ext cx="8856984" cy="6619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Odrážky, číslování, stínování textu</a:t>
            </a:r>
            <a:endParaRPr lang="cs-CZ" sz="28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37" y="692696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170175" y="2492896"/>
            <a:ext cx="8525098" cy="4095854"/>
          </a:xfrm>
          <a:prstGeom prst="rect">
            <a:avLst/>
          </a:prstGeom>
        </p:spPr>
        <p:txBody>
          <a:bodyPr numCol="2"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b="0" dirty="0" smtClean="0"/>
              <a:t>1)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cs-CZ" b="0" dirty="0" smtClean="0"/>
              <a:t>můj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cs-CZ" b="0" dirty="0" smtClean="0"/>
              <a:t>text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cs-CZ" b="0" dirty="0" smtClean="0"/>
              <a:t>je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cs-CZ" b="0" dirty="0" smtClean="0"/>
              <a:t>napsán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cs-CZ" b="0" dirty="0" smtClean="0"/>
              <a:t>v odrážkách</a:t>
            </a:r>
          </a:p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3) Můj </a:t>
            </a:r>
            <a:r>
              <a:rPr lang="cs-CZ" b="0" dirty="0"/>
              <a:t>text má modré </a:t>
            </a:r>
            <a:r>
              <a:rPr lang="cs-CZ" b="0" dirty="0" smtClean="0"/>
              <a:t>stínování</a:t>
            </a:r>
          </a:p>
          <a:p>
            <a:r>
              <a:rPr lang="cs-CZ" b="0" dirty="0" smtClean="0"/>
              <a:t>4) </a:t>
            </a:r>
            <a:r>
              <a:rPr lang="cs-CZ" b="0" dirty="0"/>
              <a:t>Můj text má </a:t>
            </a:r>
            <a:r>
              <a:rPr lang="cs-CZ" b="0" dirty="0" smtClean="0"/>
              <a:t>zelené stínování</a:t>
            </a:r>
            <a:endParaRPr lang="cs-CZ" b="0" dirty="0"/>
          </a:p>
          <a:p>
            <a:pPr algn="just"/>
            <a:endParaRPr lang="cs-CZ" b="0" dirty="0"/>
          </a:p>
          <a:p>
            <a:pPr algn="just"/>
            <a:endParaRPr lang="cs-CZ" b="0" dirty="0" smtClean="0"/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cs-CZ" b="0" dirty="0"/>
          </a:p>
          <a:p>
            <a:pPr algn="just"/>
            <a:endParaRPr lang="cs-CZ" b="0" dirty="0" smtClean="0"/>
          </a:p>
          <a:p>
            <a:pPr algn="just"/>
            <a:endParaRPr lang="cs-CZ" b="0" dirty="0"/>
          </a:p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2)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cs-CZ" b="0" dirty="0" smtClean="0"/>
              <a:t>můj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cs-CZ" b="0" dirty="0" smtClean="0"/>
              <a:t>text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cs-CZ" b="0" dirty="0" smtClean="0"/>
              <a:t>je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cs-CZ" b="0" dirty="0" smtClean="0"/>
              <a:t>očíslován</a:t>
            </a:r>
          </a:p>
          <a:p>
            <a:pPr algn="just"/>
            <a:endParaRPr lang="cs-CZ" b="0" dirty="0" smtClean="0"/>
          </a:p>
          <a:p>
            <a:pPr algn="just"/>
            <a:endParaRPr lang="cs-CZ" b="0" dirty="0"/>
          </a:p>
          <a:p>
            <a:pPr algn="just"/>
            <a:endParaRPr lang="cs-CZ" b="0" dirty="0" smtClean="0"/>
          </a:p>
          <a:p>
            <a:endParaRPr lang="cs-CZ" b="0" dirty="0"/>
          </a:p>
          <a:p>
            <a:pPr algn="just"/>
            <a:endParaRPr lang="cs-CZ" b="0" dirty="0" smtClean="0"/>
          </a:p>
          <a:p>
            <a:pPr algn="just"/>
            <a:endParaRPr lang="cs-CZ" b="0" dirty="0"/>
          </a:p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 </a:t>
            </a:r>
          </a:p>
          <a:p>
            <a:pPr algn="just"/>
            <a:endParaRPr lang="cs-CZ" b="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788025" y="90872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908720"/>
            <a:ext cx="648071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36296" y="1340768"/>
            <a:ext cx="576064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51183" y="951545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88123" y="94007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71695" y="1700808"/>
            <a:ext cx="505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3 4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95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52718"/>
            <a:ext cx="8712968" cy="75600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Řádkování a vzdálenost odstavců, </a:t>
            </a:r>
            <a:endParaRPr lang="cs-CZ" sz="28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95" y="980728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165595" y="2780928"/>
            <a:ext cx="8525098" cy="3960440"/>
          </a:xfrm>
          <a:prstGeom prst="rect">
            <a:avLst/>
          </a:prstGeom>
        </p:spPr>
        <p:txBody>
          <a:bodyPr numCol="3"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b="0" dirty="0" smtClean="0"/>
              <a:t>1) </a:t>
            </a:r>
          </a:p>
          <a:p>
            <a:pPr algn="just"/>
            <a:r>
              <a:rPr lang="cs-CZ" sz="1800" b="0" dirty="0" smtClean="0"/>
              <a:t>můj</a:t>
            </a:r>
          </a:p>
          <a:p>
            <a:pPr algn="just"/>
            <a:r>
              <a:rPr lang="cs-CZ" sz="1800" b="0" dirty="0" smtClean="0"/>
              <a:t>text</a:t>
            </a:r>
          </a:p>
          <a:p>
            <a:pPr algn="just"/>
            <a:r>
              <a:rPr lang="cs-CZ" sz="1800" b="0" dirty="0" smtClean="0"/>
              <a:t>má nastaveno</a:t>
            </a:r>
          </a:p>
          <a:p>
            <a:pPr algn="just"/>
            <a:r>
              <a:rPr lang="cs-CZ" sz="1800" b="0" dirty="0" smtClean="0"/>
              <a:t>řádkování</a:t>
            </a:r>
          </a:p>
          <a:p>
            <a:pPr algn="just"/>
            <a:r>
              <a:rPr lang="cs-CZ" sz="1800" b="0" dirty="0" smtClean="0"/>
              <a:t>1,0</a:t>
            </a:r>
          </a:p>
          <a:p>
            <a:pPr algn="just"/>
            <a:endParaRPr lang="cs-CZ" sz="1800" b="0" dirty="0" smtClean="0"/>
          </a:p>
          <a:p>
            <a:pPr algn="just"/>
            <a:endParaRPr lang="cs-CZ" sz="1800" b="0" dirty="0" smtClean="0"/>
          </a:p>
          <a:p>
            <a:pPr algn="just"/>
            <a:endParaRPr lang="cs-CZ" sz="1800" b="0" dirty="0" smtClean="0"/>
          </a:p>
          <a:p>
            <a:pPr algn="just"/>
            <a:r>
              <a:rPr lang="cs-CZ" sz="1800" b="0" dirty="0" smtClean="0"/>
              <a:t>2) </a:t>
            </a:r>
          </a:p>
          <a:p>
            <a:pPr algn="just">
              <a:lnSpc>
                <a:spcPct val="200000"/>
              </a:lnSpc>
            </a:pPr>
            <a:r>
              <a:rPr lang="cs-CZ" sz="1800" b="0" dirty="0" smtClean="0"/>
              <a:t>můj </a:t>
            </a:r>
          </a:p>
          <a:p>
            <a:pPr algn="just">
              <a:lnSpc>
                <a:spcPct val="200000"/>
              </a:lnSpc>
            </a:pPr>
            <a:r>
              <a:rPr lang="cs-CZ" sz="1800" b="0" dirty="0" smtClean="0"/>
              <a:t>text</a:t>
            </a:r>
          </a:p>
          <a:p>
            <a:pPr algn="just">
              <a:lnSpc>
                <a:spcPct val="200000"/>
              </a:lnSpc>
            </a:pPr>
            <a:r>
              <a:rPr lang="cs-CZ" sz="1800" b="0" dirty="0" smtClean="0"/>
              <a:t>má nastaveno</a:t>
            </a:r>
          </a:p>
          <a:p>
            <a:pPr algn="just">
              <a:lnSpc>
                <a:spcPct val="200000"/>
              </a:lnSpc>
            </a:pPr>
            <a:r>
              <a:rPr lang="cs-CZ" sz="1800" b="0" dirty="0" smtClean="0"/>
              <a:t>řádkování</a:t>
            </a:r>
          </a:p>
          <a:p>
            <a:pPr algn="just">
              <a:lnSpc>
                <a:spcPct val="200000"/>
              </a:lnSpc>
            </a:pPr>
            <a:r>
              <a:rPr lang="cs-CZ" sz="1800" b="0" dirty="0" smtClean="0"/>
              <a:t>3,0</a:t>
            </a:r>
          </a:p>
          <a:p>
            <a:pPr algn="just"/>
            <a:r>
              <a:rPr lang="cs-CZ" sz="1800" b="0" dirty="0" smtClean="0"/>
              <a:t>3)</a:t>
            </a:r>
          </a:p>
          <a:p>
            <a:r>
              <a:rPr lang="cs-CZ" sz="1800" b="0" dirty="0" smtClean="0"/>
              <a:t>V tomto nastavení mohu také měnit vzdálenost mezi odstavci (po použití klávesy ENTER)</a:t>
            </a:r>
          </a:p>
          <a:p>
            <a:pPr algn="just"/>
            <a:endParaRPr lang="cs-CZ" sz="1800" b="0" dirty="0"/>
          </a:p>
          <a:p>
            <a:r>
              <a:rPr lang="cs-CZ" sz="1800" b="0" dirty="0" smtClean="0"/>
              <a:t>4) Umožňuje změnit odsazení od </a:t>
            </a:r>
            <a:r>
              <a:rPr lang="cs-CZ" sz="1800" b="0" smtClean="0"/>
              <a:t>okraje stránky</a:t>
            </a:r>
            <a:endParaRPr lang="cs-CZ" sz="1800" b="0" dirty="0" smtClean="0"/>
          </a:p>
          <a:p>
            <a:pPr algn="just">
              <a:lnSpc>
                <a:spcPct val="200000"/>
              </a:lnSpc>
            </a:pPr>
            <a:endParaRPr lang="cs-CZ" b="0" dirty="0"/>
          </a:p>
        </p:txBody>
      </p:sp>
      <p:sp>
        <p:nvSpPr>
          <p:cNvPr id="5" name="Obdélník 4"/>
          <p:cNvSpPr/>
          <p:nvPr/>
        </p:nvSpPr>
        <p:spPr>
          <a:xfrm>
            <a:off x="6516216" y="1700808"/>
            <a:ext cx="792088" cy="72008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516216" y="2060848"/>
            <a:ext cx="792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1 2 </a:t>
            </a:r>
            <a:r>
              <a:rPr lang="cs-CZ" b="1" dirty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8616" y="980728"/>
            <a:ext cx="92772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736432" y="980728"/>
            <a:ext cx="792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00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84976" cy="648072"/>
          </a:xfrm>
        </p:spPr>
        <p:txBody>
          <a:bodyPr/>
          <a:lstStyle/>
          <a:p>
            <a:r>
              <a:rPr lang="cs-CZ" dirty="0" smtClean="0"/>
              <a:t>Ohraničení textu a stránky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78737" y="2420888"/>
            <a:ext cx="8525098" cy="417646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b="0" dirty="0" smtClean="0"/>
              <a:t>1) 	Můj text je ohraničen vnějším ohraničením</a:t>
            </a:r>
          </a:p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2) 	Můj text je ohraničen zprava a zleva	</a:t>
            </a:r>
          </a:p>
          <a:p>
            <a:pPr algn="just"/>
            <a:endParaRPr lang="cs-CZ" b="0" dirty="0" smtClean="0"/>
          </a:p>
          <a:p>
            <a:pPr algn="just"/>
            <a:r>
              <a:rPr lang="cs-CZ" b="0" dirty="0" smtClean="0"/>
              <a:t>3) Efekt mého ohraničení stránky jsou hvězdy</a:t>
            </a:r>
            <a:endParaRPr lang="cs-CZ" b="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37" y="692696"/>
            <a:ext cx="8525098" cy="16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5616" y="2420888"/>
            <a:ext cx="489654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115616" y="3356992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292080" y="3369568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93045"/>
            <a:ext cx="1250057" cy="2264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92736" y="4593044"/>
            <a:ext cx="335957" cy="2401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5923" y="6657379"/>
            <a:ext cx="1229670" cy="120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574" y="4221088"/>
            <a:ext cx="2824261" cy="2556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4389064"/>
            <a:ext cx="576064" cy="2401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88224" y="5805264"/>
            <a:ext cx="703480" cy="91214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84368" y="1412776"/>
            <a:ext cx="720080" cy="4762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091766" y="1466221"/>
            <a:ext cx="61206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1 2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72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119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83243" y="752619"/>
            <a:ext cx="7620000" cy="2697163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b="0" dirty="0" smtClean="0"/>
              <a:t>Text i obrázky pořízeny autorem</a:t>
            </a: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355113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195</TotalTime>
  <Words>532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Základní</vt:lpstr>
      <vt:lpstr>Prezentace aplikace PowerPoint</vt:lpstr>
      <vt:lpstr>MS WORD</vt:lpstr>
      <vt:lpstr>MS WORD</vt:lpstr>
      <vt:lpstr>Základní popis okna MS WORD</vt:lpstr>
      <vt:lpstr>MS WORD – Základní úprava textu</vt:lpstr>
      <vt:lpstr>Styl, Velikost a barva písma, </vt:lpstr>
      <vt:lpstr>Řez písma, přeškrtnutí, horní a dolní index písma</vt:lpstr>
      <vt:lpstr>Textové efekty</vt:lpstr>
      <vt:lpstr>Úprava písmen, zarovnání, mezery mezi znaky, zrušení formátování</vt:lpstr>
      <vt:lpstr>Odrážky, číslování, stínování textu</vt:lpstr>
      <vt:lpstr>Řádkování a vzdálenost odstavců, </vt:lpstr>
      <vt:lpstr>Ohraničení textu a stránky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WORD</dc:title>
  <dc:creator>Učitel</dc:creator>
  <cp:lastModifiedBy>Učitel</cp:lastModifiedBy>
  <cp:revision>28</cp:revision>
  <dcterms:created xsi:type="dcterms:W3CDTF">2013-10-07T20:01:26Z</dcterms:created>
  <dcterms:modified xsi:type="dcterms:W3CDTF">2013-12-15T22:40:40Z</dcterms:modified>
</cp:coreProperties>
</file>