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0" r:id="rId5"/>
    <p:sldId id="258" r:id="rId6"/>
    <p:sldId id="259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0AB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lavesnice.com/popis-klavesnice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7756586"/>
              </p:ext>
            </p:extLst>
          </p:nvPr>
        </p:nvGraphicFramePr>
        <p:xfrm>
          <a:off x="539552" y="1772816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VY_32_INOVACE_388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5.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Popis klávesnice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Prezentace má za úkol žáky graficky seznámit s klávesnicí, jejím popisem a důležitými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klávesami pro ovládání různých programů.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5. 10. 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7. 10. 2013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0228891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 klávesnice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0720376">
            <a:off x="2293136" y="4981684"/>
            <a:ext cx="4402061" cy="766936"/>
          </a:xfrm>
        </p:spPr>
        <p:txBody>
          <a:bodyPr/>
          <a:lstStyle/>
          <a:p>
            <a:r>
              <a:rPr lang="cs-CZ" dirty="0" smtClean="0"/>
              <a:t>Klávesnice a její části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45779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5748" y="472316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Základní rozdělení klávesnice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057091"/>
            <a:ext cx="79928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Již při prvním pohledu na klávesnici zjistíme, že sice tvoří jeden celek, ten se však dělí na několik menších částí, které mají svůj specifický název. Na klávesnici můžeme rozlišit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NUMERICKOU ČÁST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ALFANUMERICKOU ČÁST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FUNKČNÍ KLÁVESY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ŘÍDÍCÍ KLÁVESY 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7" y="4221088"/>
            <a:ext cx="7211520" cy="263691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115740" y="2294371"/>
            <a:ext cx="501317" cy="21602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34000" y="4653136"/>
            <a:ext cx="1296144" cy="187220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07904" y="2624692"/>
            <a:ext cx="576064" cy="288032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3528" y="5085184"/>
            <a:ext cx="4284477" cy="144016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030052" y="3068393"/>
            <a:ext cx="576064" cy="28803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3528" y="4653136"/>
            <a:ext cx="4284477" cy="36004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763646" y="3508825"/>
            <a:ext cx="576064" cy="288032"/>
          </a:xfrm>
          <a:prstGeom prst="rect">
            <a:avLst/>
          </a:prstGeom>
          <a:noFill/>
          <a:ln w="57150">
            <a:solidFill>
              <a:srgbClr val="50AB1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16016" y="4653136"/>
            <a:ext cx="1008112" cy="1872208"/>
          </a:xfrm>
          <a:prstGeom prst="rect">
            <a:avLst/>
          </a:prstGeom>
          <a:noFill/>
          <a:ln w="57150">
            <a:solidFill>
              <a:srgbClr val="50AB1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222817" y="6488668"/>
            <a:ext cx="994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Obr. 1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926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5748" y="472316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1. Numerická část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8101" y="1076028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V této části klávesnice  se nachází čísla a matematická znaménka, která slouží pro zapisování číselných údajů.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NUMLOCK </a:t>
            </a:r>
            <a:r>
              <a:rPr lang="cs-CZ" dirty="0" smtClean="0">
                <a:latin typeface="Comic Sans MS" pitchFamily="66" charset="0"/>
              </a:rPr>
              <a:t>- </a:t>
            </a:r>
            <a:r>
              <a:rPr lang="cs-CZ" dirty="0">
                <a:latin typeface="Comic Sans MS" pitchFamily="66" charset="0"/>
              </a:rPr>
              <a:t>Vypne a zapne numerickou část</a:t>
            </a:r>
            <a:endParaRPr lang="cs-CZ" dirty="0" smtClean="0"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055" y="4160587"/>
            <a:ext cx="7408451" cy="270892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 flipV="1">
            <a:off x="6516216" y="5157192"/>
            <a:ext cx="1296144" cy="50405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6156176" y="3789040"/>
            <a:ext cx="432048" cy="12378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085340" y="3366284"/>
            <a:ext cx="1443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NUMLOCK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82906" y="4510861"/>
            <a:ext cx="16868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NUMERICKÁ ČÁST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27188" y="6488668"/>
            <a:ext cx="994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Obr. 2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94449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5748" y="472316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2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 Alfanumerická část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8101" y="1076028"/>
            <a:ext cx="69847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V této části klávesnice  se nachází písmena abecedy, a další důležité klávesy, mezi které patří: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TAB (Tabulátor)</a:t>
            </a:r>
            <a:r>
              <a:rPr lang="cs-CZ" dirty="0" smtClean="0">
                <a:latin typeface="Comic Sans MS" pitchFamily="66" charset="0"/>
              </a:rPr>
              <a:t> – V textových editorech umožňuje </a:t>
            </a:r>
            <a:r>
              <a:rPr lang="cs-CZ" dirty="0">
                <a:latin typeface="Comic Sans MS" pitchFamily="66" charset="0"/>
              </a:rPr>
              <a:t>snadný zápis údajů do </a:t>
            </a:r>
            <a:r>
              <a:rPr lang="cs-CZ" dirty="0" smtClean="0">
                <a:latin typeface="Comic Sans MS" pitchFamily="66" charset="0"/>
              </a:rPr>
              <a:t>sloupců, v některých programech umožňuje přepínat mezi okny.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Caps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Lock</a:t>
            </a:r>
            <a:r>
              <a:rPr lang="cs-CZ" dirty="0" smtClean="0">
                <a:latin typeface="Comic Sans MS" pitchFamily="66" charset="0"/>
              </a:rPr>
              <a:t> - </a:t>
            </a:r>
            <a:r>
              <a:rPr lang="cs-CZ" dirty="0">
                <a:latin typeface="Comic Sans MS" pitchFamily="66" charset="0"/>
              </a:rPr>
              <a:t>Přepíná velká a malá </a:t>
            </a:r>
            <a:r>
              <a:rPr lang="cs-CZ" dirty="0" smtClean="0">
                <a:latin typeface="Comic Sans MS" pitchFamily="66" charset="0"/>
              </a:rPr>
              <a:t>písmena.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Shift</a:t>
            </a:r>
            <a:r>
              <a:rPr lang="cs-CZ" dirty="0" smtClean="0">
                <a:latin typeface="Comic Sans MS" pitchFamily="66" charset="0"/>
              </a:rPr>
              <a:t> – Při stisknutí je možno psát velká písmena.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CTRL (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Control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) </a:t>
            </a:r>
            <a:r>
              <a:rPr lang="cs-CZ" dirty="0" smtClean="0">
                <a:latin typeface="Comic Sans MS" pitchFamily="66" charset="0"/>
              </a:rPr>
              <a:t>- </a:t>
            </a:r>
            <a:r>
              <a:rPr lang="cs-CZ" dirty="0">
                <a:latin typeface="Comic Sans MS" pitchFamily="66" charset="0"/>
              </a:rPr>
              <a:t>Používá se ve spojení s jinou </a:t>
            </a:r>
            <a:r>
              <a:rPr lang="cs-CZ" dirty="0" smtClean="0">
                <a:latin typeface="Comic Sans MS" pitchFamily="66" charset="0"/>
              </a:rPr>
              <a:t>klávesou (klávesové zkratky), </a:t>
            </a:r>
            <a:r>
              <a:rPr lang="cs-CZ" dirty="0">
                <a:latin typeface="Comic Sans MS" pitchFamily="66" charset="0"/>
              </a:rPr>
              <a:t>slouží k provádění speciálních </a:t>
            </a:r>
            <a:r>
              <a:rPr lang="cs-CZ" dirty="0" smtClean="0">
                <a:latin typeface="Comic Sans MS" pitchFamily="66" charset="0"/>
              </a:rPr>
              <a:t>operací.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3" y="4149080"/>
            <a:ext cx="7408451" cy="270892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 flipH="1" flipV="1">
            <a:off x="1178108" y="4909810"/>
            <a:ext cx="720080" cy="5760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1144336" y="5542877"/>
            <a:ext cx="749216" cy="21929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endCxn id="18" idx="3"/>
          </p:cNvCxnSpPr>
          <p:nvPr/>
        </p:nvCxnSpPr>
        <p:spPr>
          <a:xfrm flipH="1">
            <a:off x="1115616" y="5991486"/>
            <a:ext cx="806656" cy="917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789735" y="6365696"/>
            <a:ext cx="1089250" cy="27425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8101" y="465097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TAB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033" y="5196571"/>
            <a:ext cx="1561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CAPS LOCK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9413" y="5898595"/>
            <a:ext cx="1016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SHIFT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0" y="6455285"/>
            <a:ext cx="1016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CTRL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cxnSp>
        <p:nvCxnSpPr>
          <p:cNvPr id="23" name="Přímá spojnice 22"/>
          <p:cNvCxnSpPr>
            <a:endCxn id="18" idx="3"/>
          </p:cNvCxnSpPr>
          <p:nvPr/>
        </p:nvCxnSpPr>
        <p:spPr>
          <a:xfrm flipH="1">
            <a:off x="1115616" y="6037094"/>
            <a:ext cx="4858849" cy="4616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789735" y="6365696"/>
            <a:ext cx="5294433" cy="27425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7995792" y="3779748"/>
            <a:ext cx="994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Obr. 3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61794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5748" y="1115248"/>
            <a:ext cx="82089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ALT </a:t>
            </a:r>
            <a:r>
              <a:rPr lang="cs-CZ" dirty="0">
                <a:latin typeface="Comic Sans MS" pitchFamily="66" charset="0"/>
              </a:rPr>
              <a:t>- Používá se v kombinaci s jinými klávesami (Klávesové zkratky . Její funkce se v programech liší.</a:t>
            </a:r>
          </a:p>
          <a:p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Mezerník</a:t>
            </a:r>
            <a:r>
              <a:rPr lang="cs-CZ" dirty="0">
                <a:latin typeface="Comic Sans MS" pitchFamily="66" charset="0"/>
              </a:rPr>
              <a:t> – Vkládá mezeru.</a:t>
            </a:r>
          </a:p>
          <a:p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BACKSPACE</a:t>
            </a:r>
            <a:r>
              <a:rPr lang="cs-CZ" dirty="0">
                <a:latin typeface="Comic Sans MS" pitchFamily="66" charset="0"/>
              </a:rPr>
              <a:t> - Smaže znak před kurzorem</a:t>
            </a:r>
          </a:p>
          <a:p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ENTER</a:t>
            </a:r>
            <a:r>
              <a:rPr lang="cs-CZ" dirty="0">
                <a:latin typeface="Comic Sans MS" pitchFamily="66" charset="0"/>
              </a:rPr>
              <a:t> - Slouží k potvrzení příkazu, odeslání informace, potvrzení údajů. V textových editorech pak k posunu na další řádek.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5748" y="472316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2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 Alfanumerická část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5549" y="3312368"/>
            <a:ext cx="7408451" cy="270892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 flipV="1">
            <a:off x="2651626" y="5589240"/>
            <a:ext cx="278516" cy="5760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028136" y="5459815"/>
            <a:ext cx="0" cy="8349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6372200" y="3068960"/>
            <a:ext cx="432048" cy="10218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6414057" y="4883752"/>
            <a:ext cx="390191" cy="14109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070804" y="617026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ALT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2651626" y="5527872"/>
            <a:ext cx="2558930" cy="6374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131840" y="6258220"/>
            <a:ext cx="1508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MEZERNÍK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221404" y="6291008"/>
            <a:ext cx="1158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ENTER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270978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BACKSPACE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49367" y="6021787"/>
            <a:ext cx="994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Obr. 4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87557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5748" y="472316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3. Funkční klávesy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5748" y="1115248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ESC </a:t>
            </a:r>
            <a:r>
              <a:rPr lang="cs-CZ" dirty="0" smtClean="0">
                <a:latin typeface="Comic Sans MS" pitchFamily="66" charset="0"/>
              </a:rPr>
              <a:t>- </a:t>
            </a:r>
            <a:r>
              <a:rPr lang="cs-CZ" dirty="0">
                <a:latin typeface="Comic Sans MS" pitchFamily="66" charset="0"/>
              </a:rPr>
              <a:t>Úniková a ukončující </a:t>
            </a:r>
            <a:r>
              <a:rPr lang="cs-CZ" dirty="0" smtClean="0">
                <a:latin typeface="Comic Sans MS" pitchFamily="66" charset="0"/>
              </a:rPr>
              <a:t>klávesa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Klávesy F1 – F12</a:t>
            </a:r>
            <a:r>
              <a:rPr lang="cs-CZ" dirty="0" smtClean="0">
                <a:latin typeface="Comic Sans MS" pitchFamily="66" charset="0"/>
              </a:rPr>
              <a:t> - </a:t>
            </a:r>
            <a:r>
              <a:rPr lang="cs-CZ" dirty="0">
                <a:latin typeface="Comic Sans MS" pitchFamily="66" charset="0"/>
              </a:rPr>
              <a:t>Funkční klávesy ( V různých programech mají různé funkce</a:t>
            </a:r>
            <a:r>
              <a:rPr lang="cs-CZ" dirty="0" smtClean="0">
                <a:latin typeface="Comic Sans MS" pitchFamily="66" charset="0"/>
              </a:rPr>
              <a:t>). Klávesa F1 slouží obvykle pro vyvolání nápovědy, klávesa F5 například spustí prezentaci v programu MS </a:t>
            </a:r>
            <a:r>
              <a:rPr lang="cs-CZ" dirty="0" err="1" smtClean="0">
                <a:latin typeface="Comic Sans MS" pitchFamily="66" charset="0"/>
              </a:rPr>
              <a:t>Power</a:t>
            </a:r>
            <a:r>
              <a:rPr lang="cs-CZ" dirty="0" smtClean="0">
                <a:latin typeface="Comic Sans MS" pitchFamily="66" charset="0"/>
              </a:rPr>
              <a:t> Point.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717032"/>
            <a:ext cx="7408451" cy="270892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 flipV="1">
            <a:off x="1187624" y="3212976"/>
            <a:ext cx="0" cy="11658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971600" y="28436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ESC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1835696" y="4077072"/>
            <a:ext cx="3672408" cy="14401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779912" y="2983260"/>
            <a:ext cx="0" cy="11658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668096" y="2613928"/>
            <a:ext cx="2200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Klávesy F1 – F12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6488668"/>
            <a:ext cx="994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Obr. 5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251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5748" y="472316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4. Řídící klávesy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5748" y="1115248"/>
            <a:ext cx="82089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Kurzorové klávesy </a:t>
            </a:r>
            <a:r>
              <a:rPr lang="cs-CZ" dirty="0" smtClean="0">
                <a:latin typeface="Comic Sans MS" pitchFamily="66" charset="0"/>
              </a:rPr>
              <a:t>– Slouží pro pohyb daným směrem, ať už v textových dokumentech či programech.</a:t>
            </a:r>
          </a:p>
          <a:p>
            <a:r>
              <a:rPr lang="cs-CZ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Delete</a:t>
            </a:r>
            <a:r>
              <a:rPr lang="cs-CZ" dirty="0">
                <a:latin typeface="Comic Sans MS" pitchFamily="66" charset="0"/>
              </a:rPr>
              <a:t> – Smaže znak za kurzorem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Insert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– Přepíná režim vkládání a přepisování textu</a:t>
            </a:r>
          </a:p>
          <a:p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Home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– Posune kurzor na začátek řádku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End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– Posune kurzor na konec </a:t>
            </a:r>
            <a:r>
              <a:rPr lang="cs-CZ" dirty="0" smtClean="0">
                <a:latin typeface="Comic Sans MS" pitchFamily="66" charset="0"/>
              </a:rPr>
              <a:t>řádku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744416"/>
            <a:ext cx="7408451" cy="270892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 flipH="1" flipV="1">
            <a:off x="3696607" y="3429000"/>
            <a:ext cx="2160240" cy="151216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228184" y="5741629"/>
            <a:ext cx="936104" cy="85572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4640203" y="3573016"/>
            <a:ext cx="1216643" cy="10081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6228184" y="3429000"/>
            <a:ext cx="0" cy="104411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6206595" y="3573016"/>
            <a:ext cx="1313929" cy="139880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699792" y="3175559"/>
            <a:ext cx="1100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Delete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28136" y="3175559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Insert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20541" y="3059668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Home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64288" y="3228607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End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64288" y="6412686"/>
            <a:ext cx="1979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Kurzorové šipky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7584" y="6488668"/>
            <a:ext cx="994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Obr. 6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78540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5748" y="1340768"/>
            <a:ext cx="828472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Page</a:t>
            </a:r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Up </a:t>
            </a:r>
            <a:r>
              <a:rPr lang="cs-CZ" dirty="0">
                <a:latin typeface="Comic Sans MS" pitchFamily="66" charset="0"/>
              </a:rPr>
              <a:t>– Rychlé listování dokumentu nahoru</a:t>
            </a:r>
          </a:p>
          <a:p>
            <a:r>
              <a:rPr lang="cs-CZ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Page</a:t>
            </a:r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Down </a:t>
            </a:r>
            <a:r>
              <a:rPr lang="cs-CZ">
                <a:latin typeface="Comic Sans MS" pitchFamily="66" charset="0"/>
              </a:rPr>
              <a:t>– </a:t>
            </a:r>
            <a:r>
              <a:rPr lang="cs-CZ" smtClean="0">
                <a:latin typeface="Comic Sans MS" pitchFamily="66" charset="0"/>
              </a:rPr>
              <a:t>Rychlé </a:t>
            </a:r>
            <a:r>
              <a:rPr lang="cs-CZ" dirty="0">
                <a:latin typeface="Comic Sans MS" pitchFamily="66" charset="0"/>
              </a:rPr>
              <a:t>listování dokumentu dolů</a:t>
            </a:r>
          </a:p>
          <a:p>
            <a:r>
              <a:rPr lang="cs-CZ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Print</a:t>
            </a:r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Screen</a:t>
            </a:r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– Sejme aktuální obraz monitoru a umístí jej do schránky</a:t>
            </a:r>
          </a:p>
          <a:p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Pause </a:t>
            </a:r>
            <a:r>
              <a:rPr lang="cs-CZ" dirty="0">
                <a:latin typeface="Comic Sans MS" pitchFamily="66" charset="0"/>
              </a:rPr>
              <a:t>- Pozastaví činnost programu</a:t>
            </a:r>
          </a:p>
          <a:p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Scroll </a:t>
            </a:r>
            <a:r>
              <a:rPr lang="cs-CZ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Lock</a:t>
            </a:r>
            <a:r>
              <a:rPr lang="cs-CZ" dirty="0">
                <a:latin typeface="Comic Sans MS" pitchFamily="66" charset="0"/>
              </a:rPr>
              <a:t> – Ovlivňuje chování kurzoru v některých programech, používá se spíše výjimečně. 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5748" y="472316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4. Řídící klávesy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264" y="3933056"/>
            <a:ext cx="7408451" cy="270892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 flipV="1">
            <a:off x="6588224" y="3645024"/>
            <a:ext cx="576064" cy="11521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6588225" y="3741425"/>
            <a:ext cx="1634490" cy="141395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3923928" y="3609889"/>
            <a:ext cx="1872210" cy="7903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 flipV="1">
            <a:off x="5004048" y="3459727"/>
            <a:ext cx="1216643" cy="10081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6495433" y="3438767"/>
            <a:ext cx="1" cy="10081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059832" y="3286724"/>
            <a:ext cx="1100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Print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Screen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10021" y="3095094"/>
            <a:ext cx="1100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Scroll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Lock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44137" y="3015764"/>
            <a:ext cx="8321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Pause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28360" y="3254101"/>
            <a:ext cx="1100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Page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Up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222715" y="3418259"/>
            <a:ext cx="857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Page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Down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162423" y="6471165"/>
            <a:ext cx="994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Obr. 7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00263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5748" y="472316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Zdroje: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5748" y="1340768"/>
            <a:ext cx="828472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Popis klávesnice. </a:t>
            </a:r>
            <a:r>
              <a:rPr lang="cs-CZ" i="1" dirty="0" err="1"/>
              <a:t>Klavesnice</a:t>
            </a:r>
            <a:r>
              <a:rPr lang="cs-CZ" i="1" dirty="0"/>
              <a:t> k počítači</a:t>
            </a:r>
            <a:r>
              <a:rPr lang="cs-CZ" dirty="0"/>
              <a:t> [online]. 2008 [cit. 2013-02-28]. Dostupné z: </a:t>
            </a:r>
            <a:r>
              <a:rPr lang="cs-CZ" dirty="0">
                <a:hlinkClick r:id="rId2"/>
              </a:rPr>
              <a:t>http://www.klavesnice.com/popis-klavesnice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  <a:p>
            <a:r>
              <a:rPr lang="cs-CZ" dirty="0"/>
              <a:t>VANÍČEK, Jiří. ŘEZNÍČEK, Petr. </a:t>
            </a:r>
            <a:r>
              <a:rPr lang="cs-CZ" i="1" dirty="0"/>
              <a:t>Informatika pro základní školy: Základy práce s PC 1</a:t>
            </a:r>
            <a:r>
              <a:rPr lang="cs-CZ" dirty="0"/>
              <a:t>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2008. ISBN 80-251-0196-7</a:t>
            </a:r>
            <a:r>
              <a:rPr lang="cs-CZ" dirty="0" smtClean="0"/>
              <a:t>.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Obrázky 1 - 7 pořízeny autorem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17519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69</TotalTime>
  <Words>450</Words>
  <Application>Microsoft Office PowerPoint</Application>
  <PresentationFormat>Předvádění na obrazovce (4:3)</PresentationFormat>
  <Paragraphs>103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Kilter</vt:lpstr>
      <vt:lpstr>Prezentace aplikace PowerPoint</vt:lpstr>
      <vt:lpstr>Popis klávesnice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 klávesnice</dc:title>
  <dc:creator>Kuba</dc:creator>
  <cp:lastModifiedBy>Učitel</cp:lastModifiedBy>
  <cp:revision>14</cp:revision>
  <dcterms:created xsi:type="dcterms:W3CDTF">2013-02-25T19:20:16Z</dcterms:created>
  <dcterms:modified xsi:type="dcterms:W3CDTF">2013-12-15T22:13:29Z</dcterms:modified>
</cp:coreProperties>
</file>