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66" r:id="rId4"/>
    <p:sldId id="258" r:id="rId5"/>
    <p:sldId id="259" r:id="rId6"/>
    <p:sldId id="267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3FBAF511-7DA6-4BAA-AD12-03EA2D05D2CA}">
          <p14:sldIdLst>
            <p14:sldId id="268"/>
            <p14:sldId id="257"/>
            <p14:sldId id="266"/>
            <p14:sldId id="258"/>
            <p14:sldId id="259"/>
            <p14:sldId id="267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00" y="-5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18.9.2014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files.ucivo.webnode.cz/system_preview_detail_200002851-0764709587-public/Krou%C5%BEkovci%20Mnoho%C5%A1t%C4%9Btinatci%20nereidka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24399762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402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Přírodopis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Kroužkovci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14.2.</a:t>
                      </a:r>
                      <a:r>
                        <a:rPr lang="cs-CZ" sz="1400" b="1" baseline="0" dirty="0" smtClean="0"/>
                        <a:t> </a:t>
                      </a:r>
                      <a:r>
                        <a:rPr lang="cs-CZ" sz="1400" b="1" baseline="0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14.2.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689808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Kroužkovci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článkované tělo</a:t>
            </a:r>
          </a:p>
          <a:p>
            <a:r>
              <a:rPr lang="cs-CZ" dirty="0" smtClean="0"/>
              <a:t>na povrchu těla štětinky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Mnohoštětinatci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převážně mořští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š</a:t>
            </a:r>
            <a:r>
              <a:rPr lang="cs-CZ" dirty="0" smtClean="0"/>
              <a:t>tětinky vyrůstají ve svazečcích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dýchají žábrami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zástupci : nereidka hnědá, </a:t>
            </a:r>
            <a:r>
              <a:rPr lang="cs-CZ" dirty="0" err="1" smtClean="0"/>
              <a:t>palolo</a:t>
            </a:r>
            <a:r>
              <a:rPr lang="cs-CZ" dirty="0" smtClean="0"/>
              <a:t> zelený, afroditka plstnatá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1265"/>
            <a:ext cx="8229600" cy="65967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 </a:t>
            </a:r>
            <a:r>
              <a:rPr lang="cs-CZ" dirty="0" smtClean="0"/>
              <a:t>Nereidka hnědá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4784"/>
            <a:ext cx="3273990" cy="2735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6389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525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Opaskovci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ü"/>
            </a:pPr>
            <a:r>
              <a:rPr lang="cs-CZ" dirty="0"/>
              <a:t>o</a:t>
            </a:r>
            <a:r>
              <a:rPr lang="cs-CZ" dirty="0" smtClean="0"/>
              <a:t>pasek v přední části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rozdělení: </a:t>
            </a:r>
            <a:r>
              <a:rPr lang="cs-CZ" dirty="0" err="1" smtClean="0"/>
              <a:t>máloštětinatci</a:t>
            </a:r>
            <a:r>
              <a:rPr lang="cs-CZ" dirty="0" smtClean="0"/>
              <a:t>, pijavice</a:t>
            </a:r>
          </a:p>
          <a:p>
            <a:r>
              <a:rPr lang="cs-CZ" b="1" dirty="0" err="1" smtClean="0">
                <a:solidFill>
                  <a:srgbClr val="C00000"/>
                </a:solidFill>
              </a:rPr>
              <a:t>máloštětinatci</a:t>
            </a:r>
            <a:endParaRPr lang="cs-CZ" b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na každém článku několik štětinek</a:t>
            </a:r>
          </a:p>
          <a:p>
            <a:pPr>
              <a:buFont typeface="Wingdings" pitchFamily="2" charset="2"/>
              <a:buChar char="ü"/>
            </a:pPr>
            <a:r>
              <a:rPr lang="cs-CZ" b="1" dirty="0"/>
              <a:t>ž</a:t>
            </a:r>
            <a:r>
              <a:rPr lang="cs-CZ" b="1" dirty="0" smtClean="0"/>
              <a:t>ížala obecná</a:t>
            </a:r>
            <a:r>
              <a:rPr lang="cs-CZ" dirty="0" smtClean="0"/>
              <a:t> – žije v půdě, provzdušňuje půdu, trávicí trubice prochází celým tělem, nestrávené zbytky odstraňovány řitním otvorem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d</a:t>
            </a:r>
            <a:r>
              <a:rPr lang="cs-CZ" dirty="0" smtClean="0"/>
              <a:t>ýchá celým povrchem těla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nervová soustava žebříčkovitá</a:t>
            </a:r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65973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dirty="0"/>
              <a:t>Cévní soustava uzavřená, krevní barvivo hemoglobin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hermafrodité, vývin přímý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zástupci: </a:t>
            </a:r>
            <a:r>
              <a:rPr lang="cs-CZ" b="1" dirty="0" smtClean="0"/>
              <a:t>žížala hnojní, žížala obecná, nitěnky 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pijavice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ž</a:t>
            </a:r>
            <a:r>
              <a:rPr lang="cs-CZ" dirty="0" smtClean="0"/>
              <a:t>iví se sáním krve, </a:t>
            </a:r>
          </a:p>
          <a:p>
            <a:pPr>
              <a:buFont typeface="Wingdings" pitchFamily="2" charset="2"/>
              <a:buChar char="ü"/>
            </a:pPr>
            <a:r>
              <a:rPr lang="cs-CZ" b="1" dirty="0" smtClean="0"/>
              <a:t>pijavka koňská</a:t>
            </a:r>
            <a:r>
              <a:rPr lang="cs-CZ" dirty="0" smtClean="0"/>
              <a:t> – velikost až 10 cm, živí se drobnými vodními živočichy</a:t>
            </a:r>
          </a:p>
          <a:p>
            <a:pPr>
              <a:buFont typeface="Wingdings" pitchFamily="2" charset="2"/>
              <a:buChar char="ü"/>
            </a:pPr>
            <a:r>
              <a:rPr lang="cs-CZ" b="1" dirty="0" smtClean="0"/>
              <a:t>pijavka lékařská</a:t>
            </a:r>
            <a:r>
              <a:rPr lang="cs-CZ" dirty="0" smtClean="0"/>
              <a:t> – dříve ve zdravotnictví,       10-15 cm, do rány vstřikuje </a:t>
            </a:r>
            <a:r>
              <a:rPr lang="cs-CZ" dirty="0" err="1" smtClean="0"/>
              <a:t>hirudin</a:t>
            </a:r>
            <a:r>
              <a:rPr lang="cs-CZ" dirty="0" smtClean="0"/>
              <a:t> – zabraňuje srážení krve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140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1"/>
            <a:ext cx="8229600" cy="5184575"/>
          </a:xfrm>
        </p:spPr>
        <p:txBody>
          <a:bodyPr/>
          <a:lstStyle/>
          <a:p>
            <a:r>
              <a:rPr lang="cs-CZ" dirty="0" smtClean="0"/>
              <a:t>Opakování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Vytvoř správná tvrzení přiřazením čísel k písmenům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Žížala	    A. mnohoštětinatec v moři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Nitěnka	    B. </a:t>
            </a:r>
            <a:r>
              <a:rPr lang="cs-CZ" dirty="0" err="1" smtClean="0"/>
              <a:t>máloštětinatec</a:t>
            </a:r>
            <a:r>
              <a:rPr lang="cs-CZ" dirty="0" smtClean="0"/>
              <a:t>, vytváří humus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Nereidka  C. žije v bahnitém dně rybníků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Proč vylézají žížaly na povrch při vydatných deštích?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Čím se liší žížaly od pijavek?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5373216"/>
            <a:ext cx="806489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Odpovědi:   1b, 2c, 3a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                      Dýchá celým povrchem těla, udusila by se.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                      Způsobem života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48651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50" dirty="0" smtClean="0"/>
              <a:t>Použité zdroje</a:t>
            </a:r>
          </a:p>
          <a:p>
            <a:pPr marL="0" indent="0">
              <a:buNone/>
            </a:pPr>
            <a:endParaRPr lang="cs-CZ" sz="1050" dirty="0"/>
          </a:p>
          <a:p>
            <a:pPr marL="0" indent="0">
              <a:buNone/>
            </a:pPr>
            <a:r>
              <a:rPr lang="cs-CZ" sz="1050" dirty="0" smtClean="0"/>
              <a:t>AUTOR </a:t>
            </a:r>
            <a:r>
              <a:rPr lang="cs-CZ" sz="1050" dirty="0"/>
              <a:t>NEUVEDEN. </a:t>
            </a:r>
            <a:r>
              <a:rPr lang="cs-CZ" sz="1050" i="1" dirty="0"/>
              <a:t>ucivo.webnode.cz</a:t>
            </a:r>
            <a:r>
              <a:rPr lang="cs-CZ" sz="1050" dirty="0"/>
              <a:t> [online]. [cit. 14.2.2013].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files.ucivo.webnode.cz/system_preview_detail_200002851-0764709587-public/Krou%C5%BEkovci%20Mnoho%C5%A1t%C4%9Btinatci%20nereidka.jpg</a:t>
            </a: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xmlns="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175</TotalTime>
  <Words>271</Words>
  <Application>Microsoft Office PowerPoint</Application>
  <PresentationFormat>Předvádění na obrazovce (4:3)</PresentationFormat>
  <Paragraphs>83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šablona dumy</vt:lpstr>
      <vt:lpstr>Snímek 1</vt:lpstr>
      <vt:lpstr>Kroužkovci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22</cp:revision>
  <dcterms:created xsi:type="dcterms:W3CDTF">2013-02-14T07:23:02Z</dcterms:created>
  <dcterms:modified xsi:type="dcterms:W3CDTF">2014-09-18T06:54:29Z</dcterms:modified>
</cp:coreProperties>
</file>