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0" r:id="rId3"/>
    <p:sldId id="267" r:id="rId4"/>
    <p:sldId id="269" r:id="rId5"/>
    <p:sldId id="256" r:id="rId6"/>
    <p:sldId id="258" r:id="rId7"/>
    <p:sldId id="257" r:id="rId8"/>
    <p:sldId id="262" r:id="rId9"/>
    <p:sldId id="265" r:id="rId10"/>
    <p:sldId id="263" r:id="rId11"/>
    <p:sldId id="261" r:id="rId12"/>
    <p:sldId id="268" r:id="rId13"/>
    <p:sldId id="271" r:id="rId14"/>
    <p:sldId id="270" r:id="rId15"/>
    <p:sldId id="266" r:id="rId16"/>
    <p:sldId id="272" r:id="rId17"/>
    <p:sldId id="273" r:id="rId18"/>
    <p:sldId id="275" r:id="rId19"/>
    <p:sldId id="276" r:id="rId20"/>
    <p:sldId id="25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6633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4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2EA1B79-8174-4BF2-9500-22A9CE00F627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EF91819-EEE5-417A-9A9C-B2DA088F8AF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6.gif"/><Relationship Id="rId7" Type="http://schemas.openxmlformats.org/officeDocument/2006/relationships/image" Target="../media/image10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gi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an_%C5%BDi%C5%BEka#mediaviewer/File:Jensky_kodex_Zizka.jpg" TargetMode="External"/><Relationship Id="rId13" Type="http://schemas.openxmlformats.org/officeDocument/2006/relationships/hyperlink" Target="http://cs.wikipedia.org/wiki/Vodn%C3%AD_n%C3%A1dr%C5%BE_Lipno#mediaviewer/File:Lipno_nad_Vltavou,_p%C5%99ehradn%C3%AD_hr%C3%A1z,_p%C5%99ehrada.JPG" TargetMode="External"/><Relationship Id="rId3" Type="http://schemas.openxmlformats.org/officeDocument/2006/relationships/hyperlink" Target="http://cs.wikipedia.org/wiki/%C4%8Cesko#mediaviewer/File:Small_coat_of_arms_of_the_Czech_Republic.svg" TargetMode="External"/><Relationship Id="rId7" Type="http://schemas.openxmlformats.org/officeDocument/2006/relationships/hyperlink" Target="http://cs.wikipedia.org/wiki/Karel_IV.#mediaviewer/File:Charles_IV-John_Ocko_votive_picture-fragment.jpg" TargetMode="External"/><Relationship Id="rId12" Type="http://schemas.openxmlformats.org/officeDocument/2006/relationships/hyperlink" Target="http://cs.wikipedia.org/wiki/Krkono%C5%A1e#mediaviewer/File:Labsk%C3%BD_d%C5%AFl,_z_vyhl%C3%ADdky_nad_Pan%C4%8Davsk%C3%BDm_vodop%C3%A1dem.jpg" TargetMode="External"/><Relationship Id="rId2" Type="http://schemas.openxmlformats.org/officeDocument/2006/relationships/hyperlink" Target="http://cs.wikipedia.org/wiki/V%C3%A1clav_Klau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t%C3%A1tn%C3%AD_pe%C4%8De%C5%A5_%C4%8Cesk%C3%A9_republiky#mediaviewer/File:Seal_of_the_Czech_Republic.png" TargetMode="External"/><Relationship Id="rId11" Type="http://schemas.openxmlformats.org/officeDocument/2006/relationships/hyperlink" Target="http://cs.wikipedia.org/wiki/Edvard_Bene%C5%A1#mediaviewer/File:Edvard_Bene%C5%A1.jpghttp://cs.wikipedia.org/wiki/V%C3%A1clav_Havel#mediaviewer/File:V%C3%A1clav_Havel_cut_out.jpg" TargetMode="External"/><Relationship Id="rId5" Type="http://schemas.openxmlformats.org/officeDocument/2006/relationships/hyperlink" Target="http://cs.wikipedia.org/wiki/Vlajka_prezidenta_%C4%8Cesk%C3%A9_republiky#mediaviewer/File:Flag_of_the_president_of_the_Czech_Republic.svg" TargetMode="External"/><Relationship Id="rId10" Type="http://schemas.openxmlformats.org/officeDocument/2006/relationships/hyperlink" Target="http://cs.wikipedia.org/wiki/Tom%C3%A1%C5%A1_Garrigue_Masaryk#mediaviewer/File:Tom%C3%A1%C5%A1_Garrigue_Masaryk_1925.PNG" TargetMode="External"/><Relationship Id="rId4" Type="http://schemas.openxmlformats.org/officeDocument/2006/relationships/hyperlink" Target="http://cs.wikipedia.org/wiki/%C4%8Cesko#mediaviewer/File:Coat_of_arms_of_the_Czech_Republic.svg" TargetMode="External"/><Relationship Id="rId9" Type="http://schemas.openxmlformats.org/officeDocument/2006/relationships/hyperlink" Target="http://cs.wikipedia.org/wiki/Sametov%C3%A1_revoluce#mediaviewer/File:Prague_November89_-_Wenceslas_Square1.jpg" TargetMode="External"/><Relationship Id="rId14" Type="http://schemas.openxmlformats.org/officeDocument/2006/relationships/hyperlink" Target="http://cs.wikipedia.org/wiki/Pr%C5%AFmysl_v_%C4%8Cesku#mediaviewer/File:Ctyrkolak.jpghttp://cs.wikipedia.org/wiki/Pr%C5%AFmysl_v_%C4%8Cesku#mediaviewer/File:Zetor_Tractors_company_area_in_Brno-L%C3%AD%C5%A1e%C5%8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791657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VY_12_INOVACE_272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Česká republika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stručně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popisuje historický vývoj ČR, státní symboly, přírodní a hospodářské podmínky + další zajímavosti. Texty k podpoře čtenářské gramotnosti.</a:t>
                      </a:r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14.10.2013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1643050"/>
            <a:ext cx="6215106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Česká republika</a:t>
            </a:r>
            <a:endParaRPr lang="cs-CZ" sz="9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290"/>
            <a:ext cx="8643998" cy="403187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Rozloha: </a:t>
            </a:r>
            <a:r>
              <a:rPr lang="cs-CZ" sz="2400" b="1" dirty="0" smtClean="0">
                <a:solidFill>
                  <a:schemeClr val="bg1"/>
                </a:solidFill>
              </a:rPr>
              <a:t>78 864 km²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Hlavní město: </a:t>
            </a:r>
            <a:r>
              <a:rPr lang="cs-CZ" sz="2400" b="1" dirty="0" smtClean="0">
                <a:solidFill>
                  <a:schemeClr val="bg1"/>
                </a:solidFill>
              </a:rPr>
              <a:t>Praha 1,24 mil.obyv.,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Státní zřícení: </a:t>
            </a:r>
            <a:r>
              <a:rPr lang="cs-CZ" sz="2400" b="1" dirty="0" smtClean="0">
                <a:solidFill>
                  <a:schemeClr val="bg1"/>
                </a:solidFill>
              </a:rPr>
              <a:t>parlamentní demokracie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Hlava státu: </a:t>
            </a:r>
            <a:r>
              <a:rPr lang="cs-CZ" sz="2400" b="1" dirty="0" smtClean="0">
                <a:solidFill>
                  <a:schemeClr val="bg1"/>
                </a:solidFill>
              </a:rPr>
              <a:t>prezident – volen na 5 let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Správní členění:  </a:t>
            </a:r>
            <a:r>
              <a:rPr lang="cs-CZ" sz="2400" b="1" dirty="0" smtClean="0">
                <a:solidFill>
                  <a:schemeClr val="bg1"/>
                </a:solidFill>
              </a:rPr>
              <a:t>14 krajů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Počet obyvatel: </a:t>
            </a:r>
            <a:r>
              <a:rPr lang="cs-CZ" sz="2400" b="1" dirty="0" smtClean="0">
                <a:solidFill>
                  <a:schemeClr val="bg1"/>
                </a:solidFill>
              </a:rPr>
              <a:t>10,3 mil.obyv. – 13.místo v Evropě –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72. místo ve světě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        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Měna: </a:t>
            </a:r>
            <a:r>
              <a:rPr lang="cs-CZ" sz="2400" b="1" dirty="0" smtClean="0">
                <a:solidFill>
                  <a:schemeClr val="bg1"/>
                </a:solidFill>
              </a:rPr>
              <a:t>1 česká koruna – Kč</a:t>
            </a:r>
            <a:endParaRPr lang="cs-CZ" sz="2000" b="1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4000504"/>
            <a:ext cx="4181484" cy="2423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2">
                <a:lumMod val="40000"/>
                <a:lumOff val="60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7158" y="333137"/>
            <a:ext cx="8215370" cy="62478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pt-BR" sz="2000" b="1" dirty="0" smtClean="0">
                <a:solidFill>
                  <a:srgbClr val="002060"/>
                </a:solidFill>
              </a:rPr>
              <a:t>Členství: </a:t>
            </a:r>
            <a:r>
              <a:rPr lang="cs-CZ" b="1" dirty="0" smtClean="0">
                <a:solidFill>
                  <a:schemeClr val="bg1"/>
                </a:solidFill>
              </a:rPr>
              <a:t>EU</a:t>
            </a:r>
            <a:r>
              <a:rPr lang="pt-BR" b="1" dirty="0" smtClean="0">
                <a:solidFill>
                  <a:schemeClr val="bg1"/>
                </a:solidFill>
              </a:rPr>
              <a:t>, NA</a:t>
            </a:r>
            <a:r>
              <a:rPr lang="cs-CZ" b="1" dirty="0" smtClean="0">
                <a:solidFill>
                  <a:schemeClr val="bg1"/>
                </a:solidFill>
              </a:rPr>
              <a:t>TO </a:t>
            </a:r>
            <a:r>
              <a:rPr lang="pt-BR" b="1" dirty="0" smtClean="0">
                <a:solidFill>
                  <a:schemeClr val="bg1"/>
                </a:solidFill>
              </a:rPr>
              <a:t>, OSN, CEFTA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pt-BR" b="1" dirty="0" smtClean="0">
                <a:solidFill>
                  <a:schemeClr val="bg1"/>
                </a:solidFill>
              </a:rPr>
              <a:t>, CE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pt-BR" b="1" dirty="0" smtClean="0">
                <a:solidFill>
                  <a:schemeClr val="bg1"/>
                </a:solidFill>
              </a:rPr>
              <a:t>, OBSE, OECD</a:t>
            </a:r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Sousední státy: </a:t>
            </a:r>
            <a:r>
              <a:rPr lang="cs-CZ" b="1" dirty="0" smtClean="0">
                <a:solidFill>
                  <a:schemeClr val="bg1"/>
                </a:solidFill>
              </a:rPr>
              <a:t>Polsko, Slovensko, Rakousko, Německo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Státní symboly: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      Velký státní znak                 Malý státní znak               Prezidentská                        					                	  standarda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Státní pečeť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4578" name="Picture 2" descr="Velký státní zna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928802"/>
            <a:ext cx="1143000" cy="1238250"/>
          </a:xfrm>
          <a:prstGeom prst="rect">
            <a:avLst/>
          </a:prstGeom>
          <a:noFill/>
        </p:spPr>
      </p:pic>
      <p:pic>
        <p:nvPicPr>
          <p:cNvPr id="24580" name="Picture 4" descr="Malý státní zna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1928802"/>
            <a:ext cx="1143000" cy="1238250"/>
          </a:xfrm>
          <a:prstGeom prst="rect">
            <a:avLst/>
          </a:prstGeom>
          <a:noFill/>
        </p:spPr>
      </p:pic>
      <p:pic>
        <p:nvPicPr>
          <p:cNvPr id="8" name="Picture 2" descr="http://www.praguecityline.cz/wp-content/uploads/2010/06/Kde-domov-m%C5%AFj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3286124"/>
            <a:ext cx="2571768" cy="3214686"/>
          </a:xfrm>
          <a:prstGeom prst="rect">
            <a:avLst/>
          </a:prstGeom>
          <a:ln>
            <a:noFill/>
          </a:ln>
          <a:effectLst>
            <a:glow rad="101600">
              <a:schemeClr val="accent2">
                <a:lumMod val="20000"/>
                <a:lumOff val="80000"/>
                <a:alpha val="60000"/>
              </a:schemeClr>
            </a:glow>
            <a:softEdge rad="112500"/>
          </a:effectLst>
        </p:spPr>
      </p:pic>
      <p:pic>
        <p:nvPicPr>
          <p:cNvPr id="24586" name="Picture 10" descr="Státní vlajk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1" y="4429132"/>
            <a:ext cx="1881779" cy="1285884"/>
          </a:xfrm>
          <a:prstGeom prst="rect">
            <a:avLst/>
          </a:prstGeom>
          <a:noFill/>
          <a:effectLst>
            <a:glow rad="101600">
              <a:schemeClr val="accent2">
                <a:lumMod val="60000"/>
                <a:lumOff val="40000"/>
                <a:alpha val="60000"/>
              </a:schemeClr>
            </a:glow>
          </a:effectLst>
        </p:spPr>
      </p:pic>
      <p:pic>
        <p:nvPicPr>
          <p:cNvPr id="1026" name="Picture 2" descr="http://upload.wikimedia.org/wikipedia/commons/thumb/f/fc/Flag_of_the_president_of_the_Czech_Republic.svg/526px-Flag_of_the_president_of_the_Czech_Republic.svg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131" y="2348880"/>
            <a:ext cx="1252537" cy="1252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b/bf/Seal_of_the_Czech_Republic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58" y="4189351"/>
            <a:ext cx="1420085" cy="140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00232" y="142852"/>
            <a:ext cx="4897495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Mapa krajů…..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" name="Picture 2" descr="http://upload.wikimedia.org/wikipedia/commons/thumb/8/84/Ceska_republika_-_Historicke_zeme_a_soucasne_kraje.png/1280px-Ceska_republika_-_Historicke_zeme_a_soucasne_kraj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765547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28860" y="142852"/>
            <a:ext cx="3070072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Nej……..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564243"/>
            <a:ext cx="900115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větší město:  </a:t>
            </a:r>
            <a:r>
              <a:rPr lang="cs-CZ" sz="2000" b="1" dirty="0" smtClean="0">
                <a:solidFill>
                  <a:srgbClr val="FF9900"/>
                </a:solidFill>
              </a:rPr>
              <a:t>Praha</a:t>
            </a:r>
            <a:r>
              <a:rPr lang="cs-CZ" sz="2000" dirty="0" smtClean="0">
                <a:solidFill>
                  <a:schemeClr val="bg1"/>
                </a:solidFill>
              </a:rPr>
              <a:t>  - přibližně 1, 24 mil.obyv.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vyšší hora</a:t>
            </a:r>
            <a:r>
              <a:rPr lang="cs-CZ" sz="2000" b="1" dirty="0" smtClean="0">
                <a:solidFill>
                  <a:schemeClr val="bg1"/>
                </a:solidFill>
              </a:rPr>
              <a:t>:  </a:t>
            </a:r>
            <a:r>
              <a:rPr lang="cs-CZ" sz="2000" b="1" dirty="0" smtClean="0">
                <a:solidFill>
                  <a:srgbClr val="FF9900"/>
                </a:solidFill>
              </a:rPr>
              <a:t>Sněžka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1602 m.n.m.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níže položený bod: výtok Labe z ČR – </a:t>
            </a:r>
            <a:r>
              <a:rPr lang="cs-CZ" sz="2000" b="1" dirty="0" smtClean="0">
                <a:solidFill>
                  <a:srgbClr val="FF9900"/>
                </a:solidFill>
              </a:rPr>
              <a:t>Hřensko 115 m.n.m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delší řeka: </a:t>
            </a:r>
            <a:r>
              <a:rPr lang="cs-CZ" sz="2000" b="1" dirty="0" smtClean="0">
                <a:solidFill>
                  <a:srgbClr val="FF9900"/>
                </a:solidFill>
              </a:rPr>
              <a:t>Vltava</a:t>
            </a:r>
            <a:r>
              <a:rPr lang="cs-CZ" sz="2000" dirty="0" smtClean="0">
                <a:solidFill>
                  <a:schemeClr val="bg1"/>
                </a:solidFill>
              </a:rPr>
              <a:t> – 433 km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větší přehrada: </a:t>
            </a:r>
            <a:r>
              <a:rPr lang="cs-CZ" sz="2000" b="1" dirty="0" smtClean="0">
                <a:solidFill>
                  <a:srgbClr val="FF9900"/>
                </a:solidFill>
              </a:rPr>
              <a:t>Lipno</a:t>
            </a:r>
            <a:r>
              <a:rPr lang="cs-CZ" dirty="0" smtClean="0">
                <a:solidFill>
                  <a:schemeClr val="bg1"/>
                </a:solidFill>
              </a:rPr>
              <a:t> –</a:t>
            </a:r>
            <a:r>
              <a:rPr lang="cs-CZ" sz="2000" dirty="0" smtClean="0">
                <a:solidFill>
                  <a:schemeClr val="bg1"/>
                </a:solidFill>
              </a:rPr>
              <a:t> plocha 4 870 ha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větší jezero:  </a:t>
            </a:r>
            <a:r>
              <a:rPr lang="cs-CZ" sz="2000" b="1" dirty="0" smtClean="0">
                <a:solidFill>
                  <a:srgbClr val="FF9900"/>
                </a:solidFill>
              </a:rPr>
              <a:t>Černé jezero </a:t>
            </a:r>
            <a:r>
              <a:rPr lang="cs-CZ" sz="2000" dirty="0" smtClean="0">
                <a:solidFill>
                  <a:schemeClr val="bg1"/>
                </a:solidFill>
              </a:rPr>
              <a:t>– plocha 18,4 ha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větší rybník: </a:t>
            </a:r>
            <a:r>
              <a:rPr lang="cs-CZ" sz="2000" b="1" dirty="0" smtClean="0">
                <a:solidFill>
                  <a:srgbClr val="FF9900"/>
                </a:solidFill>
              </a:rPr>
              <a:t>Rožmberk</a:t>
            </a:r>
            <a:r>
              <a:rPr lang="cs-CZ" sz="2000" dirty="0" smtClean="0">
                <a:solidFill>
                  <a:schemeClr val="bg1"/>
                </a:solidFill>
              </a:rPr>
              <a:t> – plocha 489 ha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teplejší minerální pramen :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rgbClr val="FF9900"/>
                </a:solidFill>
              </a:rPr>
              <a:t>Vřídlo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v Karlových Varech </a:t>
            </a:r>
            <a:r>
              <a:rPr lang="cs-CZ" sz="2000" dirty="0" smtClean="0">
                <a:solidFill>
                  <a:srgbClr val="FF9900"/>
                </a:solidFill>
              </a:rPr>
              <a:t>72°C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hlubší propast: </a:t>
            </a:r>
            <a:r>
              <a:rPr lang="cs-CZ" sz="2000" b="1" dirty="0" smtClean="0">
                <a:solidFill>
                  <a:srgbClr val="FF9900"/>
                </a:solidFill>
              </a:rPr>
              <a:t>Hranická propast </a:t>
            </a:r>
            <a:r>
              <a:rPr lang="cs-CZ" sz="2000" dirty="0" smtClean="0">
                <a:solidFill>
                  <a:schemeClr val="bg1"/>
                </a:solidFill>
              </a:rPr>
              <a:t>– hloubka není známa – naměřená </a:t>
            </a:r>
            <a:r>
              <a:rPr lang="cs-CZ" sz="2000" dirty="0" smtClean="0">
                <a:solidFill>
                  <a:srgbClr val="FF9900"/>
                </a:solidFill>
              </a:rPr>
              <a:t>275m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vyšší trvale osídlené místo: </a:t>
            </a:r>
            <a:r>
              <a:rPr lang="cs-CZ" sz="2000" dirty="0" smtClean="0">
                <a:solidFill>
                  <a:srgbClr val="FF9900"/>
                </a:solidFill>
              </a:rPr>
              <a:t>tel.vysílač na Pradědu </a:t>
            </a:r>
            <a:r>
              <a:rPr lang="cs-CZ" sz="2000" dirty="0" smtClean="0">
                <a:solidFill>
                  <a:schemeClr val="bg1"/>
                </a:solidFill>
              </a:rPr>
              <a:t>– 1491 m.n.m.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větší hradní komplex na světě: </a:t>
            </a:r>
            <a:r>
              <a:rPr lang="cs-CZ" sz="2000" dirty="0" smtClean="0">
                <a:solidFill>
                  <a:srgbClr val="FF9900"/>
                </a:solidFill>
              </a:rPr>
              <a:t>Pražský hrad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větší památková rezervace UNESCO: </a:t>
            </a:r>
            <a:r>
              <a:rPr lang="cs-CZ" sz="2000" dirty="0" smtClean="0">
                <a:solidFill>
                  <a:srgbClr val="FF9900"/>
                </a:solidFill>
              </a:rPr>
              <a:t>Český Krumlov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vzácnější historický klenot: </a:t>
            </a:r>
            <a:r>
              <a:rPr lang="cs-CZ" sz="2000" dirty="0" smtClean="0">
                <a:solidFill>
                  <a:srgbClr val="FF9900"/>
                </a:solidFill>
              </a:rPr>
              <a:t>svatováclavská koruna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větší pískovcový most v Evropě: </a:t>
            </a:r>
            <a:r>
              <a:rPr lang="cs-CZ" sz="2000" dirty="0" smtClean="0">
                <a:solidFill>
                  <a:srgbClr val="FF9900"/>
                </a:solidFill>
              </a:rPr>
              <a:t>Pravčická brána- </a:t>
            </a:r>
            <a:r>
              <a:rPr lang="cs-CZ" sz="2000" dirty="0" smtClean="0">
                <a:solidFill>
                  <a:schemeClr val="bg1"/>
                </a:solidFill>
              </a:rPr>
              <a:t>České Švýcarsko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Nej</a:t>
            </a:r>
            <a:r>
              <a:rPr lang="cs-CZ" sz="2000" dirty="0" smtClean="0">
                <a:solidFill>
                  <a:schemeClr val="bg1"/>
                </a:solidFill>
              </a:rPr>
              <a:t>lepší běžec: </a:t>
            </a:r>
            <a:r>
              <a:rPr lang="cs-CZ" sz="2000" dirty="0" smtClean="0">
                <a:solidFill>
                  <a:srgbClr val="FF9900"/>
                </a:solidFill>
              </a:rPr>
              <a:t>Emil Zátopek </a:t>
            </a:r>
            <a:r>
              <a:rPr lang="cs-CZ" sz="2000" dirty="0" smtClean="0">
                <a:solidFill>
                  <a:schemeClr val="bg1"/>
                </a:solidFill>
              </a:rPr>
              <a:t>1922-2000- první člověk na světě, který uběhl 10km pod 29 min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nd03.jxs.cz/471/111/41921ba24d_88478031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8425" y="1285860"/>
            <a:ext cx="2695575" cy="4257675"/>
          </a:xfrm>
          <a:prstGeom prst="rect">
            <a:avLst/>
          </a:prstGeom>
          <a:noFill/>
          <a:scene3d>
            <a:camera prst="perspectiveContrastingLeftFacing" fov="900000">
              <a:rot lat="513178" lon="1424687" rev="21185268"/>
            </a:camera>
            <a:lightRig rig="threePt" dir="t"/>
          </a:scene3d>
          <a:sp3d>
            <a:bevelT w="139700" h="139700" prst="divot"/>
          </a:sp3d>
        </p:spPr>
      </p:pic>
      <p:sp>
        <p:nvSpPr>
          <p:cNvPr id="2" name="Obdélník 1"/>
          <p:cNvSpPr/>
          <p:nvPr/>
        </p:nvSpPr>
        <p:spPr>
          <a:xfrm>
            <a:off x="2857488" y="142852"/>
            <a:ext cx="3621505" cy="12003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Historie</a:t>
            </a:r>
            <a:endParaRPr lang="cs-CZ" sz="7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28736"/>
            <a:ext cx="67151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území bylo osídlováno asi před </a:t>
            </a:r>
          </a:p>
          <a:p>
            <a:pPr algn="ctr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750 tis.lety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od 3.stol př.n.l. se zde vystřídalo mnoho kmenů</a:t>
            </a:r>
          </a:p>
          <a:p>
            <a:pPr algn="ctr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Keltové, Germáni, Slované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</a:t>
            </a:r>
            <a:r>
              <a:rPr lang="cs-CZ" sz="2800" b="1" dirty="0" smtClean="0">
                <a:solidFill>
                  <a:srgbClr val="FF9900"/>
                </a:solidFill>
              </a:rPr>
              <a:t>Sámova říše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7.stol.n..l.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830-907  </a:t>
            </a:r>
            <a:r>
              <a:rPr lang="cs-CZ" sz="2800" b="1" i="1" dirty="0" smtClean="0">
                <a:solidFill>
                  <a:srgbClr val="FF9900"/>
                </a:solidFill>
              </a:rPr>
              <a:t>Velkomoravská říše</a:t>
            </a:r>
            <a:r>
              <a:rPr lang="cs-CZ" sz="2800" b="1" dirty="0" smtClean="0">
                <a:solidFill>
                  <a:srgbClr val="FF9900"/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první státní útvar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České království – </a:t>
            </a:r>
            <a:r>
              <a:rPr lang="cs-CZ" sz="2800" b="1" i="1" dirty="0" smtClean="0">
                <a:solidFill>
                  <a:srgbClr val="FF9900"/>
                </a:solidFill>
              </a:rPr>
              <a:t>1212 Zlatá bula sicilská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dědičnost </a:t>
            </a:r>
          </a:p>
          <a:p>
            <a:pPr algn="ctr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českého trůnu + privilegia –získal Přemysl Otakar 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500042"/>
            <a:ext cx="628654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1316-1378 vláda </a:t>
            </a:r>
            <a:r>
              <a:rPr lang="cs-CZ" sz="2400" b="1" dirty="0" smtClean="0">
                <a:solidFill>
                  <a:srgbClr val="FF9900"/>
                </a:solidFill>
              </a:rPr>
              <a:t>Karla IV.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dynastie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Jagelonců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velký rozmach,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zasloužil se o rozkvět kulturního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dědictví v Čechách, </a:t>
            </a:r>
          </a:p>
          <a:p>
            <a:pPr algn="ctr"/>
            <a:endParaRPr lang="cs-CZ" sz="24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lvl="4"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15.stol. český stát oslaben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  </a:t>
            </a:r>
            <a:r>
              <a:rPr lang="cs-CZ" sz="2400" b="1" dirty="0" smtClean="0">
                <a:solidFill>
                  <a:srgbClr val="FF9900"/>
                </a:solidFill>
              </a:rPr>
              <a:t>husitskými válkami</a:t>
            </a:r>
          </a:p>
          <a:p>
            <a:pPr algn="ctr"/>
            <a:endParaRPr lang="cs-CZ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ctr"/>
            <a:endParaRPr lang="cs-CZ" sz="24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lvl="1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16.stol. </a:t>
            </a:r>
            <a:r>
              <a:rPr lang="cs-CZ" sz="2400" b="1" dirty="0" smtClean="0">
                <a:solidFill>
                  <a:srgbClr val="FF9900"/>
                </a:solidFill>
              </a:rPr>
              <a:t>dynastie Habsburků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protesty proti panovníkovi -začátek </a:t>
            </a:r>
          </a:p>
          <a:p>
            <a:pPr lvl="1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30. války</a:t>
            </a:r>
          </a:p>
          <a:p>
            <a:pPr lvl="1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bitva na </a:t>
            </a:r>
            <a:r>
              <a:rPr lang="cs-CZ" sz="2400" b="1" dirty="0" smtClean="0">
                <a:solidFill>
                  <a:srgbClr val="FF9900"/>
                </a:solidFill>
              </a:rPr>
              <a:t>Bílé hoře 1620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vojsko           	českých stavů poraženo</a:t>
            </a:r>
          </a:p>
          <a:p>
            <a:pPr algn="ctr"/>
            <a:endParaRPr lang="cs-CZ" sz="24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http://upload.wikimedia.org/wikipedia/commons/thumb/1/16/Charles_IV-John_Ocko_votive_picture-fragment.jpg/640px-Charles_IV-John_Ocko_votive_picture-fragme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halk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108" y="0"/>
            <a:ext cx="2277284" cy="32130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a/a7/Jensky_kodex_Zizk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2154888" cy="3096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29058" y="3286124"/>
            <a:ext cx="53578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země se stala součástí sovětského bloku- komunistické strany- znárodňování podniků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17. listopadu 1989 – </a:t>
            </a:r>
            <a:r>
              <a:rPr lang="cs-CZ" sz="2400" b="1" dirty="0" smtClean="0">
                <a:solidFill>
                  <a:srgbClr val="FF9900"/>
                </a:solidFill>
              </a:rPr>
              <a:t>sametová revoluce - </a:t>
            </a:r>
            <a:r>
              <a:rPr lang="cs-CZ" sz="2400" b="1" dirty="0" smtClean="0">
                <a:solidFill>
                  <a:schemeClr val="bg1"/>
                </a:solidFill>
              </a:rPr>
              <a:t>svrhnutí komunistického režimu- reforma demokracie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1.1.1993  samostatný český stát – </a:t>
            </a:r>
            <a:r>
              <a:rPr lang="cs-CZ" sz="2400" b="1" dirty="0" smtClean="0">
                <a:solidFill>
                  <a:srgbClr val="FF9900"/>
                </a:solidFill>
              </a:rPr>
              <a:t>Česká republika</a:t>
            </a:r>
            <a:endParaRPr lang="cs-CZ" sz="2400" b="1" dirty="0">
              <a:solidFill>
                <a:srgbClr val="FF99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720" y="285728"/>
            <a:ext cx="842968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17. -18.stol. –centralizace monarchie – posilování německého jazyka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poněmčování kultury- náboženská tolerance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18.stol. </a:t>
            </a:r>
            <a:r>
              <a:rPr lang="cs-CZ" sz="2400" b="1" dirty="0" smtClean="0">
                <a:solidFill>
                  <a:srgbClr val="FF9900"/>
                </a:solidFill>
              </a:rPr>
              <a:t>české národní obrození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snaha o navrácení českého jazyka a kultury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1. světová válka 1914 - 1918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2. světová válka 1939 -1945 – ČSSR </a:t>
            </a:r>
            <a:endParaRPr lang="cs-CZ" sz="2400" dirty="0"/>
          </a:p>
        </p:txBody>
      </p:sp>
      <p:pic>
        <p:nvPicPr>
          <p:cNvPr id="3074" name="Picture 2" descr="http://upload.wikimedia.org/wikipedia/commons/f/f8/Prague_November89_-_Wenceslas_Squar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31642"/>
            <a:ext cx="3744928" cy="20695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14414" y="142852"/>
            <a:ext cx="6320961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Seznam prezidentů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86116" y="1500174"/>
            <a:ext cx="4972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</a:rPr>
              <a:t>Tomáš Garrigue Masaryk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868" y="2285992"/>
            <a:ext cx="3858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1"/>
                </a:solidFill>
              </a:rPr>
              <a:t> první prezident Československa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do funkce zvolen celkem 4 krát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43372" y="3143248"/>
            <a:ext cx="27478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</a:rPr>
              <a:t>Edvard Beneš</a:t>
            </a:r>
            <a:endParaRPr lang="cs-CZ" sz="3200" b="1" dirty="0">
              <a:solidFill>
                <a:srgbClr val="FF9900"/>
              </a:solidFill>
            </a:endParaRPr>
          </a:p>
        </p:txBody>
      </p:sp>
      <p:pic>
        <p:nvPicPr>
          <p:cNvPr id="20486" name="Picture 6" descr="Edvard Beneš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2928934"/>
            <a:ext cx="1857375" cy="23812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714744" y="3929066"/>
            <a:ext cx="31854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 dirty="0" smtClean="0">
                <a:solidFill>
                  <a:schemeClr val="bg1"/>
                </a:solidFill>
              </a:rPr>
              <a:t> jeden z vůdců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československého odboje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5500702"/>
            <a:ext cx="8812028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</a:rPr>
              <a:t>Emil Hácha, Klement Gottwald, Antonín Zápotocký,</a:t>
            </a:r>
          </a:p>
          <a:p>
            <a:r>
              <a:rPr lang="cs-CZ" sz="2800" b="1" dirty="0" smtClean="0">
                <a:solidFill>
                  <a:srgbClr val="FF9900"/>
                </a:solidFill>
              </a:rPr>
              <a:t>Antonín Novotný, Ludvík Svoboda, Gustav Husák,</a:t>
            </a:r>
          </a:p>
          <a:p>
            <a:endParaRPr lang="cs-CZ" sz="2000" dirty="0" smtClean="0">
              <a:solidFill>
                <a:srgbClr val="FF9900"/>
              </a:solidFill>
            </a:endParaRPr>
          </a:p>
        </p:txBody>
      </p:sp>
      <p:pic>
        <p:nvPicPr>
          <p:cNvPr id="4098" name="Picture 2" descr="http://upload.wikimedia.org/wikipedia/commons/thumb/6/6c/Tom%C3%A1%C5%A1_Garrigue_Masaryk_1925.PNG/640px-Tom%C3%A1%C5%A1_Garrigue_Masaryk_192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9320"/>
            <a:ext cx="2451683" cy="3469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14678" y="0"/>
            <a:ext cx="564357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</a:rPr>
              <a:t>Václav Havel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1936 -2011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dramatik, kritik komunistického režimu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jednou z důležitých postav Pražského jara 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získal několik </a:t>
            </a:r>
            <a:r>
              <a:rPr lang="cs-CZ" sz="2400" b="1" dirty="0" smtClean="0">
                <a:solidFill>
                  <a:srgbClr val="FF9900"/>
                </a:solidFill>
              </a:rPr>
              <a:t>významných ocenění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posledním prezidentem ČSR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a prvním prezidentem ČR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Soubor:Vaclav Klaus headsho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3571875"/>
            <a:ext cx="2214551" cy="313370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7620" y="4000504"/>
            <a:ext cx="285752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</a:rPr>
              <a:t>Václav Klaus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druhý prezident        ČR 2003-2013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5786" y="5572140"/>
            <a:ext cx="268054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</a:rPr>
              <a:t>Miloš Zeman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ČR 2013 - …</a:t>
            </a:r>
          </a:p>
          <a:p>
            <a:endParaRPr lang="cs-CZ" sz="3200" b="1" dirty="0">
              <a:solidFill>
                <a:srgbClr val="FF9900"/>
              </a:solidFill>
            </a:endParaRPr>
          </a:p>
        </p:txBody>
      </p:sp>
      <p:pic>
        <p:nvPicPr>
          <p:cNvPr id="5122" name="Picture 2" descr="http://upload.wikimedia.org/wikipedia/commons/1/11/V%C3%A1clav_Havel_cut_ou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2800350" cy="32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285728"/>
            <a:ext cx="3070072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Povrch…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85784" y="857232"/>
            <a:ext cx="6215074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</a:rPr>
              <a:t>          </a:t>
            </a:r>
          </a:p>
          <a:p>
            <a:r>
              <a:rPr lang="cs-CZ" sz="2800" b="1" dirty="0" smtClean="0">
                <a:solidFill>
                  <a:srgbClr val="FF9900"/>
                </a:solidFill>
              </a:rPr>
              <a:t>            pohoří: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Jeseníky - Praděd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Šumava - Plechý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Krušné hory - Klínovec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Jizerské hory - Smrk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Český les – Čerchov</a:t>
            </a:r>
          </a:p>
          <a:p>
            <a:endParaRPr lang="cs-CZ" sz="24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Moravskoslezské Beskydy – Lysá hora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Orlické hory – Velká Deštná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Kralický Sněžník- Kralický Sněžník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Krkonoše – Sněžka 1602 m.n..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Lužické hory – Luž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České středohoří – Milešovka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Českomoravská vrchovina – Javořice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Brdy - Tok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000760" y="3857628"/>
            <a:ext cx="292892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9900"/>
                </a:solidFill>
              </a:rPr>
              <a:t>Nížiny: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Polabská nížina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Dolnomoravský úval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Hornomoravský úval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Dyjsko-svratecký úval</a:t>
            </a:r>
            <a:endParaRPr lang="cs-CZ" sz="2400" b="1" dirty="0">
              <a:solidFill>
                <a:srgbClr val="92D050"/>
              </a:solidFill>
            </a:endParaRPr>
          </a:p>
        </p:txBody>
      </p:sp>
      <p:pic>
        <p:nvPicPr>
          <p:cNvPr id="6146" name="Picture 2" descr="http://upload.wikimedia.org/wikipedia/commons/thumb/8/86/Labsk%C3%BD_d%C5%AFl%2C_z_vyhl%C3%ADdky_nad_Pan%C4%8Davsk%C3%BDm_vodop%C3%A1dem.jpg/800px-Labsk%C3%BD_d%C5%AFl%2C_z_vyhl%C3%ADdky_nad_Pan%C4%8Davsk%C3%BDm_vodop%C3%A1d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11321"/>
            <a:ext cx="4861742" cy="364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285728"/>
            <a:ext cx="3704861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Vodstvo….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643050"/>
            <a:ext cx="41434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</a:rPr>
              <a:t>                    řeky: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Vltava, Labe, Jizera, Morava, Odra, Berounka, Dyje, Svratka, Svitava, Sázava, Orlice,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Lužnice,Bečva, Ohře, Otava</a:t>
            </a:r>
            <a:endParaRPr lang="cs-CZ" sz="2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285728"/>
            <a:ext cx="52810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ČR prochází hlavní evropské rozvodí – úmoří Severního,</a:t>
            </a:r>
          </a:p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 Baltského a Černého moře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3240" y="3929066"/>
            <a:ext cx="61436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9900"/>
                </a:solidFill>
              </a:rPr>
              <a:t>           jezera: </a:t>
            </a:r>
          </a:p>
          <a:p>
            <a:pPr algn="ctr"/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Černé, Čertovo</a:t>
            </a:r>
          </a:p>
          <a:p>
            <a:pPr algn="ctr"/>
            <a:r>
              <a:rPr lang="cs-CZ" sz="2000" b="1" dirty="0" smtClean="0">
                <a:solidFill>
                  <a:srgbClr val="FF9900"/>
                </a:solidFill>
              </a:rPr>
              <a:t>          nádrže: </a:t>
            </a:r>
          </a:p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Lipno, Šance, Orlík,Slapy, Dalešice,  Švihov,Nové Mlýny, Vranov, Brněnská přehrada, </a:t>
            </a:r>
          </a:p>
          <a:p>
            <a:pPr algn="ctr"/>
            <a:r>
              <a:rPr lang="cs-CZ" sz="2000" b="1" dirty="0" smtClean="0">
                <a:solidFill>
                  <a:srgbClr val="FF9900"/>
                </a:solidFill>
              </a:rPr>
              <a:t>rybníky:</a:t>
            </a:r>
          </a:p>
          <a:p>
            <a:pPr algn="ctr"/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Třeboňské rybníky- Rožmberk, Svět,</a:t>
            </a:r>
          </a:p>
          <a:p>
            <a:pPr algn="ctr"/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Máchovo jezero, Velké Dářko, </a:t>
            </a:r>
          </a:p>
          <a:p>
            <a:pPr algn="ctr"/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Bezdrev</a:t>
            </a:r>
            <a:endParaRPr lang="cs-CZ" sz="2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9698" name="Picture 2" descr="http://www.cestopisy.net/images/vysocina/doubrava/Doubrava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1643050"/>
            <a:ext cx="4214842" cy="2362200"/>
          </a:xfrm>
          <a:prstGeom prst="rect">
            <a:avLst/>
          </a:prstGeom>
          <a:noFill/>
        </p:spPr>
      </p:pic>
      <p:pic>
        <p:nvPicPr>
          <p:cNvPr id="7170" name="Picture 2" descr="http://upload.wikimedia.org/wikipedia/commons/thumb/0/08/Lipno_nad_Vltavou%2C_p%C5%99ehradn%C3%AD_hr%C3%A1z%2C_p%C5%99ehrada.JPG/640px-Lipno_nad_Vltavou%2C_p%C5%99ehradn%C3%AD_hr%C3%A1z%2C_p%C5%99ehrad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21798"/>
            <a:ext cx="2498700" cy="269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214290"/>
            <a:ext cx="4974440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Zemědělství….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225689"/>
            <a:ext cx="891367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zemědělství u nás nejvíce ovlivňuje nad.výška, podnebí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a půda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využíváno 54 % plochy ČR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dnes se potýkáme s hospodářskými problémy: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malá ochrana domácího trhu, neprovázanost mezi prvovýrobou a druhovýrobou</a:t>
            </a:r>
          </a:p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C000"/>
                </a:solidFill>
              </a:rPr>
              <a:t>  Jižní Morava</a:t>
            </a:r>
            <a:r>
              <a:rPr lang="cs-CZ" sz="2400" b="1" dirty="0" smtClean="0">
                <a:solidFill>
                  <a:schemeClr val="bg1"/>
                </a:solidFill>
              </a:rPr>
              <a:t>: kukuřice, cukrová řepa,  ovoce, vinná réva, zelenina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C000"/>
                </a:solidFill>
              </a:rPr>
              <a:t>chmelařské oblasti </a:t>
            </a:r>
            <a:r>
              <a:rPr lang="cs-CZ" sz="2400" b="1" dirty="0" smtClean="0">
                <a:solidFill>
                  <a:schemeClr val="bg1"/>
                </a:solidFill>
              </a:rPr>
              <a:t>– Žatec, Ústecko, Haná: pěstování chmele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C000"/>
                </a:solidFill>
              </a:rPr>
              <a:t> Polabí</a:t>
            </a:r>
            <a:r>
              <a:rPr lang="cs-CZ" sz="2400" b="1" dirty="0" smtClean="0">
                <a:solidFill>
                  <a:schemeClr val="bg1"/>
                </a:solidFill>
              </a:rPr>
              <a:t>: pšenice, ječmen, brambory,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horské oblasti: chov skotu, ovcí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příměstské oblasti: ovoce, zelenina, květiny, chov skotu, drůbeže a prasat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b.wz.cz/upload/j/jana-kadlecova-2011-12_xf_cz/201205/cr_zemedelstvi.jpg"/>
          <p:cNvPicPr>
            <a:picLocks noChangeAspect="1" noChangeArrowheads="1"/>
          </p:cNvPicPr>
          <p:nvPr/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 bwMode="auto">
          <a:xfrm>
            <a:off x="0" y="357166"/>
            <a:ext cx="9210998" cy="596029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43174" y="214290"/>
            <a:ext cx="3531736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Průmysl…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428736"/>
            <a:ext cx="90011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průmyslově vyspělý stát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významné naleziště </a:t>
            </a:r>
            <a:r>
              <a:rPr lang="cs-CZ" sz="2400" b="1" dirty="0" smtClean="0">
                <a:solidFill>
                  <a:srgbClr val="FFC000"/>
                </a:solidFill>
              </a:rPr>
              <a:t>uhlí</a:t>
            </a:r>
            <a:r>
              <a:rPr lang="cs-CZ" sz="2400" b="1" dirty="0" smtClean="0">
                <a:solidFill>
                  <a:schemeClr val="bg1"/>
                </a:solidFill>
              </a:rPr>
              <a:t>: Kladensko, Mostecko, Karvinsko, </a:t>
            </a:r>
            <a:r>
              <a:rPr lang="cs-CZ" sz="2400" b="1" dirty="0" smtClean="0">
                <a:solidFill>
                  <a:srgbClr val="FFC000"/>
                </a:solidFill>
              </a:rPr>
              <a:t>vápence,  kaolinu</a:t>
            </a:r>
            <a:r>
              <a:rPr lang="cs-CZ" sz="2400" b="1" dirty="0" smtClean="0">
                <a:solidFill>
                  <a:schemeClr val="bg1"/>
                </a:solidFill>
              </a:rPr>
              <a:t>: Karlovy Vary, Plzeň, Kadaň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ve světě se prodává naše sklo, porcelán , keramika, </a:t>
            </a:r>
            <a:r>
              <a:rPr lang="cs-CZ" sz="2400" b="1" dirty="0" smtClean="0">
                <a:solidFill>
                  <a:srgbClr val="FFC000"/>
                </a:solidFill>
              </a:rPr>
              <a:t>pivo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a </a:t>
            </a:r>
            <a:r>
              <a:rPr lang="cs-CZ" sz="2400" b="1" dirty="0" smtClean="0">
                <a:solidFill>
                  <a:srgbClr val="FFC000"/>
                </a:solidFill>
              </a:rPr>
              <a:t>osobní automobily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náš stát musí dovážet ropu, zemní plyn, suroviny pro chemický průmysl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 hlavní odvětví: chemický prům., strojírenský,prům., potravinářský a hutnický prům.,</a:t>
            </a:r>
          </a:p>
          <a:p>
            <a:pPr algn="ctr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průmysl má značný vliv na </a:t>
            </a:r>
            <a:r>
              <a:rPr lang="cs-CZ" sz="2400" b="1" dirty="0" smtClean="0">
                <a:solidFill>
                  <a:srgbClr val="FFC000"/>
                </a:solidFill>
              </a:rPr>
              <a:t>životní prostředí </a:t>
            </a:r>
            <a:r>
              <a:rPr lang="cs-CZ" sz="2400" b="1" dirty="0" smtClean="0">
                <a:solidFill>
                  <a:schemeClr val="bg1"/>
                </a:solidFill>
              </a:rPr>
              <a:t>– na mnoha místech velmi poškozeno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upload.wikimedia.org/wikipedia/commons/thumb/e/ec/Zetor_Tractors_company_area_in_Brno-L%C3%AD%C5%A1e%C5%88.JPG/1024px-Zetor_Tractors_company_area_in_Brno-L%C3%AD%C5%A1e%C5%8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912"/>
            <a:ext cx="5184576" cy="345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ttp://upload.wikimedia.org/wikipedia/commons/0/04/Ctyrkola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52778"/>
            <a:ext cx="5937746" cy="336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1285860"/>
            <a:ext cx="864396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město: </a:t>
            </a:r>
            <a:r>
              <a:rPr lang="cs-CZ" sz="2400" b="1" dirty="0" smtClean="0">
                <a:solidFill>
                  <a:srgbClr val="FF0000"/>
                </a:solidFill>
              </a:rPr>
              <a:t>______</a:t>
            </a:r>
            <a:r>
              <a:rPr lang="cs-CZ" sz="2400" dirty="0" smtClean="0">
                <a:solidFill>
                  <a:schemeClr val="bg1"/>
                </a:solidFill>
              </a:rPr>
              <a:t>- přibližně 1, 24 mil.</a:t>
            </a:r>
            <a:r>
              <a:rPr lang="cs-CZ" sz="2400" dirty="0" err="1" smtClean="0">
                <a:solidFill>
                  <a:schemeClr val="bg1"/>
                </a:solidFill>
              </a:rPr>
              <a:t>obyv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vyšší hora</a:t>
            </a:r>
            <a:r>
              <a:rPr lang="cs-CZ" sz="2400" b="1" dirty="0" smtClean="0">
                <a:solidFill>
                  <a:schemeClr val="bg1"/>
                </a:solidFill>
              </a:rPr>
              <a:t>:  </a:t>
            </a:r>
            <a:r>
              <a:rPr lang="cs-CZ" sz="2400" dirty="0" smtClean="0">
                <a:solidFill>
                  <a:srgbClr val="FF0000"/>
                </a:solidFill>
              </a:rPr>
              <a:t>______</a:t>
            </a:r>
            <a:r>
              <a:rPr lang="cs-CZ" sz="2400" dirty="0" smtClean="0">
                <a:solidFill>
                  <a:schemeClr val="bg1"/>
                </a:solidFill>
              </a:rPr>
              <a:t>1602 m.</a:t>
            </a:r>
            <a:r>
              <a:rPr lang="cs-CZ" sz="2400" dirty="0" err="1" smtClean="0">
                <a:solidFill>
                  <a:schemeClr val="bg1"/>
                </a:solidFill>
              </a:rPr>
              <a:t>n.m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níže položený bod: výtok Labe z ČR –</a:t>
            </a:r>
            <a:r>
              <a:rPr lang="cs-CZ" sz="2400" b="1" dirty="0" smtClean="0">
                <a:solidFill>
                  <a:srgbClr val="FF0000"/>
                </a:solidFill>
              </a:rPr>
              <a:t>________</a:t>
            </a:r>
            <a:endParaRPr lang="cs-CZ" sz="2400" b="1" dirty="0" smtClean="0">
              <a:solidFill>
                <a:srgbClr val="FF9900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delší řeka: </a:t>
            </a:r>
            <a:r>
              <a:rPr lang="cs-CZ" sz="2400" dirty="0" smtClean="0">
                <a:solidFill>
                  <a:srgbClr val="FF0000"/>
                </a:solidFill>
              </a:rPr>
              <a:t>_______</a:t>
            </a:r>
            <a:r>
              <a:rPr lang="cs-CZ" sz="2400" dirty="0" smtClean="0">
                <a:solidFill>
                  <a:schemeClr val="bg1"/>
                </a:solidFill>
              </a:rPr>
              <a:t>– 433 km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přehrada: </a:t>
            </a:r>
            <a:r>
              <a:rPr lang="cs-CZ" sz="2400" dirty="0" smtClean="0">
                <a:solidFill>
                  <a:srgbClr val="FF0000"/>
                </a:solidFill>
              </a:rPr>
              <a:t>_______</a:t>
            </a:r>
            <a:r>
              <a:rPr lang="cs-CZ" sz="2400" dirty="0" smtClean="0">
                <a:solidFill>
                  <a:schemeClr val="bg1"/>
                </a:solidFill>
              </a:rPr>
              <a:t>– plocha 4 870 ha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jezero:</a:t>
            </a:r>
            <a:r>
              <a:rPr lang="cs-CZ" sz="2400" dirty="0" smtClean="0">
                <a:solidFill>
                  <a:srgbClr val="FF0000"/>
                </a:solidFill>
              </a:rPr>
              <a:t>________</a:t>
            </a:r>
            <a:r>
              <a:rPr lang="cs-CZ" sz="2400" dirty="0" smtClean="0">
                <a:solidFill>
                  <a:schemeClr val="bg1"/>
                </a:solidFill>
              </a:rPr>
              <a:t>– plocha 18,4 ha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rybník: </a:t>
            </a:r>
            <a:r>
              <a:rPr lang="cs-CZ" sz="2400" dirty="0" smtClean="0">
                <a:solidFill>
                  <a:srgbClr val="FF0000"/>
                </a:solidFill>
              </a:rPr>
              <a:t>________</a:t>
            </a:r>
            <a:r>
              <a:rPr lang="cs-CZ" sz="2400" dirty="0" smtClean="0">
                <a:solidFill>
                  <a:schemeClr val="bg1"/>
                </a:solidFill>
              </a:rPr>
              <a:t>– plocha 489 ha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teplejší minerální pramen : </a:t>
            </a:r>
            <a:r>
              <a:rPr lang="cs-CZ" sz="2400" dirty="0" smtClean="0">
                <a:solidFill>
                  <a:srgbClr val="FF0000"/>
                </a:solidFill>
              </a:rPr>
              <a:t>________</a:t>
            </a:r>
            <a:r>
              <a:rPr lang="cs-CZ" sz="2400" dirty="0" smtClean="0">
                <a:solidFill>
                  <a:schemeClr val="bg1"/>
                </a:solidFill>
              </a:rPr>
              <a:t>v Karlových Varech</a:t>
            </a:r>
            <a:endParaRPr lang="cs-CZ" sz="2400" dirty="0" smtClean="0">
              <a:solidFill>
                <a:srgbClr val="FF9900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hradní komplex na světě:</a:t>
            </a:r>
            <a:r>
              <a:rPr lang="cs-CZ" sz="2400" dirty="0" smtClean="0">
                <a:solidFill>
                  <a:srgbClr val="FF0000"/>
                </a:solidFill>
              </a:rPr>
              <a:t>_________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památková rezervace UNESCO:</a:t>
            </a:r>
            <a:r>
              <a:rPr lang="cs-CZ" sz="2400" dirty="0" smtClean="0">
                <a:solidFill>
                  <a:srgbClr val="FF0000"/>
                </a:solidFill>
              </a:rPr>
              <a:t>______________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vzácnější historický klenot:</a:t>
            </a:r>
            <a:r>
              <a:rPr lang="cs-CZ" sz="2400" dirty="0" smtClean="0">
                <a:solidFill>
                  <a:srgbClr val="FF0000"/>
                </a:solidFill>
              </a:rPr>
              <a:t>________________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28011" y="285728"/>
            <a:ext cx="408797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Opakování učiva:</a:t>
            </a:r>
          </a:p>
          <a:p>
            <a:r>
              <a:rPr lang="cs-CZ" sz="2800" b="1" dirty="0" smtClean="0"/>
              <a:t>Úkol: doplň správně…..</a:t>
            </a:r>
            <a:endParaRPr lang="cs-CZ" sz="2800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71670" y="214290"/>
            <a:ext cx="2719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Správné řešení: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4348" y="1000108"/>
            <a:ext cx="800105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město:  </a:t>
            </a:r>
            <a:r>
              <a:rPr lang="cs-CZ" sz="2400" b="1" dirty="0" smtClean="0">
                <a:solidFill>
                  <a:srgbClr val="C00000"/>
                </a:solidFill>
              </a:rPr>
              <a:t>Praha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- přibližně 1, 24 mil.</a:t>
            </a:r>
            <a:r>
              <a:rPr lang="cs-CZ" sz="2400" dirty="0" err="1" smtClean="0">
                <a:solidFill>
                  <a:schemeClr val="bg1"/>
                </a:solidFill>
              </a:rPr>
              <a:t>obyv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vyšší hora</a:t>
            </a:r>
            <a:r>
              <a:rPr lang="cs-CZ" sz="2400" b="1" dirty="0" smtClean="0">
                <a:solidFill>
                  <a:schemeClr val="bg1"/>
                </a:solidFill>
              </a:rPr>
              <a:t>:  </a:t>
            </a:r>
            <a:r>
              <a:rPr lang="cs-CZ" sz="2400" b="1" dirty="0" smtClean="0">
                <a:solidFill>
                  <a:srgbClr val="C00000"/>
                </a:solidFill>
              </a:rPr>
              <a:t>Sněžka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1602 m.</a:t>
            </a:r>
            <a:r>
              <a:rPr lang="cs-CZ" sz="2400" dirty="0" err="1" smtClean="0">
                <a:solidFill>
                  <a:schemeClr val="bg1"/>
                </a:solidFill>
              </a:rPr>
              <a:t>n.m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níže položený bod: výtok Labe z ČR – </a:t>
            </a:r>
            <a:r>
              <a:rPr lang="cs-CZ" sz="2400" b="1" dirty="0" smtClean="0">
                <a:solidFill>
                  <a:srgbClr val="C00000"/>
                </a:solidFill>
              </a:rPr>
              <a:t>Hřensko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delší řeka: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Vltava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– 433 km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přehrada: </a:t>
            </a:r>
            <a:r>
              <a:rPr lang="cs-CZ" sz="2400" b="1" dirty="0" smtClean="0">
                <a:solidFill>
                  <a:srgbClr val="C00000"/>
                </a:solidFill>
              </a:rPr>
              <a:t>Lipno</a:t>
            </a:r>
            <a:r>
              <a:rPr lang="cs-CZ" sz="2400" dirty="0" smtClean="0">
                <a:solidFill>
                  <a:schemeClr val="bg1"/>
                </a:solidFill>
              </a:rPr>
              <a:t> – plocha 4 870 ha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jezero:  </a:t>
            </a:r>
            <a:r>
              <a:rPr lang="cs-CZ" sz="2400" b="1" dirty="0" smtClean="0">
                <a:solidFill>
                  <a:srgbClr val="C00000"/>
                </a:solidFill>
              </a:rPr>
              <a:t>Černé jezero </a:t>
            </a:r>
            <a:r>
              <a:rPr lang="cs-CZ" sz="2400" dirty="0" smtClean="0">
                <a:solidFill>
                  <a:schemeClr val="bg1"/>
                </a:solidFill>
              </a:rPr>
              <a:t>– plocha 18,4 ha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rybník: </a:t>
            </a:r>
            <a:r>
              <a:rPr lang="cs-CZ" sz="2400" b="1" dirty="0" smtClean="0">
                <a:solidFill>
                  <a:srgbClr val="C00000"/>
                </a:solidFill>
              </a:rPr>
              <a:t>Rožmberk</a:t>
            </a:r>
            <a:r>
              <a:rPr lang="cs-CZ" sz="2400" dirty="0" smtClean="0">
                <a:solidFill>
                  <a:schemeClr val="bg1"/>
                </a:solidFill>
              </a:rPr>
              <a:t> – plocha 489 ha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teplejší minerální pramen : </a:t>
            </a:r>
            <a:r>
              <a:rPr lang="cs-CZ" sz="2400" b="1" dirty="0" smtClean="0">
                <a:solidFill>
                  <a:srgbClr val="C00000"/>
                </a:solidFill>
              </a:rPr>
              <a:t>Vřídlo</a:t>
            </a:r>
            <a:r>
              <a:rPr lang="cs-CZ" sz="2400" dirty="0" smtClean="0">
                <a:solidFill>
                  <a:schemeClr val="bg1"/>
                </a:solidFill>
              </a:rPr>
              <a:t> v Karlových Varech</a:t>
            </a:r>
            <a:endParaRPr lang="cs-CZ" sz="2400" dirty="0" smtClean="0">
              <a:solidFill>
                <a:srgbClr val="FF9900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hradní komplex na světě: </a:t>
            </a:r>
            <a:r>
              <a:rPr lang="cs-CZ" sz="2400" b="1" dirty="0" smtClean="0">
                <a:solidFill>
                  <a:srgbClr val="C00000"/>
                </a:solidFill>
              </a:rPr>
              <a:t>Pražský hrad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větší památková rezervace UNESCO: </a:t>
            </a:r>
            <a:r>
              <a:rPr lang="cs-CZ" sz="2400" b="1" dirty="0" smtClean="0">
                <a:solidFill>
                  <a:srgbClr val="C00000"/>
                </a:solidFill>
              </a:rPr>
              <a:t>Český Krumlov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Nej</a:t>
            </a:r>
            <a:r>
              <a:rPr lang="cs-CZ" sz="2400" dirty="0" smtClean="0">
                <a:solidFill>
                  <a:schemeClr val="bg1"/>
                </a:solidFill>
              </a:rPr>
              <a:t>vzácnější historický klenot: </a:t>
            </a:r>
            <a:r>
              <a:rPr lang="cs-CZ" sz="2400" b="1" dirty="0" smtClean="0">
                <a:solidFill>
                  <a:srgbClr val="C00000"/>
                </a:solidFill>
              </a:rPr>
              <a:t>svatováclavská koruna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63688" y="260648"/>
            <a:ext cx="6972077" cy="10618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 smtClean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cs.wikipedia.org/wiki/V%C3%A1clav_Klaus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http://cs.wikipedia.org/wiki/%</a:t>
            </a:r>
            <a:r>
              <a:rPr lang="cs-CZ" sz="1200" dirty="0" smtClean="0">
                <a:hlinkClick r:id="rId3"/>
              </a:rPr>
              <a:t>C4%8Cesko#mediaviewer/File:Small_coat_of_arms_of_the_Czech_Republic.svg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http://cs.wikipedia.org/wiki/%</a:t>
            </a:r>
            <a:r>
              <a:rPr lang="cs-CZ" sz="1200" dirty="0" smtClean="0">
                <a:hlinkClick r:id="rId3"/>
              </a:rPr>
              <a:t>C4%8Cesko#mediaviewer/File:Small_coat_of_arms_of_the_Czech_Republic.svg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http://cs.wikipedia.org/wiki/%</a:t>
            </a:r>
            <a:r>
              <a:rPr lang="cs-CZ" sz="1200" dirty="0" smtClean="0">
                <a:hlinkClick r:id="rId4"/>
              </a:rPr>
              <a:t>C4%8Cesko#mediaviewer/File:Coat_of_arms_of_the_Czech_Republic.svg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http://cs.wikipedia.org/wiki/Vlajka_prezidenta_%</a:t>
            </a:r>
            <a:r>
              <a:rPr lang="cs-CZ" sz="1200" dirty="0" smtClean="0">
                <a:hlinkClick r:id="rId5"/>
              </a:rPr>
              <a:t>C4%8Cesk%C3%A9_republiky#mediaviewer/File:Flag_of_the_president_of_the_Czech_Republic.svg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http://cs.wikipedia.org/wiki/St%C3%A1tn%C3%AD_pe%C4%8De%C5%A5_%</a:t>
            </a:r>
            <a:r>
              <a:rPr lang="cs-CZ" sz="1200" dirty="0" smtClean="0">
                <a:hlinkClick r:id="rId6"/>
              </a:rPr>
              <a:t>C4%8Cesk%C3%A9_republiky#mediaviewer/File:Seal_of_the_Czech_Republic.png</a:t>
            </a:r>
            <a:endParaRPr lang="cs-CZ" sz="1200" dirty="0" smtClean="0"/>
          </a:p>
          <a:p>
            <a:r>
              <a:rPr lang="cs-CZ" sz="1200" dirty="0"/>
              <a:t>http://cs.wikipedia.org/wiki/%C4%8Cesk%C3%A1_hymna#mediaviewer/File:Skroup-Anthem.jpg</a:t>
            </a:r>
            <a:endParaRPr lang="cs-CZ" sz="1200" dirty="0" smtClean="0"/>
          </a:p>
          <a:p>
            <a:r>
              <a:rPr lang="cs-CZ" sz="1200" dirty="0"/>
              <a:t>http://cs.wikipedia.org/wiki/Zlat%C3%A1_bula_sicilsk%C3%A1#mediaviewer/File:Golden_Bull_of_Sicily.jpg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http://cs.wikipedia.org/wiki/Karel_IV.#</a:t>
            </a:r>
            <a:r>
              <a:rPr lang="cs-CZ" sz="1200" dirty="0" smtClean="0">
                <a:hlinkClick r:id="rId7"/>
              </a:rPr>
              <a:t>mediaviewer/File:Charles_IV-John_Ocko_votive_picture-fragment.jpg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http://cs.wikipedia.org/wiki/Jan_%</a:t>
            </a:r>
            <a:r>
              <a:rPr lang="cs-CZ" sz="1200" dirty="0" smtClean="0">
                <a:hlinkClick r:id="rId8"/>
              </a:rPr>
              <a:t>C5%BDi%C5%BEka#mediaviewer/File:Jensky_kodex_Zizka.jpg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http://cs.wikipedia.org/wiki/Sametov%C3%A1_revoluce#mediaviewer/File:Prague_November89_-_</a:t>
            </a:r>
            <a:r>
              <a:rPr lang="cs-CZ" sz="1200" dirty="0" smtClean="0">
                <a:hlinkClick r:id="rId9"/>
              </a:rPr>
              <a:t>Wenceslas_Square1.jpg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cs.wikipedia.org/wiki/Tom%C3%A1%C5%A1_Garrigue_Masaryk#mediaviewer/File:Tom%C3%A1%C5%A1_Garrigue_Masaryk_1925.PNG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http://cs.wikipedia.org/wiki/Edvard_Bene%C5%A1#mediaviewer/File:Edvard_Bene%C5%A1.jpghttp://</a:t>
            </a:r>
            <a:r>
              <a:rPr lang="cs-CZ" sz="1200" dirty="0" smtClean="0">
                <a:hlinkClick r:id="rId11"/>
              </a:rPr>
              <a:t>cs.wikipedia.org/wiki/V%C3%A1clav_Havel#mediaviewer/File:V%C3%A1clav_Havel_cut_out.jpg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http://cs.wikipedia.org/wiki/Krkono%C5%A1e#mediaviewer/File:Labsk%C3%BD_d%C5%AFl,_</a:t>
            </a:r>
            <a:r>
              <a:rPr lang="cs-CZ" sz="1200" dirty="0" smtClean="0">
                <a:hlinkClick r:id="rId12"/>
              </a:rPr>
              <a:t>z_vyhl%C3%ADdky_nad_Pan%C4%8Davsk%C3%BDm_vodop%C3%A1dem.jpg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http://cs.wikipedia.org/wiki/Vodn%C3%AD_n%C3%A1dr%C5%BE_Lipno#mediaviewer/File:Lipno_nad_Vltavou,_p%C5%99ehradn%C3%AD_hr%C3%A1z,_</a:t>
            </a:r>
            <a:r>
              <a:rPr lang="cs-CZ" sz="1200" dirty="0" smtClean="0">
                <a:hlinkClick r:id="rId13"/>
              </a:rPr>
              <a:t>p%C5%99ehrada.JPG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http://cs.wikipedia.org/wiki/Pr%C5%AFmysl_v_%C4%8Cesku#mediaviewer/File:Ctyrkolak.jpghttp://cs.wikipedia.org/wiki/Pr%C5%AFmysl_v_%</a:t>
            </a:r>
            <a:r>
              <a:rPr lang="cs-CZ" sz="1200" dirty="0" smtClean="0">
                <a:hlinkClick r:id="rId14"/>
              </a:rPr>
              <a:t>C4%8Cesku#mediaviewer/File:Zetor_Tractors_company_area_in_Brno-L%C3%AD%C5%A1e%C5%88.JPG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http://cs.wikipedia.org/wiki/Kraje_v_%C4%8Cesku#mediaviewer/File:Ceska_republika_-_Historicke_zeme_a_soucasne_kraje.png</a:t>
            </a:r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4808" y="642917"/>
            <a:ext cx="1829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odkazy:</a:t>
            </a:r>
          </a:p>
          <a:p>
            <a:r>
              <a:rPr lang="cs-CZ" dirty="0" smtClean="0"/>
              <a:t>Obrázky: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7">
      <a:dk1>
        <a:sysClr val="windowText" lastClr="000000"/>
      </a:dk1>
      <a:lt1>
        <a:srgbClr val="800000"/>
      </a:lt1>
      <a:dk2>
        <a:srgbClr val="1F497D"/>
      </a:dk2>
      <a:lt2>
        <a:srgbClr val="C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509</TotalTime>
  <Words>1240</Words>
  <Application>Microsoft Office PowerPoint</Application>
  <PresentationFormat>Předvádění na obrazovce (4:3)</PresentationFormat>
  <Paragraphs>235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gregorova</cp:lastModifiedBy>
  <cp:revision>55</cp:revision>
  <dcterms:created xsi:type="dcterms:W3CDTF">2013-03-27T10:44:05Z</dcterms:created>
  <dcterms:modified xsi:type="dcterms:W3CDTF">2014-09-18T08:48:58Z</dcterms:modified>
</cp:coreProperties>
</file>