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66" r:id="rId5"/>
    <p:sldId id="267" r:id="rId6"/>
    <p:sldId id="259" r:id="rId7"/>
    <p:sldId id="263" r:id="rId8"/>
    <p:sldId id="264" r:id="rId9"/>
    <p:sldId id="268" r:id="rId10"/>
    <p:sldId id="262" r:id="rId11"/>
    <p:sldId id="261" r:id="rId12"/>
    <p:sldId id="272" r:id="rId13"/>
    <p:sldId id="273" r:id="rId14"/>
    <p:sldId id="274" r:id="rId15"/>
    <p:sldId id="275" r:id="rId16"/>
    <p:sldId id="276" r:id="rId17"/>
    <p:sldId id="258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47E0A2-34C5-4744-A145-ACF86446023A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17F60-F687-4027-AC77-D1100F2D2A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B3E033-642E-43E5-AF3B-CC3637941401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0C5043-1EE1-49F7-B739-362B36A614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A3DA0E-9641-4375-B672-68187446D559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707D0C-E06E-4F5B-BD16-5F90FA1FD2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E83352-CC7F-4453-A1F8-719F8CFAF625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EC28DB-5241-4134-95BA-1005AC9009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60BA47-8A24-4FEE-960F-84E7358432A2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7983A4-66B5-4A0C-BE75-E291B99A63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9AF375-5DC2-4690-B825-DAF804D295A8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496A3A-709A-4516-90A7-E02FFFB95C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51A4CA-8FEF-4D39-AFD5-D0D3A2E2A750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B74C44-892C-496B-95A3-9A23B676CD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FCAB8B-3E1A-4948-A30F-E2F732D3A90E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006F3A-F9A5-46CE-AF3C-6B3C0EA486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6CBBB-1651-4060-89D4-5CE8B1AE9ADB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9D53F9-CA3B-4381-A2AB-330E2CF1A6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DAC3E8-2A46-4C87-B597-B0D6A0BC72B3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79092E-AB8E-4CEB-B287-B759CAF5D5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D3B8FF-FFBD-4705-B105-139C4B524998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5A21D9-B11A-4ADA-9569-9DE9375791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lick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384ADB3-64C0-49BF-A137-E83F82FBAD08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546F29D-9542-4BFC-A4CF-CDC3CD7B47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over/>
    <p:sndAc>
      <p:stSnd>
        <p:snd r:embed="rId13" name="click.wav"/>
      </p:stSnd>
    </p:sndAc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wmf"/><Relationship Id="rId4" Type="http://schemas.openxmlformats.org/officeDocument/2006/relationships/image" Target="../media/image2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115888"/>
            <a:ext cx="6081712" cy="1487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93" name="Group 45"/>
          <p:cNvGraphicFramePr>
            <a:graphicFrameLocks noGrp="1"/>
          </p:cNvGraphicFramePr>
          <p:nvPr/>
        </p:nvGraphicFramePr>
        <p:xfrm>
          <a:off x="1046163" y="1779588"/>
          <a:ext cx="7248525" cy="4969503"/>
        </p:xfrm>
        <a:graphic>
          <a:graphicData uri="http://schemas.openxmlformats.org/drawingml/2006/table">
            <a:tbl>
              <a:tblPr/>
              <a:tblGrid>
                <a:gridCol w="2808287"/>
                <a:gridCol w="4440238"/>
              </a:tblGrid>
              <a:tr h="368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 MŠMT: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9CD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pl-PL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</a:rPr>
                        <a:t>CZ . 1 . 07 / 1. 4. 00 / 21 . 07 06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9CDE5"/>
                    </a:solidFill>
                  </a:tcPr>
                </a:tc>
              </a:tr>
              <a:tr h="368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materiálu: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VY_32_INOVACE_0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_05_úvod do fyziky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ZŠ, PŠ a MŠ Česká Lípa, Moskevská 679, příspěvková organizace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68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Ročník: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I. ročník praktické školy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68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Vzdělávací oblast: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Člověk a příroda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68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Předmět: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Základy přírodních věd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68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Tematický okruh: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Základy fyziky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68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Pohyb těles a síla 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68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autora: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Lucie  Červenková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68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Vytvořeno dne: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Květen 2013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6302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Anotace 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DUM určený žákům praktické školy k úvodu do učiva o tělesech a pohybu těles ve fyzice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Klíčová slova: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Těleso, směr pohybu, trajektorie, síla </a:t>
                      </a:r>
                    </a:p>
                  </a:txBody>
                  <a:tcPr marL="91418" marR="91418"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850" y="3573463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4000" smtClean="0">
                <a:latin typeface="Comic Sans MS" pitchFamily="66" charset="0"/>
              </a:rPr>
              <a:t>Výklad látky a úkol pro žáky s následným řešením na téma:</a:t>
            </a:r>
            <a:br>
              <a:rPr lang="cs-CZ" sz="4000" smtClean="0">
                <a:latin typeface="Comic Sans MS" pitchFamily="66" charset="0"/>
              </a:rPr>
            </a:br>
            <a:r>
              <a:rPr lang="cs-CZ" sz="4000" smtClean="0">
                <a:latin typeface="Comic Sans MS" pitchFamily="66" charset="0"/>
              </a:rPr>
              <a:t/>
            </a:r>
            <a:br>
              <a:rPr lang="cs-CZ" sz="4000" smtClean="0">
                <a:latin typeface="Comic Sans MS" pitchFamily="66" charset="0"/>
              </a:rPr>
            </a:br>
            <a:r>
              <a:rPr lang="cs-CZ" sz="4000" smtClean="0">
                <a:solidFill>
                  <a:srgbClr val="FF0000"/>
                </a:solidFill>
                <a:latin typeface="Comic Sans MS" pitchFamily="66" charset="0"/>
              </a:rPr>
              <a:t>POHYB</a:t>
            </a:r>
            <a:r>
              <a:rPr lang="cs-CZ" sz="4000" b="1" i="1" u="sng" smtClean="0">
                <a:solidFill>
                  <a:srgbClr val="FF0000"/>
                </a:solidFill>
                <a:latin typeface="Comic Sans MS" pitchFamily="66" charset="0"/>
              </a:rPr>
              <a:t> TĚLESA </a:t>
            </a:r>
            <a:br>
              <a:rPr lang="cs-CZ" sz="4000" b="1" i="1" u="sng" smtClean="0">
                <a:solidFill>
                  <a:srgbClr val="FF0000"/>
                </a:solidFill>
                <a:latin typeface="Comic Sans MS" pitchFamily="66" charset="0"/>
              </a:rPr>
            </a:br>
            <a:r>
              <a:rPr lang="cs-CZ" sz="4000" b="1" i="1" u="sng" smtClean="0">
                <a:solidFill>
                  <a:srgbClr val="FF0000"/>
                </a:solidFill>
                <a:latin typeface="Comic Sans MS" pitchFamily="66" charset="0"/>
              </a:rPr>
              <a:t>+ SÍLA</a:t>
            </a:r>
          </a:p>
        </p:txBody>
      </p:sp>
      <p:sp>
        <p:nvSpPr>
          <p:cNvPr id="3075" name="Zástupný symbol pro obsah 2"/>
          <p:cNvSpPr>
            <a:spLocks/>
          </p:cNvSpPr>
          <p:nvPr/>
        </p:nvSpPr>
        <p:spPr bwMode="auto">
          <a:xfrm>
            <a:off x="323850" y="1773238"/>
            <a:ext cx="82296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3200" b="1">
                <a:solidFill>
                  <a:srgbClr val="31859C"/>
                </a:solidFill>
              </a:rPr>
              <a:t>METODICKÝ POPIS</a:t>
            </a:r>
          </a:p>
        </p:txBody>
      </p:sp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98600" y="26035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600" b="1" i="1" u="sng" smtClean="0">
                <a:solidFill>
                  <a:srgbClr val="002060"/>
                </a:solidFill>
                <a:latin typeface="Comic Sans MS" pitchFamily="66" charset="0"/>
              </a:rPr>
              <a:t>Pohyb tělesa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i="1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Řekni větu, ze které je jasně poznat, že se nějaké těleso HÝBE.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i="1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Proč si myslíš, že se opravdu hýbe?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dirty="0" smtClean="0">
                <a:solidFill>
                  <a:srgbClr val="C00000"/>
                </a:solidFill>
              </a:rPr>
              <a:t>Těleso, které se hýbe, mění polohu vzhledem k ostatním tělesům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>
                <a:solidFill>
                  <a:srgbClr val="C00000"/>
                </a:solidFill>
              </a:rPr>
              <a:t>      v jeho okolí. Těleso je v pohybu.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dirty="0"/>
              <a:t> </a:t>
            </a:r>
            <a:r>
              <a:rPr lang="cs-CZ" sz="2400" i="1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Př. Sedíš v jedoucím autobuse. </a:t>
            </a:r>
            <a:r>
              <a:rPr lang="cs-CZ" sz="2400" b="1" i="1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JSI V POHYBU?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dirty="0" smtClean="0"/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2000" b="1" dirty="0"/>
          </a:p>
        </p:txBody>
      </p:sp>
      <p:pic>
        <p:nvPicPr>
          <p:cNvPr id="4100" name="Picture 2" descr="C:\Documents and Settings\Jaroslava\Local Settings\Temporary Internet Files\Content.IE5\5VQQYEF2\MC9001977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575" y="4941888"/>
            <a:ext cx="3013075" cy="144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600" b="1" i="1" u="sng" smtClean="0">
                <a:solidFill>
                  <a:srgbClr val="002060"/>
                </a:solidFill>
                <a:latin typeface="Comic Sans MS" pitchFamily="66" charset="0"/>
              </a:rPr>
              <a:t>Urči: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6088" y="1165225"/>
            <a:ext cx="8229600" cy="4525963"/>
          </a:xfrm>
          <a:ln w="28575">
            <a:solidFill>
              <a:schemeClr val="bg1"/>
            </a:solidFill>
          </a:ln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i="1" dirty="0" smtClean="0">
                <a:latin typeface="Comic Sans MS" panose="030F0702030302020204" pitchFamily="66" charset="0"/>
              </a:rPr>
              <a:t>Cestující sedí v jedoucím autobusu.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i="1" dirty="0" smtClean="0">
                <a:latin typeface="Comic Sans MS" panose="030F0702030302020204" pitchFamily="66" charset="0"/>
                <a:sym typeface="Wingdings" pitchFamily="2" charset="2"/>
              </a:rPr>
              <a:t>Je v klidu, nebo</a:t>
            </a:r>
            <a:br>
              <a:rPr lang="cs-CZ" sz="2000" b="1" i="1" dirty="0" smtClean="0">
                <a:latin typeface="Comic Sans MS" panose="030F0702030302020204" pitchFamily="66" charset="0"/>
                <a:sym typeface="Wingdings" pitchFamily="2" charset="2"/>
              </a:rPr>
            </a:br>
            <a:r>
              <a:rPr lang="cs-CZ" sz="2000" b="1" i="1" dirty="0" smtClean="0">
                <a:latin typeface="Comic Sans MS" panose="030F0702030302020204" pitchFamily="66" charset="0"/>
                <a:sym typeface="Wingdings" pitchFamily="2" charset="2"/>
              </a:rPr>
              <a:t> v pohybu?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i="1" dirty="0" smtClean="0">
              <a:latin typeface="Comic Sans MS" panose="030F0702030302020204" pitchFamily="66" charset="0"/>
              <a:sym typeface="Wingdings" pitchFamily="2" charset="2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i="1" dirty="0" smtClean="0">
                <a:solidFill>
                  <a:schemeClr val="accent6"/>
                </a:solidFill>
                <a:latin typeface="Comic Sans MS" panose="030F0702030302020204" pitchFamily="66" charset="0"/>
                <a:sym typeface="Wingdings" pitchFamily="2" charset="2"/>
              </a:rPr>
              <a:t>a) vzhledem k sedadlu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i="1" dirty="0" smtClean="0">
              <a:latin typeface="Comic Sans MS" panose="030F0702030302020204" pitchFamily="66" charset="0"/>
              <a:sym typeface="Wingdings" pitchFamily="2" charset="2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i="1" dirty="0" smtClean="0">
                <a:solidFill>
                  <a:srgbClr val="00B050"/>
                </a:solidFill>
                <a:latin typeface="Comic Sans MS" panose="030F0702030302020204" pitchFamily="66" charset="0"/>
                <a:sym typeface="Wingdings" pitchFamily="2" charset="2"/>
              </a:rPr>
              <a:t>b) vzhledem k řidiči autobusu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i="1" dirty="0" smtClean="0">
              <a:latin typeface="Comic Sans MS" panose="030F0702030302020204" pitchFamily="66" charset="0"/>
              <a:sym typeface="Wingdings" pitchFamily="2" charset="2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i="1" dirty="0" smtClean="0">
                <a:solidFill>
                  <a:srgbClr val="C00000"/>
                </a:solidFill>
                <a:latin typeface="Comic Sans MS" panose="030F0702030302020204" pitchFamily="66" charset="0"/>
                <a:sym typeface="Wingdings" pitchFamily="2" charset="2"/>
              </a:rPr>
              <a:t>c) vzhledem ke stromu na okraji silnice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i="1" dirty="0" smtClean="0">
              <a:latin typeface="Comic Sans MS" panose="030F0702030302020204" pitchFamily="66" charset="0"/>
              <a:sym typeface="Wingdings" pitchFamily="2" charset="2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i="1" dirty="0" smtClean="0">
                <a:latin typeface="Comic Sans MS" panose="030F0702030302020204" pitchFamily="66" charset="0"/>
                <a:sym typeface="Wingdings" pitchFamily="2" charset="2"/>
              </a:rPr>
              <a:t>d) vzhledem k protijedoucímu motocyklu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i="1" dirty="0" smtClean="0">
              <a:latin typeface="Comic Sans MS" panose="030F0702030302020204" pitchFamily="66" charset="0"/>
              <a:sym typeface="Wingdings" pitchFamily="2" charset="2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i="1" dirty="0" smtClean="0">
                <a:solidFill>
                  <a:srgbClr val="7030A0"/>
                </a:solidFill>
                <a:latin typeface="Comic Sans MS" panose="030F0702030302020204" pitchFamily="66" charset="0"/>
                <a:sym typeface="Wingdings" pitchFamily="2" charset="2"/>
              </a:rPr>
              <a:t>e) vzhledem k automobilu, který jede před autobusem stejnou rychlostí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i="1" dirty="0">
              <a:latin typeface="Comic Sans MS" panose="030F0702030302020204" pitchFamily="66" charset="0"/>
            </a:endParaRPr>
          </a:p>
        </p:txBody>
      </p:sp>
      <p:pic>
        <p:nvPicPr>
          <p:cNvPr id="512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7400" y="706438"/>
            <a:ext cx="2808288" cy="374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600" b="1" i="1" u="sng" smtClean="0">
                <a:solidFill>
                  <a:srgbClr val="002060"/>
                </a:solidFill>
                <a:latin typeface="Comic Sans MS" pitchFamily="66" charset="0"/>
              </a:rPr>
              <a:t>Druhy pohybů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268413"/>
            <a:ext cx="8229600" cy="4525962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i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1/ </a:t>
            </a:r>
            <a:r>
              <a:rPr lang="cs-CZ" sz="2400" b="1" i="1" u="sng" dirty="0" smtClean="0">
                <a:solidFill>
                  <a:srgbClr val="002060"/>
                </a:solidFill>
                <a:latin typeface="Comic Sans MS" panose="030F0702030302020204" pitchFamily="66" charset="0"/>
              </a:rPr>
              <a:t>Přímočarý </a:t>
            </a:r>
            <a:r>
              <a:rPr lang="cs-CZ" sz="2400" b="1" i="1" u="sng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a křivočarý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b="1" i="1" dirty="0">
                <a:latin typeface="Comic Sans MS" panose="030F0702030302020204" pitchFamily="66" charset="0"/>
              </a:rPr>
              <a:t> </a:t>
            </a:r>
            <a:r>
              <a:rPr lang="cs-CZ" sz="2200" b="1" i="1" dirty="0" smtClean="0">
                <a:latin typeface="Comic Sans MS" panose="030F0702030302020204" pitchFamily="66" charset="0"/>
              </a:rPr>
              <a:t>      Všechny polohy, kterými těleso při svém 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b="1" i="1" dirty="0">
                <a:latin typeface="Comic Sans MS" panose="030F0702030302020204" pitchFamily="66" charset="0"/>
              </a:rPr>
              <a:t> </a:t>
            </a:r>
            <a:r>
              <a:rPr lang="cs-CZ" sz="2200" b="1" i="1" dirty="0" smtClean="0">
                <a:latin typeface="Comic Sans MS" panose="030F0702030302020204" pitchFamily="66" charset="0"/>
              </a:rPr>
              <a:t>      pohybu  projde, nazýváme </a:t>
            </a:r>
            <a:r>
              <a:rPr lang="cs-CZ" sz="2200" b="1" i="1" u="sng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trajektorií</a:t>
            </a:r>
            <a:r>
              <a:rPr lang="cs-CZ" sz="2200" b="1" i="1" u="sng" dirty="0" smtClean="0">
                <a:latin typeface="Comic Sans MS" panose="030F0702030302020204" pitchFamily="66" charset="0"/>
              </a:rPr>
              <a:t> </a:t>
            </a:r>
            <a:r>
              <a:rPr lang="cs-CZ" sz="2200" b="1" i="1" dirty="0" smtClean="0">
                <a:latin typeface="Comic Sans MS" panose="030F0702030302020204" pitchFamily="66" charset="0"/>
              </a:rPr>
              <a:t>tělesa.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200" b="1" i="1" dirty="0" smtClean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200" b="1" i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Jaký pohyb může konat těleso podle tvaru trajektorie?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i="1" u="sng" dirty="0" smtClean="0">
                <a:latin typeface="Comic Sans MS" panose="030F0702030302020204" pitchFamily="66" charset="0"/>
              </a:rPr>
              <a:t>     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u="sng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u="sng" dirty="0" smtClean="0"/>
              <a:t>  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u="sng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u="sng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u="sng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23850" y="3429000"/>
            <a:ext cx="8208963" cy="2697163"/>
          </a:xfrm>
          <a:prstGeom prst="rect">
            <a:avLst/>
          </a:prstGeom>
          <a:ln w="28575">
            <a:noFill/>
          </a:ln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1800" b="1" i="1" dirty="0" smtClean="0">
                <a:latin typeface="Comic Sans MS" panose="030F0702030302020204" pitchFamily="66" charset="0"/>
              </a:rPr>
              <a:t>ROZHODNI O JAKÝ DRUH POHYBU SE JEDNÁ: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800" b="1" i="1" dirty="0" smtClean="0">
                <a:latin typeface="Comic Sans MS" panose="030F0702030302020204" pitchFamily="66" charset="0"/>
              </a:rPr>
              <a:t>A) kulička padající k zemi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800" b="1" i="1" dirty="0" smtClean="0">
                <a:latin typeface="Comic Sans MS" panose="030F0702030302020204" pitchFamily="66" charset="0"/>
              </a:rPr>
              <a:t>   B) míč vržený svisle vzhůru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800" b="1" i="1" dirty="0" smtClean="0">
                <a:latin typeface="Comic Sans MS" panose="030F0702030302020204" pitchFamily="66" charset="0"/>
              </a:rPr>
              <a:t>      C) kriketový míček při hodu na cíl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800" b="1" i="1" dirty="0" smtClean="0">
                <a:latin typeface="Comic Sans MS" panose="030F0702030302020204" pitchFamily="66" charset="0"/>
              </a:rPr>
              <a:t>         D) koncový bod ručičky hodin</a:t>
            </a:r>
            <a:endParaRPr lang="cs-CZ" sz="1800" b="1" i="1" dirty="0">
              <a:latin typeface="Comic Sans MS" panose="030F0702030302020204" pitchFamily="66" charset="0"/>
            </a:endParaRPr>
          </a:p>
        </p:txBody>
      </p:sp>
      <p:pic>
        <p:nvPicPr>
          <p:cNvPr id="614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8175" y="5373688"/>
            <a:ext cx="5761038" cy="1127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7" name="Přímá spojnice se šipkou 6"/>
          <p:cNvCxnSpPr/>
          <p:nvPr/>
        </p:nvCxnSpPr>
        <p:spPr>
          <a:xfrm>
            <a:off x="5292725" y="5516563"/>
            <a:ext cx="1582738" cy="2159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Obdélník 1"/>
          <p:cNvSpPr>
            <a:spLocks noChangeArrowheads="1"/>
          </p:cNvSpPr>
          <p:nvPr/>
        </p:nvSpPr>
        <p:spPr bwMode="auto">
          <a:xfrm>
            <a:off x="250825" y="1444625"/>
            <a:ext cx="8642350" cy="304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Char char="•"/>
            </a:pPr>
            <a:r>
              <a:rPr lang="cs-CZ" altLang="cs-CZ" sz="2400" b="1" i="1" u="sng">
                <a:solidFill>
                  <a:srgbClr val="0070C0"/>
                </a:solidFill>
                <a:latin typeface="Comic Sans MS" pitchFamily="66" charset="0"/>
              </a:rPr>
              <a:t>2/ Posuvný a otáčivý</a:t>
            </a:r>
            <a:endParaRPr lang="cs-CZ" altLang="cs-CZ" sz="2400" i="1">
              <a:solidFill>
                <a:srgbClr val="0070C0"/>
              </a:solidFill>
              <a:latin typeface="Comic Sans MS" pitchFamily="66" charset="0"/>
            </a:endParaRPr>
          </a:p>
          <a:p>
            <a:pPr>
              <a:buFont typeface="Arial" charset="0"/>
              <a:buChar char="•"/>
            </a:pPr>
            <a:r>
              <a:rPr lang="cs-CZ" altLang="cs-CZ" sz="2400" b="1" i="1">
                <a:solidFill>
                  <a:srgbClr val="0070C0"/>
                </a:solidFill>
                <a:latin typeface="Comic Sans MS" pitchFamily="66" charset="0"/>
              </a:rPr>
              <a:t>Posuvný pohyb</a:t>
            </a:r>
            <a:r>
              <a:rPr lang="cs-CZ" altLang="cs-CZ" sz="2400" b="1" i="1">
                <a:solidFill>
                  <a:srgbClr val="00B0F0"/>
                </a:solidFill>
                <a:latin typeface="Comic Sans MS" pitchFamily="66" charset="0"/>
              </a:rPr>
              <a:t> </a:t>
            </a:r>
            <a:r>
              <a:rPr lang="cs-CZ" altLang="cs-CZ" sz="2400" b="1" i="1">
                <a:latin typeface="Comic Sans MS" pitchFamily="66" charset="0"/>
              </a:rPr>
              <a:t>se vyznačuje tím, že všechny body tělesa se pohybují po trajektoriích stejného tvaru </a:t>
            </a:r>
          </a:p>
          <a:p>
            <a:r>
              <a:rPr lang="cs-CZ" altLang="cs-CZ" sz="2400" b="1" i="1">
                <a:latin typeface="Comic Sans MS" pitchFamily="66" charset="0"/>
              </a:rPr>
              <a:t>i délky.</a:t>
            </a:r>
          </a:p>
          <a:p>
            <a:pPr>
              <a:buFont typeface="Arial" charset="0"/>
              <a:buChar char="•"/>
            </a:pPr>
            <a:endParaRPr lang="cs-CZ" altLang="cs-CZ" sz="2400" b="1" i="1">
              <a:latin typeface="Comic Sans MS" pitchFamily="66" charset="0"/>
            </a:endParaRPr>
          </a:p>
          <a:p>
            <a:pPr>
              <a:buFont typeface="Arial" charset="0"/>
              <a:buChar char="•"/>
            </a:pPr>
            <a:endParaRPr lang="cs-CZ" altLang="cs-CZ" sz="2400" b="1" i="1">
              <a:latin typeface="Comic Sans MS" pitchFamily="66" charset="0"/>
            </a:endParaRPr>
          </a:p>
          <a:p>
            <a:pPr>
              <a:buFont typeface="Arial" charset="0"/>
              <a:buChar char="•"/>
            </a:pPr>
            <a:endParaRPr lang="cs-CZ" altLang="cs-CZ" sz="2400" b="1" i="1">
              <a:latin typeface="Comic Sans MS" pitchFamily="66" charset="0"/>
            </a:endParaRPr>
          </a:p>
          <a:p>
            <a:pPr>
              <a:buFont typeface="Arial" charset="0"/>
              <a:buChar char="•"/>
            </a:pPr>
            <a:endParaRPr lang="cs-CZ" altLang="cs-CZ" sz="2400" b="1" i="1">
              <a:latin typeface="Comic Sans MS" pitchFamily="66" charset="0"/>
            </a:endParaRPr>
          </a:p>
        </p:txBody>
      </p:sp>
      <p:sp>
        <p:nvSpPr>
          <p:cNvPr id="7171" name="Nadpis 1"/>
          <p:cNvSpPr txBox="1">
            <a:spLocks/>
          </p:cNvSpPr>
          <p:nvPr/>
        </p:nvSpPr>
        <p:spPr bwMode="auto">
          <a:xfrm>
            <a:off x="457200" y="274638"/>
            <a:ext cx="8229600" cy="850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altLang="cs-CZ" sz="3600" b="1" i="1" u="sng">
                <a:solidFill>
                  <a:srgbClr val="002060"/>
                </a:solidFill>
                <a:latin typeface="Comic Sans MS" pitchFamily="66" charset="0"/>
              </a:rPr>
              <a:t>Druhy pohybů</a:t>
            </a:r>
          </a:p>
        </p:txBody>
      </p:sp>
      <p:pic>
        <p:nvPicPr>
          <p:cNvPr id="7172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825" y="3429000"/>
            <a:ext cx="253365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3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725" y="2967038"/>
            <a:ext cx="2343150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4" name="Picture 9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2500" y="4149725"/>
            <a:ext cx="1990725" cy="2295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5" name="Picture 10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62713" y="4797425"/>
            <a:ext cx="2171700" cy="126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Obdélník 1"/>
          <p:cNvSpPr>
            <a:spLocks noChangeArrowheads="1"/>
          </p:cNvSpPr>
          <p:nvPr/>
        </p:nvSpPr>
        <p:spPr bwMode="auto">
          <a:xfrm>
            <a:off x="539750" y="1125538"/>
            <a:ext cx="79200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Char char="•"/>
            </a:pPr>
            <a:r>
              <a:rPr lang="cs-CZ" altLang="cs-CZ" sz="2400" b="1" i="1">
                <a:latin typeface="Comic Sans MS" pitchFamily="66" charset="0"/>
              </a:rPr>
              <a:t>Při </a:t>
            </a:r>
            <a:r>
              <a:rPr lang="cs-CZ" altLang="cs-CZ" sz="2400" b="1" i="1">
                <a:solidFill>
                  <a:srgbClr val="0070C0"/>
                </a:solidFill>
                <a:latin typeface="Comic Sans MS" pitchFamily="66" charset="0"/>
              </a:rPr>
              <a:t>otáčivém pohybu </a:t>
            </a:r>
            <a:r>
              <a:rPr lang="cs-CZ" altLang="cs-CZ" sz="2400" b="1" i="1">
                <a:latin typeface="Comic Sans MS" pitchFamily="66" charset="0"/>
              </a:rPr>
              <a:t>se všechny body tělesa pohybují po kružnicích, jejichž společný střed je na ose otáčení.</a:t>
            </a:r>
          </a:p>
        </p:txBody>
      </p:sp>
      <p:sp>
        <p:nvSpPr>
          <p:cNvPr id="8195" name="Rectangle 2"/>
          <p:cNvSpPr>
            <a:spLocks noChangeArrowheads="1"/>
          </p:cNvSpPr>
          <p:nvPr/>
        </p:nvSpPr>
        <p:spPr bwMode="auto">
          <a:xfrm>
            <a:off x="539750" y="2836863"/>
            <a:ext cx="77343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r>
              <a:rPr lang="cs-CZ" altLang="cs-CZ" sz="2000" b="1" i="1" u="sng">
                <a:solidFill>
                  <a:srgbClr val="FF0000"/>
                </a:solidFill>
                <a:latin typeface="Arial" charset="0"/>
                <a:ea typeface="Times New Roman" pitchFamily="18" charset="0"/>
              </a:rPr>
              <a:t>otáčivý</a:t>
            </a:r>
            <a:r>
              <a:rPr lang="cs-CZ" altLang="cs-CZ" sz="2000" b="1" i="1" u="sng">
                <a:solidFill>
                  <a:srgbClr val="0000FF"/>
                </a:solidFill>
                <a:latin typeface="Arial" charset="0"/>
                <a:ea typeface="Times New Roman" pitchFamily="18" charset="0"/>
              </a:rPr>
              <a:t> </a:t>
            </a:r>
            <a:r>
              <a:rPr lang="cs-CZ" altLang="cs-CZ" sz="2000" i="1">
                <a:solidFill>
                  <a:srgbClr val="0000FF"/>
                </a:solidFill>
                <a:latin typeface="Arial" charset="0"/>
                <a:ea typeface="Times New Roman" pitchFamily="18" charset="0"/>
              </a:rPr>
              <a:t>– body tělesa opisují oblouk kružnice různé délky      v závislosti  na vzdálenosti od osy otáčení</a:t>
            </a:r>
            <a:endParaRPr lang="cs-CZ" altLang="cs-CZ">
              <a:latin typeface="Arial" charset="0"/>
              <a:ea typeface="Times New Roman" pitchFamily="18" charset="0"/>
            </a:endParaRPr>
          </a:p>
        </p:txBody>
      </p:sp>
      <p:pic>
        <p:nvPicPr>
          <p:cNvPr id="819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25" y="3368675"/>
            <a:ext cx="2686050" cy="170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738" y="3902075"/>
            <a:ext cx="2160587" cy="234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8" name="Picture 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8313" y="3549650"/>
            <a:ext cx="3086100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Obdélník 2"/>
          <p:cNvSpPr>
            <a:spLocks noChangeArrowheads="1"/>
          </p:cNvSpPr>
          <p:nvPr/>
        </p:nvSpPr>
        <p:spPr bwMode="auto">
          <a:xfrm>
            <a:off x="323850" y="188913"/>
            <a:ext cx="8640763" cy="304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 b="1" i="1" u="sng">
                <a:solidFill>
                  <a:schemeClr val="tx2"/>
                </a:solidFill>
                <a:latin typeface="Comic Sans MS" pitchFamily="66" charset="0"/>
              </a:rPr>
              <a:t>3/ Rovnoměrný a </a:t>
            </a:r>
            <a:r>
              <a:rPr lang="cs-CZ" altLang="cs-CZ" sz="2400" b="1" i="1" u="sng">
                <a:solidFill>
                  <a:srgbClr val="FF0000"/>
                </a:solidFill>
                <a:latin typeface="Comic Sans MS" pitchFamily="66" charset="0"/>
              </a:rPr>
              <a:t>nerovnoměrný</a:t>
            </a:r>
          </a:p>
          <a:p>
            <a:pPr>
              <a:buFont typeface="Arial" charset="0"/>
              <a:buChar char="•"/>
            </a:pPr>
            <a:r>
              <a:rPr lang="cs-CZ" altLang="cs-CZ" sz="2400" b="1" i="1">
                <a:latin typeface="Comic Sans MS" pitchFamily="66" charset="0"/>
              </a:rPr>
              <a:t>Těleso, které urazí za </a:t>
            </a:r>
            <a:r>
              <a:rPr lang="cs-CZ" altLang="cs-CZ" sz="2400" b="1" i="1">
                <a:solidFill>
                  <a:srgbClr val="002060"/>
                </a:solidFill>
                <a:latin typeface="Comic Sans MS" pitchFamily="66" charset="0"/>
              </a:rPr>
              <a:t>stejné doby vždy tytéž dráhy, </a:t>
            </a:r>
            <a:r>
              <a:rPr lang="cs-CZ" altLang="cs-CZ" sz="2400" b="1" i="1">
                <a:latin typeface="Comic Sans MS" pitchFamily="66" charset="0"/>
              </a:rPr>
              <a:t>se pohybuje rovnoměrným pohybem.</a:t>
            </a:r>
          </a:p>
          <a:p>
            <a:endParaRPr lang="cs-CZ" altLang="cs-CZ" sz="2400" b="1" i="1">
              <a:latin typeface="Comic Sans MS" pitchFamily="66" charset="0"/>
            </a:endParaRPr>
          </a:p>
          <a:p>
            <a:pPr>
              <a:buFont typeface="Arial" charset="0"/>
              <a:buChar char="•"/>
            </a:pPr>
            <a:r>
              <a:rPr lang="cs-CZ" altLang="cs-CZ" sz="2400" b="1" i="1">
                <a:latin typeface="Comic Sans MS" pitchFamily="66" charset="0"/>
              </a:rPr>
              <a:t>Při nerovnoměrném pohybu urazí těleso </a:t>
            </a:r>
            <a:r>
              <a:rPr lang="cs-CZ" altLang="cs-CZ" sz="2400" b="1" i="1">
                <a:solidFill>
                  <a:srgbClr val="FF0000"/>
                </a:solidFill>
                <a:latin typeface="Comic Sans MS" pitchFamily="66" charset="0"/>
              </a:rPr>
              <a:t>za stejné doby různé dráhy.</a:t>
            </a:r>
          </a:p>
          <a:p>
            <a:r>
              <a:rPr lang="cs-CZ" altLang="cs-CZ" sz="2400" b="1" i="1" u="sng">
                <a:latin typeface="Comic Sans MS" pitchFamily="66" charset="0"/>
              </a:rPr>
              <a:t>      </a:t>
            </a:r>
            <a:r>
              <a:rPr lang="cs-CZ" altLang="cs-CZ" sz="2400" b="1" i="1">
                <a:latin typeface="Comic Sans MS" pitchFamily="66" charset="0"/>
              </a:rPr>
              <a:t> </a:t>
            </a:r>
            <a:endParaRPr lang="cs-CZ" altLang="cs-CZ" sz="2400" b="1" i="1" u="sng">
              <a:latin typeface="Comic Sans MS" pitchFamily="66" charset="0"/>
            </a:endParaRPr>
          </a:p>
          <a:p>
            <a:r>
              <a:rPr lang="cs-CZ" altLang="cs-CZ" sz="2400" b="1" i="1" u="sng">
                <a:latin typeface="Comic Sans MS" pitchFamily="66" charset="0"/>
              </a:rPr>
              <a:t>     </a:t>
            </a: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97088" y="4941888"/>
            <a:ext cx="5667375" cy="177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43188" y="2085975"/>
            <a:ext cx="6343650" cy="1343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850" y="3570288"/>
            <a:ext cx="6848475" cy="1192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2800" b="1" i="1" u="sng" smtClean="0">
                <a:solidFill>
                  <a:srgbClr val="002060"/>
                </a:solidFill>
                <a:latin typeface="Comic Sans MS" pitchFamily="66" charset="0"/>
              </a:rPr>
              <a:t>Které z uvedených pohybů jsou rovnoměrné a které nerovnoměrné?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altLang="cs-CZ" sz="2000" b="1" smtClean="0"/>
          </a:p>
          <a:p>
            <a:pPr eaLnBrk="1" hangingPunct="1"/>
            <a:r>
              <a:rPr lang="cs-CZ" altLang="cs-CZ" sz="2000" b="1" i="1" smtClean="0">
                <a:latin typeface="Comic Sans MS" pitchFamily="66" charset="0"/>
              </a:rPr>
              <a:t>A) pohyb vody v Ploučnici, jejíž šířka nebo hloubka se mění…</a:t>
            </a:r>
          </a:p>
          <a:p>
            <a:pPr eaLnBrk="1" hangingPunct="1"/>
            <a:endParaRPr lang="cs-CZ" altLang="cs-CZ" sz="2000" b="1" i="1" smtClean="0">
              <a:latin typeface="Comic Sans MS" pitchFamily="66" charset="0"/>
            </a:endParaRPr>
          </a:p>
          <a:p>
            <a:pPr eaLnBrk="1" hangingPunct="1"/>
            <a:r>
              <a:rPr lang="cs-CZ" altLang="cs-CZ" sz="2000" b="1" i="1" smtClean="0">
                <a:latin typeface="Comic Sans MS" pitchFamily="66" charset="0"/>
              </a:rPr>
              <a:t>B) pohyb automobilu po ulici, když řidič zpozoroval červené světlo na semaforu…</a:t>
            </a:r>
          </a:p>
          <a:p>
            <a:pPr eaLnBrk="1" hangingPunct="1"/>
            <a:endParaRPr lang="cs-CZ" altLang="cs-CZ" sz="2000" b="1" i="1" smtClean="0">
              <a:latin typeface="Comic Sans MS" pitchFamily="66" charset="0"/>
            </a:endParaRPr>
          </a:p>
          <a:p>
            <a:pPr eaLnBrk="1" hangingPunct="1"/>
            <a:r>
              <a:rPr lang="cs-CZ" altLang="cs-CZ" sz="2000" b="1" i="1" smtClean="0">
                <a:latin typeface="Comic Sans MS" pitchFamily="66" charset="0"/>
              </a:rPr>
              <a:t>C) pohyb eskalátoru v obchodním domě nebo v metru…</a:t>
            </a:r>
          </a:p>
          <a:p>
            <a:pPr eaLnBrk="1" hangingPunct="1"/>
            <a:endParaRPr lang="cs-CZ" altLang="cs-CZ" sz="2000" b="1" i="1" smtClean="0">
              <a:latin typeface="Comic Sans MS" pitchFamily="66" charset="0"/>
            </a:endParaRPr>
          </a:p>
          <a:p>
            <a:pPr eaLnBrk="1" hangingPunct="1"/>
            <a:r>
              <a:rPr lang="cs-CZ" altLang="cs-CZ" sz="2000" b="1" i="1" smtClean="0">
                <a:latin typeface="Comic Sans MS" pitchFamily="66" charset="0"/>
              </a:rPr>
              <a:t>D) pohyb konce minutové ručičky u náramkových hodinek…</a:t>
            </a:r>
          </a:p>
          <a:p>
            <a:pPr eaLnBrk="1" hangingPunct="1"/>
            <a:endParaRPr lang="cs-CZ" altLang="cs-CZ" sz="2000" b="1" i="1" smtClean="0">
              <a:latin typeface="Comic Sans MS" pitchFamily="66" charset="0"/>
            </a:endParaRPr>
          </a:p>
          <a:p>
            <a:pPr eaLnBrk="1" hangingPunct="1"/>
            <a:r>
              <a:rPr lang="cs-CZ" altLang="cs-CZ" sz="2000" b="1" i="1" smtClean="0">
                <a:latin typeface="Comic Sans MS" pitchFamily="66" charset="0"/>
              </a:rPr>
              <a:t>E) pohyb tramvaje mezi dvěma zastávkami…</a:t>
            </a:r>
          </a:p>
        </p:txBody>
      </p:sp>
    </p:spTree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611188" y="1268413"/>
            <a:ext cx="8208962" cy="1512887"/>
          </a:xfrm>
          <a:prstGeom prst="rect">
            <a:avLst/>
          </a:prstGeom>
          <a:solidFill>
            <a:srgbClr val="FFFF00"/>
          </a:solidFill>
          <a:ln w="28575">
            <a:solidFill>
              <a:srgbClr val="0000FF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altLang="cs-CZ" sz="2000" i="1">
                <a:solidFill>
                  <a:srgbClr val="0000FF"/>
                </a:solidFill>
                <a:latin typeface="Comic Sans MS" pitchFamily="66" charset="0"/>
              </a:rPr>
              <a:t>Tělesa se pohybují </a:t>
            </a:r>
            <a:r>
              <a:rPr lang="cs-CZ" altLang="cs-CZ" sz="2000" i="1" u="sng">
                <a:solidFill>
                  <a:srgbClr val="0000FF"/>
                </a:solidFill>
                <a:latin typeface="Comic Sans MS" pitchFamily="66" charset="0"/>
              </a:rPr>
              <a:t>vzhledem k jinému tělesu</a:t>
            </a:r>
            <a:r>
              <a:rPr lang="cs-CZ" altLang="cs-CZ" sz="2000" i="1">
                <a:solidFill>
                  <a:srgbClr val="0000FF"/>
                </a:solidFill>
                <a:latin typeface="Comic Sans MS" pitchFamily="66" charset="0"/>
              </a:rPr>
              <a:t> nebo jsou v klidu. </a:t>
            </a:r>
          </a:p>
          <a:p>
            <a:pPr>
              <a:spcAft>
                <a:spcPts val="1000"/>
              </a:spcAft>
            </a:pPr>
            <a:r>
              <a:rPr lang="cs-CZ" altLang="cs-CZ" sz="2000" i="1">
                <a:solidFill>
                  <a:srgbClr val="0000FF"/>
                </a:solidFill>
                <a:latin typeface="Comic Sans MS" pitchFamily="66" charset="0"/>
              </a:rPr>
              <a:t>Těleso se pohybuje, </a:t>
            </a:r>
            <a:r>
              <a:rPr lang="cs-CZ" altLang="cs-CZ" sz="2000" i="1" u="sng">
                <a:solidFill>
                  <a:srgbClr val="0000FF"/>
                </a:solidFill>
                <a:latin typeface="Comic Sans MS" pitchFamily="66" charset="0"/>
              </a:rPr>
              <a:t>mění-li svoji polohu vzhledem k jinému tělesu</a:t>
            </a:r>
            <a:r>
              <a:rPr lang="cs-CZ" altLang="cs-CZ" sz="2000" i="1">
                <a:solidFill>
                  <a:srgbClr val="0000FF"/>
                </a:solidFill>
                <a:latin typeface="Comic Sans MS" pitchFamily="66" charset="0"/>
              </a:rPr>
              <a:t>. </a:t>
            </a:r>
          </a:p>
          <a:p>
            <a:pPr>
              <a:spcAft>
                <a:spcPts val="1000"/>
              </a:spcAft>
            </a:pPr>
            <a:r>
              <a:rPr lang="cs-CZ" altLang="cs-CZ" sz="2000" i="1" u="sng">
                <a:solidFill>
                  <a:srgbClr val="0000FF"/>
                </a:solidFill>
                <a:latin typeface="Comic Sans MS" pitchFamily="66" charset="0"/>
              </a:rPr>
              <a:t>Tělesa se pohybují vzhledem k jinému tělesu, nebo jsou v klidu. </a:t>
            </a:r>
          </a:p>
          <a:p>
            <a:endParaRPr lang="cs-CZ" altLang="cs-CZ">
              <a:latin typeface="Arial" charset="0"/>
            </a:endParaRPr>
          </a:p>
        </p:txBody>
      </p:sp>
      <p:sp>
        <p:nvSpPr>
          <p:cNvPr id="11267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600" i="1" u="sng" smtClean="0">
                <a:solidFill>
                  <a:srgbClr val="002060"/>
                </a:solidFill>
                <a:latin typeface="Comic Sans MS" pitchFamily="66" charset="0"/>
              </a:rPr>
              <a:t>Shrnutí:</a:t>
            </a:r>
          </a:p>
        </p:txBody>
      </p:sp>
      <p:sp>
        <p:nvSpPr>
          <p:cNvPr id="11268" name="Text Box 3"/>
          <p:cNvSpPr txBox="1">
            <a:spLocks noChangeArrowheads="1"/>
          </p:cNvSpPr>
          <p:nvPr/>
        </p:nvSpPr>
        <p:spPr bwMode="auto">
          <a:xfrm>
            <a:off x="904875" y="3519488"/>
            <a:ext cx="7334250" cy="2357437"/>
          </a:xfrm>
          <a:prstGeom prst="rect">
            <a:avLst/>
          </a:prstGeom>
          <a:solidFill>
            <a:srgbClr val="FFFF00"/>
          </a:solidFill>
          <a:ln w="28575">
            <a:solidFill>
              <a:srgbClr val="0000FF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altLang="cs-CZ" sz="2000" i="1">
                <a:solidFill>
                  <a:srgbClr val="0000FF"/>
                </a:solidFill>
                <a:latin typeface="Comic Sans MS" pitchFamily="66" charset="0"/>
              </a:rPr>
              <a:t>Totéž těleso může být v klidu vzhledem k jednomu tělesu a současně v pohybu vzhledem k druhému tělesu. </a:t>
            </a:r>
          </a:p>
          <a:p>
            <a:pPr>
              <a:spcAft>
                <a:spcPts val="1000"/>
              </a:spcAft>
            </a:pPr>
            <a:r>
              <a:rPr lang="cs-CZ" altLang="cs-CZ" sz="2000" i="1">
                <a:solidFill>
                  <a:srgbClr val="0000FF"/>
                </a:solidFill>
                <a:latin typeface="Comic Sans MS" pitchFamily="66" charset="0"/>
              </a:rPr>
              <a:t>Např.:  *sedící v jedoucím autě vzhledem k autu</a:t>
            </a:r>
          </a:p>
          <a:p>
            <a:pPr>
              <a:spcAft>
                <a:spcPts val="1000"/>
              </a:spcAft>
            </a:pPr>
            <a:r>
              <a:rPr lang="cs-CZ" altLang="cs-CZ" sz="2000" i="1">
                <a:solidFill>
                  <a:srgbClr val="0000FF"/>
                </a:solidFill>
                <a:latin typeface="Comic Sans MS" pitchFamily="66" charset="0"/>
              </a:rPr>
              <a:t>            * sedící v jedoucím autě vzhledem k okolní krajině </a:t>
            </a:r>
          </a:p>
          <a:p>
            <a:pPr>
              <a:spcAft>
                <a:spcPts val="1000"/>
              </a:spcAft>
            </a:pPr>
            <a:r>
              <a:rPr lang="cs-CZ" altLang="cs-CZ" sz="2000" i="1">
                <a:solidFill>
                  <a:srgbClr val="0000FF"/>
                </a:solidFill>
                <a:latin typeface="Comic Sans MS" pitchFamily="66" charset="0"/>
              </a:rPr>
              <a:t>               za oknem auta</a:t>
            </a:r>
          </a:p>
          <a:p>
            <a:pPr>
              <a:spcAft>
                <a:spcPts val="1000"/>
              </a:spcAft>
            </a:pPr>
            <a:endParaRPr lang="cs-CZ" altLang="cs-CZ">
              <a:latin typeface="Comic Sans MS" pitchFamily="66" charset="0"/>
            </a:endParaRPr>
          </a:p>
        </p:txBody>
      </p:sp>
    </p:spTree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4"/>
          <p:cNvSpPr txBox="1">
            <a:spLocks noChangeArrowheads="1"/>
          </p:cNvSpPr>
          <p:nvPr/>
        </p:nvSpPr>
        <p:spPr bwMode="auto">
          <a:xfrm>
            <a:off x="603250" y="188913"/>
            <a:ext cx="8208963" cy="914400"/>
          </a:xfrm>
          <a:prstGeom prst="rect">
            <a:avLst/>
          </a:prstGeom>
          <a:solidFill>
            <a:srgbClr val="FFFF00"/>
          </a:solidFill>
          <a:ln w="28575">
            <a:solidFill>
              <a:srgbClr val="0000FF"/>
            </a:solidFill>
            <a:miter lim="800000"/>
            <a:headEnd/>
            <a:tailEnd/>
          </a:ln>
        </p:spPr>
        <p:txBody>
          <a:bodyPr/>
          <a:lstStyle/>
          <a:p>
            <a:pPr lvl="1">
              <a:spcAft>
                <a:spcPts val="1000"/>
              </a:spcAft>
            </a:pPr>
            <a:r>
              <a:rPr lang="cs-CZ" altLang="cs-CZ" sz="2000" b="1" i="1" u="sng">
                <a:solidFill>
                  <a:srgbClr val="0000FF"/>
                </a:solidFill>
                <a:latin typeface="Comic Sans MS" pitchFamily="66" charset="0"/>
              </a:rPr>
              <a:t>Trajektorie</a:t>
            </a:r>
            <a:r>
              <a:rPr lang="cs-CZ" altLang="cs-CZ" sz="2000" b="1" i="1">
                <a:solidFill>
                  <a:srgbClr val="0000FF"/>
                </a:solidFill>
                <a:latin typeface="Comic Sans MS" pitchFamily="66" charset="0"/>
              </a:rPr>
              <a:t> – čára, kterou těleso při pohybu opisuje </a:t>
            </a:r>
          </a:p>
          <a:p>
            <a:pPr lvl="1">
              <a:spcAft>
                <a:spcPts val="1000"/>
              </a:spcAft>
            </a:pPr>
            <a:r>
              <a:rPr lang="cs-CZ" altLang="cs-CZ" sz="2000" b="1" i="1">
                <a:solidFill>
                  <a:srgbClr val="0000FF"/>
                </a:solidFill>
                <a:latin typeface="Comic Sans MS" pitchFamily="66" charset="0"/>
              </a:rPr>
              <a:t>                (stopa letadla na  obloze, pohyb kuličky).</a:t>
            </a:r>
          </a:p>
          <a:p>
            <a:endParaRPr lang="cs-CZ" altLang="cs-CZ">
              <a:latin typeface="Arial" charset="0"/>
            </a:endParaRPr>
          </a:p>
        </p:txBody>
      </p:sp>
      <p:pic>
        <p:nvPicPr>
          <p:cNvPr id="12291" name="obrázek 2" descr="Popis: http://1.bp.blogspot.com/-Bq8-d_Fvjyc/TWVTTSb6slI/AAAAAAAAAAM/zNYRg9hjpKY/s1600/trayectori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6238" y="1268413"/>
            <a:ext cx="3149600" cy="419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2" name="Text Box 2"/>
          <p:cNvSpPr txBox="1">
            <a:spLocks noChangeArrowheads="1"/>
          </p:cNvSpPr>
          <p:nvPr/>
        </p:nvSpPr>
        <p:spPr bwMode="auto">
          <a:xfrm>
            <a:off x="1479550" y="5716588"/>
            <a:ext cx="6184900" cy="914400"/>
          </a:xfrm>
          <a:prstGeom prst="rect">
            <a:avLst/>
          </a:prstGeom>
          <a:solidFill>
            <a:srgbClr val="FFFF00"/>
          </a:solidFill>
          <a:ln w="28575">
            <a:solidFill>
              <a:srgbClr val="0000FF"/>
            </a:solidFill>
            <a:miter lim="800000"/>
            <a:headEnd/>
            <a:tailEnd/>
          </a:ln>
        </p:spPr>
        <p:txBody>
          <a:bodyPr/>
          <a:lstStyle/>
          <a:p>
            <a:pPr lvl="1">
              <a:spcAft>
                <a:spcPts val="1000"/>
              </a:spcAft>
            </a:pPr>
            <a:r>
              <a:rPr lang="cs-CZ" altLang="cs-CZ" sz="2000" b="1" i="1" u="sng">
                <a:solidFill>
                  <a:srgbClr val="0000FF"/>
                </a:solidFill>
                <a:latin typeface="Comic Sans MS" pitchFamily="66" charset="0"/>
              </a:rPr>
              <a:t>Dráha</a:t>
            </a:r>
            <a:r>
              <a:rPr lang="cs-CZ" altLang="cs-CZ" sz="2000" b="1" i="1">
                <a:solidFill>
                  <a:srgbClr val="0000FF"/>
                </a:solidFill>
                <a:latin typeface="Comic Sans MS" pitchFamily="66" charset="0"/>
              </a:rPr>
              <a:t> –  délka trajektorie, kterou pohybující se těleso opíše za určitou dobu</a:t>
            </a:r>
          </a:p>
          <a:p>
            <a:endParaRPr lang="cs-CZ" altLang="cs-CZ">
              <a:latin typeface="Arial" charset="0"/>
            </a:endParaRPr>
          </a:p>
        </p:txBody>
      </p:sp>
    </p:spTree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ctrTitle"/>
          </p:nvPr>
        </p:nvSpPr>
        <p:spPr>
          <a:xfrm>
            <a:off x="468313" y="188913"/>
            <a:ext cx="8496300" cy="1223962"/>
          </a:xfrm>
        </p:spPr>
        <p:txBody>
          <a:bodyPr/>
          <a:lstStyle/>
          <a:p>
            <a:pPr eaLnBrk="1" hangingPunct="1"/>
            <a:r>
              <a:rPr lang="cs-CZ" altLang="cs-CZ" sz="3600" b="1" i="1" u="sng" smtClean="0">
                <a:solidFill>
                  <a:srgbClr val="002060"/>
                </a:solidFill>
                <a:latin typeface="Comic Sans MS" pitchFamily="66" charset="0"/>
              </a:rPr>
              <a:t>Síla – účinky síly na těleso</a:t>
            </a:r>
          </a:p>
        </p:txBody>
      </p:sp>
      <p:sp>
        <p:nvSpPr>
          <p:cNvPr id="4" name="Rectangle 3"/>
          <p:cNvSpPr>
            <a:spLocks noGrp="1" noRot="1" noChangeArrowheads="1"/>
          </p:cNvSpPr>
          <p:nvPr/>
        </p:nvSpPr>
        <p:spPr bwMode="auto">
          <a:xfrm>
            <a:off x="0" y="1341438"/>
            <a:ext cx="9144000" cy="5256212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3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400" b="1" i="1" dirty="0" smtClean="0">
                <a:effectLst/>
                <a:latin typeface="Comic Sans MS" panose="030F0702030302020204" pitchFamily="66" charset="0"/>
              </a:rPr>
              <a:t>Najdeš příklady</a:t>
            </a:r>
            <a:r>
              <a:rPr lang="cs-CZ" sz="2400" b="1" i="1" dirty="0">
                <a:effectLst/>
                <a:latin typeface="Comic Sans MS" panose="030F0702030302020204" pitchFamily="66" charset="0"/>
              </a:rPr>
              <a:t>, </a:t>
            </a:r>
            <a:r>
              <a:rPr lang="cs-CZ" sz="2400" b="1" i="1" dirty="0" smtClean="0">
                <a:effectLst/>
                <a:latin typeface="Comic Sans MS" panose="030F0702030302020204" pitchFamily="66" charset="0"/>
              </a:rPr>
              <a:t>jak </a:t>
            </a:r>
            <a:r>
              <a:rPr lang="cs-CZ" sz="2400" b="1" i="1" dirty="0">
                <a:effectLst/>
                <a:latin typeface="Comic Sans MS" panose="030F0702030302020204" pitchFamily="66" charset="0"/>
              </a:rPr>
              <a:t>působením síly změnit </a:t>
            </a:r>
            <a:r>
              <a:rPr lang="cs-CZ" sz="2400" b="1" i="1" dirty="0" smtClean="0">
                <a:effectLst/>
                <a:latin typeface="Comic Sans MS" panose="030F0702030302020204" pitchFamily="66" charset="0"/>
              </a:rPr>
              <a:t>tvar tělesa ?</a:t>
            </a:r>
          </a:p>
          <a:p>
            <a:pPr eaLnBrk="1" hangingPunct="1">
              <a:defRPr/>
            </a:pPr>
            <a:r>
              <a:rPr lang="cs-CZ" sz="2400" b="1" i="1" dirty="0" smtClean="0">
                <a:effectLst/>
                <a:latin typeface="Comic Sans MS" panose="030F0702030302020204" pitchFamily="66" charset="0"/>
              </a:rPr>
              <a:t>Jak </a:t>
            </a:r>
            <a:r>
              <a:rPr lang="cs-CZ" sz="2400" b="1" i="1" dirty="0">
                <a:effectLst/>
                <a:latin typeface="Comic Sans MS" panose="030F0702030302020204" pitchFamily="66" charset="0"/>
              </a:rPr>
              <a:t>nazýváme </a:t>
            </a:r>
            <a:r>
              <a:rPr lang="cs-CZ" sz="2400" b="1" i="1" dirty="0" smtClean="0">
                <a:effectLst/>
                <a:latin typeface="Comic Sans MS" panose="030F0702030302020204" pitchFamily="66" charset="0"/>
              </a:rPr>
              <a:t>tělesa s dočasnou změnou tvaru ?</a:t>
            </a:r>
          </a:p>
          <a:p>
            <a:pPr eaLnBrk="1" hangingPunct="1">
              <a:defRPr/>
            </a:pPr>
            <a:r>
              <a:rPr lang="cs-CZ" sz="2400" b="1" i="1" dirty="0" smtClean="0">
                <a:effectLst/>
                <a:latin typeface="Comic Sans MS" panose="030F0702030302020204" pitchFamily="66" charset="0"/>
              </a:rPr>
              <a:t>Jak </a:t>
            </a:r>
            <a:r>
              <a:rPr lang="cs-CZ" sz="2400" b="1" i="1" dirty="0">
                <a:effectLst/>
                <a:latin typeface="Comic Sans MS" panose="030F0702030302020204" pitchFamily="66" charset="0"/>
              </a:rPr>
              <a:t>nazýváme </a:t>
            </a:r>
            <a:r>
              <a:rPr lang="cs-CZ" sz="2400" b="1" i="1" dirty="0" smtClean="0">
                <a:effectLst/>
                <a:latin typeface="Comic Sans MS" panose="030F0702030302020204" pitchFamily="66" charset="0"/>
              </a:rPr>
              <a:t>tělesa s trvalou změnou tvaru ?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b="1" i="1" dirty="0">
              <a:effectLst/>
              <a:latin typeface="Comic Sans MS" panose="030F0702030302020204" pitchFamily="66" charset="0"/>
            </a:endParaRPr>
          </a:p>
        </p:txBody>
      </p:sp>
      <p:pic>
        <p:nvPicPr>
          <p:cNvPr id="1331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188" y="2897188"/>
            <a:ext cx="2143125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82750" y="4437063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888" y="2708275"/>
            <a:ext cx="2552700" cy="179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27588" y="4724400"/>
            <a:ext cx="2533650" cy="180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0" y="244475"/>
            <a:ext cx="9144000" cy="1431925"/>
          </a:xfrm>
        </p:spPr>
        <p:txBody>
          <a:bodyPr/>
          <a:lstStyle/>
          <a:p>
            <a:pPr eaLnBrk="1" hangingPunct="1"/>
            <a:r>
              <a:rPr lang="cs-CZ" altLang="cs-CZ" sz="3600" b="1" i="1" u="sng" smtClean="0">
                <a:solidFill>
                  <a:srgbClr val="002060"/>
                </a:solidFill>
                <a:latin typeface="Comic Sans MS" pitchFamily="66" charset="0"/>
              </a:rPr>
              <a:t>Síla a pohybový stav tělesa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0" y="1773238"/>
            <a:ext cx="9144000" cy="496887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b="1" i="1" dirty="0" smtClean="0">
                <a:latin typeface="Comic Sans MS" panose="030F0702030302020204" pitchFamily="66" charset="0"/>
              </a:rPr>
              <a:t>Najdeš příklady, </a:t>
            </a:r>
            <a:r>
              <a:rPr lang="cs-CZ" sz="2800" b="1" i="1" dirty="0">
                <a:latin typeface="Comic Sans MS" panose="030F0702030302020204" pitchFamily="66" charset="0"/>
              </a:rPr>
              <a:t>kdy síla uvádí těleso do </a:t>
            </a:r>
            <a:r>
              <a:rPr lang="cs-CZ" sz="2800" b="1" i="1" dirty="0" smtClean="0">
                <a:latin typeface="Comic Sans MS" panose="030F0702030302020204" pitchFamily="66" charset="0"/>
              </a:rPr>
              <a:t>pohybu? </a:t>
            </a:r>
            <a:r>
              <a:rPr lang="cs-CZ" sz="2800" b="1" i="1" dirty="0" smtClean="0">
                <a:latin typeface="Comic Sans MS" panose="030F0702030302020204" pitchFamily="66" charset="0"/>
              </a:rPr>
              <a:t>Vysvětli je.</a:t>
            </a:r>
            <a:endParaRPr lang="cs-CZ" sz="2800" b="1" i="1" dirty="0">
              <a:latin typeface="Comic Sans MS" panose="030F0702030302020204" pitchFamily="66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2800" b="1" i="1" dirty="0" smtClean="0">
              <a:latin typeface="Comic Sans MS" panose="030F0702030302020204" pitchFamily="66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2800" b="1" i="1" dirty="0">
              <a:latin typeface="Comic Sans MS" panose="030F0702030302020204" pitchFamily="66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2800" b="1" i="1" dirty="0" smtClean="0">
              <a:latin typeface="Comic Sans MS" panose="030F0702030302020204" pitchFamily="66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2800" b="1" i="1" dirty="0">
              <a:latin typeface="Comic Sans MS" panose="030F0702030302020204" pitchFamily="66" charset="0"/>
            </a:endParaRP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b="1" i="1" dirty="0">
                <a:latin typeface="Comic Sans MS" panose="030F0702030302020204" pitchFamily="66" charset="0"/>
              </a:rPr>
              <a:t>Fotbalista kope do míče. Které síly působí na míč v okamžiku kopnutí a co způsobují? Které síly působí na letící míč?</a:t>
            </a:r>
          </a:p>
        </p:txBody>
      </p:sp>
      <p:pic>
        <p:nvPicPr>
          <p:cNvPr id="8198" name="Picture 6" descr="C:\Users\ZSTREBON\AppData\Local\Microsoft\Windows\Temporary Internet Files\Content.IE5\VNE1GDJN\MP90042216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2781300"/>
            <a:ext cx="1844675" cy="184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9" name="Picture 7" descr="C:\Users\ZSTREBON\AppData\Local\Microsoft\Windows\Temporary Internet Files\Content.IE5\XJ5LUPFK\MP90043061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413" y="3068638"/>
            <a:ext cx="1225550" cy="184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1" name="Picture 9" descr="C:\Users\ZSTREBON\AppData\Local\Microsoft\Windows\Temporary Internet Files\Content.IE5\VNE1GDJN\MC90014980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1275" y="2470150"/>
            <a:ext cx="2676525" cy="191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3" name="Picture 11" descr="C:\Users\ZSTREBON\AppData\Local\Microsoft\Windows\Temporary Internet Files\Content.IE5\XJ5LUPFK\MC900441295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025" y="2852738"/>
            <a:ext cx="1844675" cy="184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8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07950" y="244475"/>
            <a:ext cx="9036050" cy="1312863"/>
          </a:xfrm>
        </p:spPr>
        <p:txBody>
          <a:bodyPr/>
          <a:lstStyle/>
          <a:p>
            <a:pPr eaLnBrk="1" hangingPunct="1"/>
            <a:r>
              <a:rPr lang="cs-CZ" altLang="cs-CZ" sz="3600" b="1" i="1" u="sng" smtClean="0">
                <a:solidFill>
                  <a:srgbClr val="002060"/>
                </a:solidFill>
                <a:latin typeface="Comic Sans MS" pitchFamily="66" charset="0"/>
              </a:rPr>
              <a:t>Účinky síly na těleso</a:t>
            </a:r>
          </a:p>
        </p:txBody>
      </p:sp>
      <p:sp>
        <p:nvSpPr>
          <p:cNvPr id="9219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0" y="1628775"/>
            <a:ext cx="9144000" cy="5229225"/>
          </a:xfrm>
        </p:spPr>
        <p:txBody>
          <a:bodyPr rtlCol="0">
            <a:normAutofit/>
          </a:bodyPr>
          <a:lstStyle/>
          <a:p>
            <a:pPr algn="just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b="1" i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deformační  </a:t>
            </a:r>
            <a:r>
              <a:rPr lang="cs-CZ" sz="2800" b="1" i="1" dirty="0">
                <a:solidFill>
                  <a:srgbClr val="FF0000"/>
                </a:solidFill>
                <a:latin typeface="Comic Sans MS" panose="030F0702030302020204" pitchFamily="66" charset="0"/>
              </a:rPr>
              <a:t>- síla mění tvar tělesa</a:t>
            </a:r>
            <a:r>
              <a:rPr lang="cs-CZ" sz="2800" i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endParaRPr lang="cs-CZ" sz="2800" i="1" dirty="0" smtClean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marL="0" indent="0" algn="just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2800" i="1" dirty="0" smtClean="0">
                <a:latin typeface="Comic Sans MS" panose="030F0702030302020204" pitchFamily="66" charset="0"/>
              </a:rPr>
              <a:t> -plastelína, </a:t>
            </a:r>
            <a:r>
              <a:rPr lang="cs-CZ" sz="2800" i="1" dirty="0">
                <a:latin typeface="Comic Sans MS" panose="030F0702030302020204" pitchFamily="66" charset="0"/>
              </a:rPr>
              <a:t>mačkání papíru</a:t>
            </a:r>
            <a:r>
              <a:rPr lang="cs-CZ" sz="2800" i="1" dirty="0" smtClean="0">
                <a:latin typeface="Comic Sans MS" panose="030F0702030302020204" pitchFamily="66" charset="0"/>
              </a:rPr>
              <a:t>, zlomení, řezání,  </a:t>
            </a:r>
          </a:p>
          <a:p>
            <a:pPr marL="0" indent="0" algn="just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2800" i="1" dirty="0">
                <a:latin typeface="Comic Sans MS" panose="030F0702030302020204" pitchFamily="66" charset="0"/>
              </a:rPr>
              <a:t> </a:t>
            </a:r>
            <a:r>
              <a:rPr lang="cs-CZ" sz="2800" i="1" dirty="0" smtClean="0">
                <a:latin typeface="Comic Sans MS" panose="030F0702030302020204" pitchFamily="66" charset="0"/>
              </a:rPr>
              <a:t>natažení ,deformace </a:t>
            </a:r>
            <a:r>
              <a:rPr lang="cs-CZ" sz="2800" i="1" dirty="0">
                <a:latin typeface="Comic Sans MS" panose="030F0702030302020204" pitchFamily="66" charset="0"/>
              </a:rPr>
              <a:t>po </a:t>
            </a:r>
            <a:r>
              <a:rPr lang="cs-CZ" sz="2800" i="1" dirty="0" smtClean="0">
                <a:latin typeface="Comic Sans MS" panose="030F0702030302020204" pitchFamily="66" charset="0"/>
              </a:rPr>
              <a:t>nárazu ….</a:t>
            </a:r>
          </a:p>
          <a:p>
            <a:pPr marL="0" indent="0" algn="just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2800" i="1" dirty="0">
              <a:latin typeface="Comic Sans MS" panose="030F0702030302020204" pitchFamily="66" charset="0"/>
            </a:endParaRPr>
          </a:p>
          <a:p>
            <a:pPr algn="just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2800" b="1" i="1" dirty="0" smtClean="0">
              <a:solidFill>
                <a:schemeClr val="accent1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pPr algn="just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b="1" i="1" dirty="0" smtClean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pohybový - </a:t>
            </a:r>
            <a:r>
              <a:rPr lang="cs-CZ" sz="2800" b="1" i="1" dirty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síla uvádí těleso do pohybu nebo klidu, může měnit rychlost a směr </a:t>
            </a:r>
            <a:r>
              <a:rPr lang="cs-CZ" sz="2800" b="1" i="1" dirty="0" smtClean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pohybu tělesa</a:t>
            </a:r>
          </a:p>
          <a:p>
            <a:pPr marL="0" indent="0" algn="just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2800" b="1" i="1" dirty="0">
                <a:solidFill>
                  <a:schemeClr val="folHlink"/>
                </a:solidFill>
                <a:latin typeface="Comic Sans MS" panose="030F0702030302020204" pitchFamily="66" charset="0"/>
              </a:rPr>
              <a:t> </a:t>
            </a:r>
            <a:r>
              <a:rPr lang="cs-CZ" sz="2800" b="1" i="1" dirty="0" smtClean="0">
                <a:solidFill>
                  <a:schemeClr val="folHlink"/>
                </a:solidFill>
                <a:latin typeface="Comic Sans MS" panose="030F0702030302020204" pitchFamily="66" charset="0"/>
              </a:rPr>
              <a:t> </a:t>
            </a:r>
            <a:r>
              <a:rPr lang="cs-CZ" sz="2800" b="1" i="1" dirty="0">
                <a:latin typeface="Comic Sans MS" panose="030F0702030302020204" pitchFamily="66" charset="0"/>
              </a:rPr>
              <a:t>-</a:t>
            </a:r>
            <a:r>
              <a:rPr lang="cs-CZ" sz="2800" i="1" dirty="0" smtClean="0">
                <a:latin typeface="Comic Sans MS" panose="030F0702030302020204" pitchFamily="66" charset="0"/>
              </a:rPr>
              <a:t>kopnutí, házení, kolo, automobil, bruslení, srážka, zastavení, chycení míče….</a:t>
            </a:r>
            <a:endParaRPr lang="cs-CZ" sz="2800" b="1" i="1" dirty="0">
              <a:solidFill>
                <a:schemeClr val="folHlink"/>
              </a:solidFill>
              <a:latin typeface="Comic Sans MS" panose="030F0702030302020204" pitchFamily="66" charset="0"/>
            </a:endParaRPr>
          </a:p>
        </p:txBody>
      </p:sp>
      <p:pic>
        <p:nvPicPr>
          <p:cNvPr id="9221" name="Picture 5" descr="C:\Users\ZSTREBON\AppData\Local\Microsoft\Windows\Temporary Internet Files\Content.IE5\PJJ4B25O\MC90036120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1500" y="2852738"/>
            <a:ext cx="2581275" cy="129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850" y="0"/>
            <a:ext cx="8518525" cy="981075"/>
          </a:xfrm>
        </p:spPr>
        <p:txBody>
          <a:bodyPr/>
          <a:lstStyle/>
          <a:p>
            <a:pPr eaLnBrk="1" hangingPunct="1"/>
            <a:r>
              <a:rPr lang="cs-CZ" altLang="cs-CZ" sz="3600" b="1" i="1" smtClean="0">
                <a:solidFill>
                  <a:srgbClr val="002060"/>
                </a:solidFill>
                <a:latin typeface="Comic Sans MS" pitchFamily="66" charset="0"/>
              </a:rPr>
              <a:t>Otázky k opakování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981075"/>
            <a:ext cx="8964612" cy="5761038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altLang="cs-CZ" sz="2800" i="1" smtClean="0">
                <a:latin typeface="Comic Sans MS" pitchFamily="66" charset="0"/>
              </a:rPr>
              <a:t>1.Jaké znáš účinky síly ?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altLang="cs-CZ" sz="2800" i="1" smtClean="0">
                <a:latin typeface="Comic Sans MS" pitchFamily="66" charset="0"/>
              </a:rPr>
              <a:t>………………………………………………………………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altLang="cs-CZ" sz="2800" i="1" smtClean="0">
                <a:latin typeface="Comic Sans MS" pitchFamily="66" charset="0"/>
              </a:rPr>
              <a:t>2.Uveď a vysvětli deformační účinek síly.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altLang="cs-CZ" sz="2800" i="1" smtClean="0">
                <a:latin typeface="Comic Sans MS" pitchFamily="66" charset="0"/>
              </a:rPr>
              <a:t>3.Uveď a vysvětli pohybový účinek síly.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altLang="cs-CZ" sz="2800" i="1" smtClean="0">
                <a:latin typeface="Comic Sans MS" pitchFamily="66" charset="0"/>
              </a:rPr>
              <a:t>4.Doplň do tabulky o jaký jde účinek síly : 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altLang="cs-CZ" sz="2800" i="1" smtClean="0">
                <a:latin typeface="Comic Sans MS" pitchFamily="66" charset="0"/>
              </a:rPr>
              <a:t>krájení chleba, mávání rukou, psaní, ořezávání tužky, skok do dálky, broušení nože</a:t>
            </a:r>
          </a:p>
          <a:p>
            <a:pPr marL="0" indent="0" eaLnBrk="1" hangingPunct="1">
              <a:buFont typeface="Wingdings" pitchFamily="2" charset="2"/>
              <a:buNone/>
            </a:pPr>
            <a:endParaRPr lang="cs-CZ" altLang="cs-CZ" i="1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79388" y="5229225"/>
          <a:ext cx="8785224" cy="11953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96306"/>
                <a:gridCol w="2196306"/>
                <a:gridCol w="2196306"/>
                <a:gridCol w="2196306"/>
              </a:tblGrid>
              <a:tr h="611047">
                <a:tc>
                  <a:txBody>
                    <a:bodyPr/>
                    <a:lstStyle/>
                    <a:p>
                      <a:pPr algn="ctr"/>
                      <a:r>
                        <a:rPr lang="cs-CZ" sz="2800" i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deformační</a:t>
                      </a:r>
                      <a:endParaRPr lang="cs-CZ" sz="2800" i="1" dirty="0">
                        <a:solidFill>
                          <a:schemeClr val="bg1">
                            <a:lumMod val="50000"/>
                          </a:schemeClr>
                        </a:solidFill>
                      </a:endParaRPr>
                    </a:p>
                  </a:txBody>
                  <a:tcPr marL="91443" marR="91443" marT="45704" marB="4570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marL="91443" marR="91443" marT="45704" marB="4570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marL="91443" marR="91443" marT="45704" marB="4570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marL="91443" marR="91443" marT="45704" marB="4570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84341">
                <a:tc>
                  <a:txBody>
                    <a:bodyPr/>
                    <a:lstStyle/>
                    <a:p>
                      <a:pPr algn="l"/>
                      <a:r>
                        <a:rPr lang="cs-CZ" sz="2800" b="1" i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pohybový</a:t>
                      </a:r>
                      <a:endParaRPr lang="cs-CZ" sz="2800" i="1" dirty="0"/>
                    </a:p>
                  </a:txBody>
                  <a:tcPr marL="91443" marR="91443" marT="45704" marB="4570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marL="91443" marR="91443" marT="45704" marB="4570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marL="91443" marR="91443" marT="45704" marB="4570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marL="91443" marR="91443" marT="45704" marB="4570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850" y="0"/>
            <a:ext cx="8518525" cy="981075"/>
          </a:xfrm>
        </p:spPr>
        <p:txBody>
          <a:bodyPr/>
          <a:lstStyle/>
          <a:p>
            <a:pPr eaLnBrk="1" hangingPunct="1"/>
            <a:r>
              <a:rPr lang="cs-CZ" altLang="cs-CZ" sz="4000" b="1" i="1" smtClean="0">
                <a:solidFill>
                  <a:srgbClr val="002060"/>
                </a:solidFill>
                <a:latin typeface="Comic Sans MS" pitchFamily="66" charset="0"/>
              </a:rPr>
              <a:t>Řešení: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981075"/>
            <a:ext cx="8964612" cy="5761038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altLang="cs-CZ" sz="2400" b="1" i="1" smtClean="0">
                <a:latin typeface="Comic Sans MS" pitchFamily="66" charset="0"/>
              </a:rPr>
              <a:t>1.Jaké znáš účinky síly ?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altLang="cs-CZ" sz="2400" b="1" i="1" smtClean="0">
                <a:latin typeface="Comic Sans MS" pitchFamily="66" charset="0"/>
              </a:rPr>
              <a:t>    </a:t>
            </a:r>
            <a:r>
              <a:rPr lang="cs-CZ" altLang="cs-CZ" sz="2400" b="1" i="1" smtClean="0">
                <a:solidFill>
                  <a:srgbClr val="FF0000"/>
                </a:solidFill>
                <a:latin typeface="Comic Sans MS" pitchFamily="66" charset="0"/>
              </a:rPr>
              <a:t>deformační a pohybové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altLang="cs-CZ" sz="2400" b="1" i="1" smtClean="0">
                <a:latin typeface="Comic Sans MS" pitchFamily="66" charset="0"/>
              </a:rPr>
              <a:t>2.Uveď a vysvětli deformační účinek síly.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altLang="cs-CZ" sz="2400" b="1" i="1" smtClean="0">
                <a:latin typeface="Comic Sans MS" pitchFamily="66" charset="0"/>
              </a:rPr>
              <a:t>3.Uveď a vysvětli pohybový účinek síly.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altLang="cs-CZ" sz="2400" b="1" i="1" smtClean="0">
                <a:latin typeface="Comic Sans MS" pitchFamily="66" charset="0"/>
              </a:rPr>
              <a:t>4.Doplň do tabulky o jaký jde účinek síly : 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altLang="cs-CZ" sz="2400" b="1" i="1" smtClean="0">
                <a:latin typeface="Comic Sans MS" pitchFamily="66" charset="0"/>
              </a:rPr>
              <a:t>krájení chleba, mávání rukou, psaní, ořezávání tužky, skok do dálky, broušení nože</a:t>
            </a:r>
          </a:p>
          <a:p>
            <a:pPr marL="0" indent="0" eaLnBrk="1" hangingPunct="1">
              <a:buFont typeface="Wingdings" pitchFamily="2" charset="2"/>
              <a:buNone/>
            </a:pPr>
            <a:endParaRPr lang="cs-CZ" altLang="cs-CZ" sz="2400" b="1" i="1" smtClean="0">
              <a:latin typeface="Comic Sans MS" pitchFamily="66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79388" y="4437063"/>
          <a:ext cx="8785224" cy="13398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96306"/>
                <a:gridCol w="2196306"/>
                <a:gridCol w="2196306"/>
                <a:gridCol w="2196306"/>
              </a:tblGrid>
              <a:tr h="755303">
                <a:tc>
                  <a:txBody>
                    <a:bodyPr/>
                    <a:lstStyle/>
                    <a:p>
                      <a:pPr algn="ctr"/>
                      <a:r>
                        <a:rPr lang="cs-CZ" sz="2800" i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deformační</a:t>
                      </a:r>
                      <a:endParaRPr lang="cs-CZ" sz="2800" i="1" dirty="0">
                        <a:solidFill>
                          <a:schemeClr val="bg1">
                            <a:lumMod val="50000"/>
                          </a:schemeClr>
                        </a:solidFill>
                      </a:endParaRPr>
                    </a:p>
                  </a:txBody>
                  <a:tcPr marL="91443" marR="9144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krájení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marL="91443" marR="9144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ořezávání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marL="91443" marR="9144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broušení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marL="91443" marR="9144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84547">
                <a:tc>
                  <a:txBody>
                    <a:bodyPr/>
                    <a:lstStyle/>
                    <a:p>
                      <a:pPr algn="l"/>
                      <a:r>
                        <a:rPr lang="cs-CZ" sz="2800" b="1" i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pohybový</a:t>
                      </a:r>
                      <a:endParaRPr lang="cs-CZ" sz="2800" i="1" dirty="0"/>
                    </a:p>
                  </a:txBody>
                  <a:tcPr marL="91443" marR="9144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mávání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marL="91443" marR="9144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psaní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marL="91443" marR="9144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skok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marL="91443" marR="9144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Obdélník 1"/>
          <p:cNvSpPr>
            <a:spLocks noChangeArrowheads="1"/>
          </p:cNvSpPr>
          <p:nvPr/>
        </p:nvSpPr>
        <p:spPr bwMode="auto">
          <a:xfrm>
            <a:off x="719138" y="5013325"/>
            <a:ext cx="7705725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i="1">
                <a:latin typeface="Comic Sans MS" pitchFamily="66" charset="0"/>
              </a:rPr>
              <a:t>MARŠAK, Jan. Fyzika pro 7. a 8. ročník základní školy. 1.vydání. Prometheus, 1993. ISBN 80-8555570-29-7 </a:t>
            </a:r>
          </a:p>
          <a:p>
            <a:r>
              <a:rPr lang="cs-CZ" altLang="cs-CZ" i="1">
                <a:latin typeface="Comic Sans MS" pitchFamily="66" charset="0"/>
              </a:rPr>
              <a:t>BOHUNĚK, Jiří. Sbírka úloh z fyziky pro ZŠ, 1. díl. 1. vydání. Prometheus, 1992. ISBN 80-04-26025-X s. 37 – 38.</a:t>
            </a:r>
          </a:p>
          <a:p>
            <a:r>
              <a:rPr lang="cs-CZ" altLang="cs-CZ" i="1">
                <a:latin typeface="Comic Sans MS" pitchFamily="66" charset="0"/>
              </a:rPr>
              <a:t>Všechny použité obrázky: www.office.microsoft.com [online]. </a:t>
            </a:r>
          </a:p>
        </p:txBody>
      </p:sp>
      <p:sp>
        <p:nvSpPr>
          <p:cNvPr id="3" name="Obdélník 2"/>
          <p:cNvSpPr/>
          <p:nvPr/>
        </p:nvSpPr>
        <p:spPr>
          <a:xfrm>
            <a:off x="719138" y="3470275"/>
            <a:ext cx="7921625" cy="1476375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i="1" dirty="0">
                <a:latin typeface="Comic Sans MS" panose="030F0702030302020204" pitchFamily="66" charset="0"/>
                <a:cs typeface="+mn-cs"/>
              </a:rPr>
              <a:t>Použitá literatura a zdroje obrázků 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i="1" dirty="0">
              <a:latin typeface="Comic Sans MS" panose="030F0702030302020204" pitchFamily="66" charset="0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i="1" dirty="0">
                <a:latin typeface="Comic Sans MS" panose="030F0702030302020204" pitchFamily="66" charset="0"/>
                <a:cs typeface="+mn-cs"/>
              </a:rPr>
              <a:t>TESAŘ, Jiří; JÁCHYM, František . Fyzika 2 pro ZŠ : Síla a její účinky. Vyd. 1. Praha : SPN, 2008. 88 s. ISBN 978-80-7235-381-1.</a:t>
            </a:r>
          </a:p>
          <a:p>
            <a:pPr marL="65087" fontAlgn="auto">
              <a:spcBef>
                <a:spcPts val="0"/>
              </a:spcBef>
              <a:spcAft>
                <a:spcPts val="0"/>
              </a:spcAft>
              <a:defRPr/>
            </a:pPr>
            <a:endParaRPr lang="cs-CZ" i="1" dirty="0">
              <a:latin typeface="Comic Sans MS" panose="030F0702030302020204" pitchFamily="66" charset="0"/>
              <a:cs typeface="+mn-cs"/>
            </a:endParaRPr>
          </a:p>
        </p:txBody>
      </p:sp>
      <p:sp>
        <p:nvSpPr>
          <p:cNvPr id="3075" name="Zástupný symbol pro obsah 2"/>
          <p:cNvSpPr>
            <a:spLocks/>
          </p:cNvSpPr>
          <p:nvPr/>
        </p:nvSpPr>
        <p:spPr bwMode="auto">
          <a:xfrm>
            <a:off x="395288" y="1773238"/>
            <a:ext cx="82296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3200" b="1">
                <a:solidFill>
                  <a:srgbClr val="31859C"/>
                </a:solidFill>
              </a:rPr>
              <a:t>POUŽITÉ ZDROJE </a:t>
            </a:r>
          </a:p>
        </p:txBody>
      </p:sp>
      <p:pic>
        <p:nvPicPr>
          <p:cNvPr id="1843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811</Words>
  <Application>Microsoft Office PowerPoint</Application>
  <PresentationFormat>Předvádění na obrazovce (4:3)</PresentationFormat>
  <Paragraphs>148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3" baseType="lpstr">
      <vt:lpstr>Calibri</vt:lpstr>
      <vt:lpstr>Arial</vt:lpstr>
      <vt:lpstr>Comic Sans MS</vt:lpstr>
      <vt:lpstr>Wingdings</vt:lpstr>
      <vt:lpstr>Times New Roman</vt:lpstr>
      <vt:lpstr>Motiv systému Office</vt:lpstr>
      <vt:lpstr>Snímek 1</vt:lpstr>
      <vt:lpstr>Výklad látky a úkol pro žáky s následným řešením na téma:  POHYB TĚLESA  + SÍLA</vt:lpstr>
      <vt:lpstr>Pohyb tělesa</vt:lpstr>
      <vt:lpstr>Urči:</vt:lpstr>
      <vt:lpstr>Druhy pohybů</vt:lpstr>
      <vt:lpstr>Snímek 6</vt:lpstr>
      <vt:lpstr>Snímek 7</vt:lpstr>
      <vt:lpstr>Snímek 8</vt:lpstr>
      <vt:lpstr>Které z uvedených pohybů jsou rovnoměrné a které nerovnoměrné?</vt:lpstr>
      <vt:lpstr>Shrnutí:</vt:lpstr>
      <vt:lpstr>Snímek 11</vt:lpstr>
      <vt:lpstr>Síla – účinky síly na těleso</vt:lpstr>
      <vt:lpstr>Síla a pohybový stav tělesa</vt:lpstr>
      <vt:lpstr>Účinky síly na těleso</vt:lpstr>
      <vt:lpstr>Otázky k opakování</vt:lpstr>
      <vt:lpstr>Řešení: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</dc:creator>
  <cp:lastModifiedBy>Dum</cp:lastModifiedBy>
  <cp:revision>14</cp:revision>
  <dcterms:created xsi:type="dcterms:W3CDTF">2014-09-16T21:52:32Z</dcterms:created>
  <dcterms:modified xsi:type="dcterms:W3CDTF">2014-09-18T10:11:01Z</dcterms:modified>
</cp:coreProperties>
</file>