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71" r:id="rId2"/>
    <p:sldId id="257" r:id="rId3"/>
    <p:sldId id="258" r:id="rId4"/>
    <p:sldId id="268" r:id="rId5"/>
    <p:sldId id="264" r:id="rId6"/>
    <p:sldId id="265" r:id="rId7"/>
    <p:sldId id="259" r:id="rId8"/>
    <p:sldId id="260" r:id="rId9"/>
    <p:sldId id="261" r:id="rId10"/>
    <p:sldId id="263" r:id="rId11"/>
    <p:sldId id="269" r:id="rId12"/>
    <p:sldId id="270" r:id="rId13"/>
    <p:sldId id="266" r:id="rId14"/>
  </p:sldIdLst>
  <p:sldSz cx="10080625" cy="7559675"/>
  <p:notesSz cx="7559675" cy="10691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246" y="-10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fld id="{5E58BFC2-B90C-439E-8A04-A276A62FD087}" type="slidenum">
              <a:rPr lang="cs-CZ"/>
              <a:pPr>
                <a:defRPr sz="1400"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 smtClean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A9DE1307-3D02-4C0E-B853-1F548EB1CED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Arial" pitchFamily="18"/>
        <a:ea typeface="Microsoft YaHei" pitchFamily="2"/>
        <a:cs typeface="Mangal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638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741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843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945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150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355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560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B3E89-6DA7-44C8-93CA-0A2A4D2ADB49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7BA23-102B-480F-9248-583C6ABC89D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53B95-E2B8-4E64-90AF-438D3A231EF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6D68E-047B-44D7-BD6F-022C841FCDA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6DA54-1193-4703-B63F-529F2D33A98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44586-E5BA-4FB7-8EF5-BE8A3666DCA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5C158-7043-4664-922C-D6E95E821236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AC99D-70A3-46EE-8EC7-734D0029503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07680-8E0E-4734-AB75-7CDE0B2AC01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A5BEF-47CC-4DEF-B5B2-F55FC416997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4C817-BC06-448B-9A36-11D53211A7B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  <p:sndAc>
      <p:stSnd>
        <p:snd r:embed="rId1" name="wind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FFFFC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E1DEE443-8D57-4EF1-84E6-18044795547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stSnd>
        <p:snd r:embed="rId13" name="wind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 kern="1200">
          <a:solidFill>
            <a:schemeClr val="tx2"/>
          </a:solidFill>
          <a:latin typeface="Arial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9pPr>
    </p:titleStyle>
    <p:bodyStyle>
      <a:lvl1pPr algn="l" rtl="0" eaLnBrk="0" fontAlgn="base" hangingPunct="0">
        <a:spcBef>
          <a:spcPct val="0"/>
        </a:spcBef>
        <a:spcAft>
          <a:spcPts val="1413"/>
        </a:spcAft>
        <a:defRPr lang="cs-CZ" sz="3200" kern="1200">
          <a:solidFill>
            <a:schemeClr val="tx1"/>
          </a:solidFill>
          <a:latin typeface="Arial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leccos.com/index.php/clanky/periodicka-soustava-prvku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http://wiki.verkata.com/cs/wiki/Anorganick&#225;_chemi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4" name="Group 4"/>
          <p:cNvGraphicFramePr>
            <a:graphicFrameLocks noGrp="1"/>
          </p:cNvGraphicFramePr>
          <p:nvPr/>
        </p:nvGraphicFramePr>
        <p:xfrm>
          <a:off x="503238" y="1779588"/>
          <a:ext cx="8929687" cy="5749928"/>
        </p:xfrm>
        <a:graphic>
          <a:graphicData uri="http://schemas.openxmlformats.org/drawingml/2006/table">
            <a:tbl>
              <a:tblPr/>
              <a:tblGrid>
                <a:gridCol w="3459162"/>
                <a:gridCol w="5470525"/>
              </a:tblGrid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Číslo projektu MŠMT: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rPr>
                        <a:t>CZ . 1 . 07 / 1. 4. 00 / 21 . 07 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Číslo materiálu: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VY_32_INOVACE_07_05_úvod do chemie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Název školy: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ZŠ, PŠ a MŠ Česká Lípa, Moskevská 679, příspěvková organizace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Ročník: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I. ročník praktické školy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Vzdělávací oblast: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Člověk a příroda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Předmět: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Základy přírodních věd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Tematický okruh: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Základy chemie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Téma: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Výchozí látky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Název autora: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Mgr. Lucie  Červenková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Vytvořeno dne: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Květen 2013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Anotace 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Určeno pro žáky Praktické školy jako prezentace k učivu Základní organické látky a sloučeniny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Klíčová slova: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Výchozí látky, chemie organická a anorganická</a:t>
                      </a:r>
                    </a:p>
                  </a:txBody>
                  <a:tcPr marL="91418" marR="91418" marT="45716" marB="457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2091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6325" y="115888"/>
            <a:ext cx="7493000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stSnd>
        <p:snd r:embed="rId2" name="win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03238" y="2633663"/>
            <a:ext cx="9072562" cy="1274762"/>
          </a:xfrm>
        </p:spPr>
        <p:txBody>
          <a:bodyPr anchor="ctr">
            <a:spAutoFit/>
          </a:bodyPr>
          <a:lstStyle/>
          <a:p>
            <a:pPr eaLnBrk="1">
              <a:buSzPct val="45000"/>
              <a:buFont typeface="StarSymbol"/>
              <a:buChar char="●"/>
            </a:pP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Tato prezentace je určena pro žáky Praktické školy, k výuce v předmětu Základy přírodních věd- Chemie. </a:t>
            </a: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Úvod do učiva  na téma Základní organické sloučeniny.</a:t>
            </a: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23850" y="17732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Aft>
                <a:spcPts val="1413"/>
              </a:spcAft>
            </a:pPr>
            <a:r>
              <a:rPr 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METODICKÝ POPIS</a:t>
            </a: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8600" y="26035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 txBox="1">
            <a:spLocks noGrp="1"/>
          </p:cNvSpPr>
          <p:nvPr>
            <p:ph type="title" idx="4294967295"/>
          </p:nvPr>
        </p:nvSpPr>
        <p:spPr>
          <a:xfrm>
            <a:off x="576263" y="2986088"/>
            <a:ext cx="9070975" cy="1262062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3600" b="1" i="1" u="sng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ZÁKLADNÍ ORGANICKÉ  LÁTKY A ORGANICKÉ SLOUČENINY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360363" y="395288"/>
            <a:ext cx="4967287" cy="1052512"/>
          </a:xfrm>
        </p:spPr>
        <p:txBody>
          <a:bodyPr/>
          <a:lstStyle/>
          <a:p>
            <a:pPr>
              <a:defRPr/>
            </a:pPr>
            <a:r>
              <a:rPr sz="3200" b="1" i="1" u="sng" dirty="0" smtClean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ZÁKLADNÍ POJMY:</a:t>
            </a:r>
            <a:endParaRPr sz="3200" b="1" i="1" u="sng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123" name="Podnadpis 4"/>
          <p:cNvSpPr txBox="1">
            <a:spLocks noGrp="1"/>
          </p:cNvSpPr>
          <p:nvPr>
            <p:ph type="subTitle" idx="1"/>
          </p:nvPr>
        </p:nvSpPr>
        <p:spPr>
          <a:xfrm>
            <a:off x="431800" y="1331913"/>
            <a:ext cx="9145588" cy="5472112"/>
          </a:xfrm>
        </p:spPr>
        <p:txBody>
          <a:bodyPr/>
          <a:lstStyle/>
          <a:p>
            <a:pPr algn="l"/>
            <a:r>
              <a:rPr altLang="cs-CZ" sz="2000" b="1" i="1" u="sng" smtClean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Organická chemie </a:t>
            </a:r>
            <a:r>
              <a:rPr altLang="cs-CZ" sz="20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= zabývá se sloučeninami uhlíku, původně byly tato sloučeniny označována jako organické proto, že byly získávány z rostlinných a živočišných organismů. V současné době se většina těchto sloučenin a  připravuje synteticky = uměle.</a:t>
            </a:r>
          </a:p>
          <a:p>
            <a:pPr algn="l"/>
            <a:r>
              <a:rPr altLang="cs-CZ" sz="20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Organické sloučeniny bývají tvořeny těmito základními prvky- uhlík C, vodík H, kyslík O2, dusík N, Fosfor P, síra S a halogeny.</a:t>
            </a:r>
          </a:p>
        </p:txBody>
      </p:sp>
      <p:sp>
        <p:nvSpPr>
          <p:cNvPr id="2" name="Obdélník 1"/>
          <p:cNvSpPr/>
          <p:nvPr/>
        </p:nvSpPr>
        <p:spPr>
          <a:xfrm>
            <a:off x="431800" y="3924300"/>
            <a:ext cx="9072563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000" b="1" i="1" u="sng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Anorganická chemie </a:t>
            </a:r>
            <a:r>
              <a:rPr lang="cs-CZ" sz="2000" i="1" dirty="0">
                <a:latin typeface="Comic Sans MS" panose="030F0702030302020204" pitchFamily="66" charset="0"/>
              </a:rPr>
              <a:t>= původně chemie látek, které vznikaly mimo biologické procesy. </a:t>
            </a:r>
          </a:p>
          <a:p>
            <a:pPr>
              <a:defRPr/>
            </a:pPr>
            <a:r>
              <a:rPr lang="cs-CZ" sz="2000" i="1" dirty="0">
                <a:latin typeface="Comic Sans MS" panose="030F0702030302020204" pitchFamily="66" charset="0"/>
              </a:rPr>
              <a:t>V současnosti se anorganickou chemií rozumí systematický popis struktury a vlastností prvků a sloučenin s výjimkou většiny sloučenin uhlíku. </a:t>
            </a:r>
          </a:p>
          <a:p>
            <a:pPr>
              <a:defRPr/>
            </a:pPr>
            <a:r>
              <a:rPr lang="cs-CZ" sz="2000" i="1" dirty="0">
                <a:latin typeface="Comic Sans MS" panose="030F0702030302020204" pitchFamily="66" charset="0"/>
              </a:rPr>
              <a:t>Základem systému anorganické chemie je </a:t>
            </a:r>
            <a:r>
              <a:rPr lang="cs-CZ" sz="2000" b="1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hlinkClick r:id="rId3"/>
              </a:rPr>
              <a:t>periodická soustava prvků</a:t>
            </a:r>
            <a:r>
              <a:rPr lang="cs-CZ" sz="2000" b="1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.</a:t>
            </a: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endParaRPr lang="cs-CZ" sz="2000" b="1" i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bdélník 1"/>
          <p:cNvSpPr>
            <a:spLocks noChangeArrowheads="1"/>
          </p:cNvSpPr>
          <p:nvPr/>
        </p:nvSpPr>
        <p:spPr bwMode="auto">
          <a:xfrm>
            <a:off x="360363" y="1763713"/>
            <a:ext cx="9072562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2400" b="1" i="1" u="sng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Organické látky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Jsou tvořeny hlavně uhlíkem, vodíkem a kyslíkem. Najdeme je hlavně v tělech živých organismů. Základními skupinami organických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látek jsou:</a:t>
            </a:r>
          </a:p>
          <a:p>
            <a:endParaRPr lang="cs-CZ" altLang="cs-CZ" sz="2400" b="1" i="1" u="sng">
              <a:latin typeface="Comic Sans MS" pitchFamily="66" charset="0"/>
              <a:ea typeface="Microsoft YaHei" pitchFamily="34" charset="-122"/>
            </a:endParaRPr>
          </a:p>
          <a:p>
            <a:pPr algn="ctr"/>
            <a:r>
              <a:rPr lang="cs-CZ" altLang="cs-CZ" sz="2400" b="1" i="1" u="sng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1. Cukry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  = </a:t>
            </a:r>
            <a:r>
              <a:rPr lang="cs-CZ" altLang="cs-CZ" sz="2400" i="1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hlavní zdroj energie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(„palivo“) pro živé organismy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 z cukrů si organismy vyrábějí i další látky, hlavně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škrob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a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celulózu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.</a:t>
            </a:r>
          </a:p>
          <a:p>
            <a:r>
              <a:rPr lang="cs-CZ" altLang="cs-CZ" sz="2400" b="1" i="1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Škrob: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je hlavní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zásobní látka rostlin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. Pomocí něj si rostliny ukládají energii do zásoby pro horší časy.</a:t>
            </a:r>
          </a:p>
          <a:p>
            <a:r>
              <a:rPr lang="cs-CZ" altLang="cs-CZ" sz="2400" b="1" i="1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Celulóza: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tvrdá látka, která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vyztužuje tělo rostlin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(z celulózy je například dřevo).</a:t>
            </a:r>
          </a:p>
        </p:txBody>
      </p:sp>
      <p:sp>
        <p:nvSpPr>
          <p:cNvPr id="6147" name="Nadpis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cs-CZ" sz="3200" b="1" i="1" u="sng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ZÁKLADNÍ ORGANICKÉ LÁTKY V ŽIVÝCH ORGANISMECH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bdélník 1"/>
          <p:cNvSpPr>
            <a:spLocks noChangeArrowheads="1"/>
          </p:cNvSpPr>
          <p:nvPr/>
        </p:nvSpPr>
        <p:spPr bwMode="auto">
          <a:xfrm>
            <a:off x="503238" y="395288"/>
            <a:ext cx="8569325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2400" b="1" i="1" u="sng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2.Tuky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  = slouží hlavně </a:t>
            </a:r>
            <a:r>
              <a:rPr lang="cs-CZ" altLang="cs-CZ" sz="2400" b="1" i="1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jako zásobní látka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u většiny organismů 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(ukládání energie do zásoby)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slouží také jako </a:t>
            </a:r>
            <a:r>
              <a:rPr lang="cs-CZ" altLang="cs-CZ" sz="2400" b="1" i="1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stavební látka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(jsou z nich tvořeny 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například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membrány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– tenké blány, které obalují buňky)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Některé tuky mohou být tekuté (říkáme jim „oleje“), jiné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jsou naopak velmi tuhé (říkáme jim „vosky“).</a:t>
            </a:r>
          </a:p>
          <a:p>
            <a:endParaRPr lang="cs-CZ" altLang="cs-CZ" b="1">
              <a:ea typeface="Microsoft YaHei" pitchFamily="34" charset="-122"/>
            </a:endParaRPr>
          </a:p>
        </p:txBody>
      </p:sp>
      <p:sp>
        <p:nvSpPr>
          <p:cNvPr id="7171" name="Obdélník 2"/>
          <p:cNvSpPr>
            <a:spLocks noChangeArrowheads="1"/>
          </p:cNvSpPr>
          <p:nvPr/>
        </p:nvSpPr>
        <p:spPr bwMode="auto">
          <a:xfrm>
            <a:off x="760413" y="3851275"/>
            <a:ext cx="849788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2400" b="1" i="1" u="sng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3.Bílkoviny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 =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stavební látky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(tvoří například naši kůži nebo vlasy, jsou základem svalů ap.)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 =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zajišťují různé děje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, například pohyb, trávení, tvorbu nových látek ap.</a:t>
            </a:r>
          </a:p>
          <a:p>
            <a:pPr algn="ctr"/>
            <a:r>
              <a:rPr lang="cs-CZ" altLang="cs-CZ" sz="2400" b="1" i="1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Ostatní organické látky</a:t>
            </a:r>
          </a:p>
          <a:p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 *například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DNA 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(je v ní uložena </a:t>
            </a:r>
            <a:r>
              <a:rPr lang="cs-CZ" altLang="cs-CZ" sz="2400" b="1" i="1">
                <a:latin typeface="Comic Sans MS" pitchFamily="66" charset="0"/>
                <a:ea typeface="Microsoft YaHei" pitchFamily="34" charset="-122"/>
              </a:rPr>
              <a:t>dědičná informace</a:t>
            </a:r>
            <a:r>
              <a:rPr lang="cs-CZ" altLang="cs-CZ" sz="2400" i="1">
                <a:latin typeface="Comic Sans MS" pitchFamily="66" charset="0"/>
                <a:ea typeface="Microsoft YaHei" pitchFamily="34" charset="-122"/>
              </a:rPr>
              <a:t>), barviva, vonné látky a spousta dalších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1"/>
          <p:cNvSpPr txBox="1">
            <a:spLocks noChangeArrowheads="1"/>
          </p:cNvSpPr>
          <p:nvPr/>
        </p:nvSpPr>
        <p:spPr bwMode="auto">
          <a:xfrm>
            <a:off x="1800225" y="431800"/>
            <a:ext cx="62642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787878"/>
            </a:outerShdw>
          </a:effectLst>
        </p:spPr>
        <p:txBody>
          <a:bodyPr lIns="0" tIns="0" rIns="0" bIns="0" anchor="ctr"/>
          <a:lstStyle/>
          <a:p>
            <a:pPr algn="ctr">
              <a:buSzPct val="45000"/>
              <a:buFont typeface="StarSymbol"/>
              <a:buNone/>
              <a:defRPr/>
            </a:pPr>
            <a:r>
              <a:rPr lang="cs-CZ" altLang="cs-CZ" sz="4000" i="1">
                <a:latin typeface="Comic Sans MS" pitchFamily="66" charset="0"/>
                <a:ea typeface="Microsoft YaHei" pitchFamily="34" charset="-122"/>
                <a:cs typeface="Mangal" pitchFamily="18" charset="0"/>
              </a:rPr>
              <a:t>Organická chemie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03238" y="1871663"/>
            <a:ext cx="8928100" cy="4797425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marL="342720" indent="-342720" algn="ctr" fontAlgn="auto">
              <a:lnSpc>
                <a:spcPct val="120000"/>
              </a:lnSpc>
              <a:spcBef>
                <a:spcPts val="899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pl-PL" sz="2800" b="1" i="1" u="sng" dirty="0">
                <a:effectLst>
                  <a:outerShdw dist="17961" dir="2700000">
                    <a:scrgbClr r="0" g="0" b="0"/>
                  </a:outerShdw>
                </a:effectLst>
                <a:latin typeface="Comic Sans MS" pitchFamily="66"/>
                <a:ea typeface="Microsoft YaHei" pitchFamily="2"/>
                <a:cs typeface="Mangal" pitchFamily="2"/>
              </a:rPr>
              <a:t>Co je to organická chemie?</a:t>
            </a:r>
          </a:p>
          <a:p>
            <a:pPr marL="342720" indent="-342720" algn="ctr" fontAlgn="auto">
              <a:lnSpc>
                <a:spcPct val="120000"/>
              </a:lnSpc>
              <a:spcBef>
                <a:spcPts val="899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pl-PL" sz="2800" b="1" i="1" dirty="0">
                <a:solidFill>
                  <a:srgbClr val="CC0000"/>
                </a:solidFill>
                <a:effectLst>
                  <a:outerShdw dist="17961" dir="2700000">
                    <a:scrgbClr r="0" g="0" b="0"/>
                  </a:outerShdw>
                </a:effectLst>
                <a:latin typeface="Comic Sans MS" pitchFamily="66"/>
                <a:ea typeface="Microsoft YaHei" pitchFamily="2"/>
                <a:cs typeface="Mangal" pitchFamily="2"/>
              </a:rPr>
              <a:t>organická chemie =  chemie sloučenin uhlíku</a:t>
            </a:r>
          </a:p>
          <a:p>
            <a:pPr marL="342720" indent="-342720" algn="ctr" fontAlgn="auto">
              <a:lnSpc>
                <a:spcPct val="120000"/>
              </a:lnSpc>
              <a:spcBef>
                <a:spcPts val="697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endParaRPr lang="cs-CZ" sz="2800" b="1" i="1" dirty="0">
              <a:latin typeface="Comic Sans MS" pitchFamily="66"/>
              <a:ea typeface="Microsoft YaHei" pitchFamily="2"/>
              <a:cs typeface="Mangal" pitchFamily="2"/>
            </a:endParaRPr>
          </a:p>
          <a:p>
            <a:pPr marL="342720" indent="-342720" algn="ctr" fontAlgn="auto">
              <a:lnSpc>
                <a:spcPct val="120000"/>
              </a:lnSpc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!!!Pozor!!!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  </a:t>
            </a: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mezi organické sloučeniny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 </a:t>
            </a: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nepatří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:</a:t>
            </a:r>
          </a:p>
          <a:p>
            <a:pPr marL="342720" indent="-342720" algn="ctr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Oxid uhelnatý - CO, oxid uhličitý - CO</a:t>
            </a:r>
            <a:r>
              <a:rPr lang="cs-CZ" sz="2400" i="1" baseline="-25000" dirty="0">
                <a:latin typeface="Comic Sans MS" pitchFamily="66"/>
                <a:ea typeface="Microsoft YaHei" pitchFamily="2"/>
                <a:cs typeface="Mangal" pitchFamily="2"/>
              </a:rPr>
              <a:t>2</a:t>
            </a: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, </a:t>
            </a:r>
          </a:p>
          <a:p>
            <a:pPr marL="342720" indent="-342720" algn="ctr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uhličitany, kyanidy, kyselina uhličitá, kyanovodík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3600" y="792163"/>
            <a:ext cx="8712200" cy="704215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marL="342720" indent="-342720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defRPr sz="2800" b="0" i="1">
                <a:latin typeface="Comic Sans MS" pitchFamily="66"/>
              </a:defRPr>
            </a:pPr>
            <a:r>
              <a:rPr lang="pl-PL" sz="2800" i="1" u="sng" dirty="0">
                <a:solidFill>
                  <a:srgbClr val="FF0000"/>
                </a:solidFill>
                <a:effectLst>
                  <a:outerShdw dist="17961" dir="2700000">
                    <a:scrgbClr r="0" g="0" b="0"/>
                  </a:outerShdw>
                </a:effectLst>
                <a:latin typeface="Comic Sans MS" pitchFamily="66"/>
                <a:ea typeface="Microsoft YaHei" pitchFamily="2"/>
                <a:cs typeface="Mangal" pitchFamily="2"/>
              </a:rPr>
              <a:t>Co je to organická chemie?</a:t>
            </a:r>
          </a:p>
          <a:p>
            <a:pPr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defRPr sz="2800" b="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původní názor:</a:t>
            </a:r>
          </a:p>
          <a:p>
            <a:pPr marL="342720" indent="-342720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tabLst>
                <a:tab pos="342720" algn="l"/>
                <a:tab pos="914040" algn="l"/>
                <a:tab pos="1828439" algn="l"/>
                <a:tab pos="2742839" algn="l"/>
                <a:tab pos="3657239" algn="l"/>
                <a:tab pos="4571639" algn="l"/>
                <a:tab pos="5486040" algn="l"/>
                <a:tab pos="6400440" algn="l"/>
                <a:tab pos="7314840" algn="l"/>
                <a:tab pos="8229240" algn="l"/>
                <a:tab pos="9143640" algn="l"/>
                <a:tab pos="10058040" algn="l"/>
              </a:tabLst>
              <a:defRPr sz="2800" b="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	*organické látky vznikají jen v tělech organismů a</a:t>
            </a:r>
          </a:p>
          <a:p>
            <a:pPr marL="342720" indent="-342720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tabLst>
                <a:tab pos="342720" algn="l"/>
                <a:tab pos="914040" algn="l"/>
                <a:tab pos="1828439" algn="l"/>
                <a:tab pos="2742839" algn="l"/>
                <a:tab pos="3657239" algn="l"/>
                <a:tab pos="4571639" algn="l"/>
                <a:tab pos="5486040" algn="l"/>
                <a:tab pos="6400440" algn="l"/>
                <a:tab pos="7314840" algn="l"/>
                <a:tab pos="8229240" algn="l"/>
                <a:tab pos="9143640" algn="l"/>
                <a:tab pos="10058040" algn="l"/>
              </a:tabLst>
              <a:defRPr sz="2800" b="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	nelze je uměle vyrobit</a:t>
            </a:r>
          </a:p>
          <a:p>
            <a:pPr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defRPr sz="2800" b="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*Roku 1828 Friedrich </a:t>
            </a:r>
            <a:r>
              <a:rPr lang="cs-CZ" sz="2800" i="1" dirty="0" err="1">
                <a:latin typeface="Comic Sans MS" pitchFamily="66"/>
                <a:ea typeface="Microsoft YaHei" pitchFamily="2"/>
                <a:cs typeface="Mangal" pitchFamily="2"/>
              </a:rPr>
              <a:t>Wöhler</a:t>
            </a:r>
            <a:endParaRPr lang="cs-CZ" sz="2800" i="1" dirty="0">
              <a:latin typeface="Comic Sans MS" pitchFamily="66"/>
              <a:ea typeface="Microsoft YaHei" pitchFamily="2"/>
              <a:cs typeface="Mangal" pitchFamily="2"/>
            </a:endParaRPr>
          </a:p>
          <a:p>
            <a:pPr marL="342720" indent="-342720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tabLst>
                <a:tab pos="342720" algn="l"/>
                <a:tab pos="914040" algn="l"/>
                <a:tab pos="1828439" algn="l"/>
                <a:tab pos="2742839" algn="l"/>
                <a:tab pos="3657239" algn="l"/>
                <a:tab pos="4571639" algn="l"/>
                <a:tab pos="5486040" algn="l"/>
                <a:tab pos="6400440" algn="l"/>
                <a:tab pos="7314840" algn="l"/>
                <a:tab pos="8229240" algn="l"/>
                <a:tab pos="9143640" algn="l"/>
                <a:tab pos="10058040" algn="l"/>
              </a:tabLst>
              <a:defRPr sz="2800" b="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	připravil močovinu (organická látka) zahříváním </a:t>
            </a:r>
          </a:p>
          <a:p>
            <a:pPr marL="342720" indent="-342720"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tabLst>
                <a:tab pos="342720" algn="l"/>
                <a:tab pos="914040" algn="l"/>
                <a:tab pos="1828439" algn="l"/>
                <a:tab pos="2742839" algn="l"/>
                <a:tab pos="3657239" algn="l"/>
                <a:tab pos="4571639" algn="l"/>
                <a:tab pos="5486040" algn="l"/>
                <a:tab pos="6400440" algn="l"/>
                <a:tab pos="7314840" algn="l"/>
                <a:tab pos="8229240" algn="l"/>
                <a:tab pos="9143640" algn="l"/>
                <a:tab pos="10058040" algn="l"/>
              </a:tabLst>
              <a:defRPr sz="2800" b="0" i="1">
                <a:latin typeface="Comic Sans MS" pitchFamily="66"/>
              </a:defRPr>
            </a:pPr>
            <a:r>
              <a:rPr lang="pt-BR" sz="2800" i="1" dirty="0">
                <a:latin typeface="Comic Sans MS" pitchFamily="66"/>
                <a:ea typeface="Microsoft YaHei" pitchFamily="2"/>
                <a:cs typeface="Mangal" pitchFamily="2"/>
              </a:rPr>
              <a:t>kyanatanu draselného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 (anorganická látka)</a:t>
            </a:r>
          </a:p>
          <a:p>
            <a:pPr fontAlgn="auto">
              <a:lnSpc>
                <a:spcPct val="150000"/>
              </a:lnSpc>
              <a:spcBef>
                <a:spcPts val="598"/>
              </a:spcBef>
              <a:spcAft>
                <a:spcPts val="0"/>
              </a:spcAft>
              <a:defRPr sz="2800" b="0" i="1">
                <a:latin typeface="Comic Sans MS" pitchFamily="66"/>
              </a:defRPr>
            </a:pPr>
            <a:endParaRPr lang="pl-PL" sz="2800" i="1" dirty="0">
              <a:latin typeface="Comic Sans MS" pitchFamily="66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85825" y="720725"/>
            <a:ext cx="8464550" cy="566420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marL="342720" indent="-342720"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b="1" i="1" u="sng" dirty="0">
                <a:solidFill>
                  <a:schemeClr val="accent2">
                    <a:lumMod val="50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omic Sans MS" pitchFamily="66"/>
                <a:ea typeface="Microsoft YaHei" pitchFamily="2"/>
                <a:cs typeface="Mangal" pitchFamily="2"/>
              </a:rPr>
              <a:t>Jaké jsou zdroje organických látek?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1) příprava z anorganických sloučenin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2) výroba z přírodních zdrojů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endParaRPr lang="cs-CZ" sz="2800" i="1" dirty="0"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b="1" i="1" dirty="0">
                <a:solidFill>
                  <a:schemeClr val="bg2">
                    <a:lumMod val="1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*fosilní zdroje</a:t>
            </a:r>
            <a:r>
              <a:rPr lang="cs-CZ" sz="2800" i="1" dirty="0">
                <a:solidFill>
                  <a:schemeClr val="bg2">
                    <a:lumMod val="1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 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- ropa, uhlí, zemní plyn, rašelina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                         apod.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 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b="1" i="1" dirty="0">
                <a:solidFill>
                  <a:schemeClr val="accent2">
                    <a:lumMod val="5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*recentní</a:t>
            </a:r>
            <a:r>
              <a:rPr lang="cs-CZ" sz="2800" i="1" dirty="0">
                <a:solidFill>
                  <a:schemeClr val="accent2">
                    <a:lumMod val="5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 (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současné) zdroje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 - rostlinné a živočišné organismy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defRPr sz="2800" i="1">
                <a:latin typeface="Comic Sans MS" pitchFamily="66"/>
              </a:defRPr>
            </a:pPr>
            <a:endParaRPr lang="pl-PL" sz="2800" i="1" dirty="0">
              <a:latin typeface="Comic Sans MS" pitchFamily="66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71513" y="179388"/>
            <a:ext cx="3203575" cy="477837"/>
          </a:xfrm>
        </p:spPr>
        <p:txBody>
          <a:bodyPr/>
          <a:lstStyle/>
          <a:p>
            <a:pPr>
              <a:defRPr/>
            </a:pPr>
            <a:r>
              <a:rPr sz="2800" b="1" i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1.Pracovní list:</a:t>
            </a:r>
            <a:endParaRPr sz="2800" b="1" i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267" name="Podnadpis 3"/>
          <p:cNvSpPr txBox="1">
            <a:spLocks noGrp="1"/>
          </p:cNvSpPr>
          <p:nvPr>
            <p:ph type="subTitle" idx="1"/>
          </p:nvPr>
        </p:nvSpPr>
        <p:spPr>
          <a:xfrm>
            <a:off x="376238" y="684213"/>
            <a:ext cx="9432925" cy="5400675"/>
          </a:xfrm>
        </p:spPr>
        <p:txBody>
          <a:bodyPr/>
          <a:lstStyle/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1.  Jsou v lidském těle obsaženy organické látky?  Ano – ne 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2.  Znáš  některé organické látky? Přiřaď-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3.  Organická chemie se zabývá hlavně sloučeninami u - - - - u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4.  Základní prvky organických sloučenin:  uhlík –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						            vodík –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                        kyslík –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                              fosfor  -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                        síra –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                               dusík -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17513" y="5948363"/>
            <a:ext cx="2160587" cy="50482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bílkoviny</a:t>
            </a:r>
          </a:p>
        </p:txBody>
      </p:sp>
      <p:sp>
        <p:nvSpPr>
          <p:cNvPr id="6" name="Obdélník 5"/>
          <p:cNvSpPr/>
          <p:nvPr/>
        </p:nvSpPr>
        <p:spPr>
          <a:xfrm>
            <a:off x="3692525" y="6232525"/>
            <a:ext cx="2160588" cy="50482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vzduch</a:t>
            </a:r>
          </a:p>
        </p:txBody>
      </p:sp>
      <p:sp>
        <p:nvSpPr>
          <p:cNvPr id="7" name="Obdélník 6"/>
          <p:cNvSpPr/>
          <p:nvPr/>
        </p:nvSpPr>
        <p:spPr>
          <a:xfrm>
            <a:off x="3600450" y="5075238"/>
            <a:ext cx="2160588" cy="50482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voda</a:t>
            </a:r>
          </a:p>
        </p:txBody>
      </p:sp>
      <p:sp>
        <p:nvSpPr>
          <p:cNvPr id="8" name="Obdélník 7"/>
          <p:cNvSpPr/>
          <p:nvPr/>
        </p:nvSpPr>
        <p:spPr>
          <a:xfrm>
            <a:off x="2574925" y="4175125"/>
            <a:ext cx="2160588" cy="50482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tuky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6925" y="5184775"/>
            <a:ext cx="2160588" cy="5032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oxidy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343775" y="6537325"/>
            <a:ext cx="2160588" cy="50482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cukry</a:t>
            </a:r>
          </a:p>
        </p:txBody>
      </p:sp>
      <p:sp>
        <p:nvSpPr>
          <p:cNvPr id="12" name="Ovál 11"/>
          <p:cNvSpPr/>
          <p:nvPr/>
        </p:nvSpPr>
        <p:spPr>
          <a:xfrm>
            <a:off x="5092700" y="4067175"/>
            <a:ext cx="792163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400" dirty="0"/>
              <a:t>N</a:t>
            </a:r>
          </a:p>
        </p:txBody>
      </p:sp>
      <p:sp>
        <p:nvSpPr>
          <p:cNvPr id="13" name="Ovál 12"/>
          <p:cNvSpPr/>
          <p:nvPr/>
        </p:nvSpPr>
        <p:spPr>
          <a:xfrm>
            <a:off x="1187450" y="6586538"/>
            <a:ext cx="792163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H</a:t>
            </a:r>
          </a:p>
        </p:txBody>
      </p:sp>
      <p:sp>
        <p:nvSpPr>
          <p:cNvPr id="14" name="Ovál 13"/>
          <p:cNvSpPr/>
          <p:nvPr/>
        </p:nvSpPr>
        <p:spPr>
          <a:xfrm>
            <a:off x="2555875" y="6586538"/>
            <a:ext cx="792163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C</a:t>
            </a:r>
          </a:p>
        </p:txBody>
      </p:sp>
      <p:sp>
        <p:nvSpPr>
          <p:cNvPr id="15" name="Ovál 14"/>
          <p:cNvSpPr/>
          <p:nvPr/>
        </p:nvSpPr>
        <p:spPr>
          <a:xfrm>
            <a:off x="6211888" y="6681788"/>
            <a:ext cx="792162" cy="719137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S</a:t>
            </a:r>
          </a:p>
        </p:txBody>
      </p:sp>
      <p:sp>
        <p:nvSpPr>
          <p:cNvPr id="16" name="Ovál 15"/>
          <p:cNvSpPr/>
          <p:nvPr/>
        </p:nvSpPr>
        <p:spPr>
          <a:xfrm>
            <a:off x="1481138" y="3567113"/>
            <a:ext cx="792162" cy="719137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O2</a:t>
            </a:r>
          </a:p>
        </p:txBody>
      </p:sp>
      <p:sp>
        <p:nvSpPr>
          <p:cNvPr id="17" name="Ovál 16"/>
          <p:cNvSpPr/>
          <p:nvPr/>
        </p:nvSpPr>
        <p:spPr>
          <a:xfrm>
            <a:off x="576263" y="4067175"/>
            <a:ext cx="792162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P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encrypted-tbn1.gstatic.com/images?q=tbn:ANd9GcSpSUcwczlGioFdGIG5gXrEZ3P6RrK193k2dvLwkjooIL3OLMI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0288" y="3275013"/>
            <a:ext cx="211455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719138" y="611188"/>
            <a:ext cx="6284912" cy="477837"/>
          </a:xfrm>
        </p:spPr>
        <p:txBody>
          <a:bodyPr/>
          <a:lstStyle/>
          <a:p>
            <a:pPr>
              <a:defRPr/>
            </a:pPr>
            <a:r>
              <a:rPr sz="2800" b="1" i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1.Pracovní list - řešení</a:t>
            </a:r>
            <a:endParaRPr sz="2800" b="1" i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2292" name="Podnadpis 3"/>
          <p:cNvSpPr txBox="1">
            <a:spLocks noGrp="1"/>
          </p:cNvSpPr>
          <p:nvPr>
            <p:ph type="subTitle" idx="1"/>
          </p:nvPr>
        </p:nvSpPr>
        <p:spPr>
          <a:xfrm>
            <a:off x="360363" y="1403350"/>
            <a:ext cx="9432925" cy="5400675"/>
          </a:xfrm>
        </p:spPr>
        <p:txBody>
          <a:bodyPr/>
          <a:lstStyle/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1.  Jsou v lidském těle obsaženy organické látky?  Ano – ne 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2.  Znáš  některé organické látky? Přiřaď-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6624638" y="3275013"/>
            <a:ext cx="2160587" cy="50482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bílkoviny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76488" y="4824413"/>
            <a:ext cx="2159000" cy="50323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vzduch</a:t>
            </a:r>
          </a:p>
        </p:txBody>
      </p:sp>
      <p:sp>
        <p:nvSpPr>
          <p:cNvPr id="7" name="Obdélník 6"/>
          <p:cNvSpPr/>
          <p:nvPr/>
        </p:nvSpPr>
        <p:spPr>
          <a:xfrm>
            <a:off x="144463" y="3024188"/>
            <a:ext cx="2159000" cy="50323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voda</a:t>
            </a:r>
          </a:p>
        </p:txBody>
      </p:sp>
      <p:sp>
        <p:nvSpPr>
          <p:cNvPr id="8" name="Obdélník 7"/>
          <p:cNvSpPr/>
          <p:nvPr/>
        </p:nvSpPr>
        <p:spPr>
          <a:xfrm>
            <a:off x="6624638" y="2124075"/>
            <a:ext cx="2160587" cy="5032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tuky</a:t>
            </a:r>
          </a:p>
        </p:txBody>
      </p:sp>
      <p:sp>
        <p:nvSpPr>
          <p:cNvPr id="9" name="Obdélník 8"/>
          <p:cNvSpPr/>
          <p:nvPr/>
        </p:nvSpPr>
        <p:spPr>
          <a:xfrm>
            <a:off x="2376488" y="3597275"/>
            <a:ext cx="2159000" cy="5032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oxidy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769100" y="4356100"/>
            <a:ext cx="2159000" cy="5032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cukry</a:t>
            </a:r>
          </a:p>
        </p:txBody>
      </p:sp>
      <p:cxnSp>
        <p:nvCxnSpPr>
          <p:cNvPr id="11" name="Přímá spojnice 10"/>
          <p:cNvCxnSpPr/>
          <p:nvPr/>
        </p:nvCxnSpPr>
        <p:spPr>
          <a:xfrm>
            <a:off x="8280400" y="1474788"/>
            <a:ext cx="647700" cy="360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8424863" y="1403350"/>
            <a:ext cx="503237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719138" y="611188"/>
            <a:ext cx="6284912" cy="477837"/>
          </a:xfrm>
        </p:spPr>
        <p:txBody>
          <a:bodyPr/>
          <a:lstStyle/>
          <a:p>
            <a:pPr>
              <a:defRPr/>
            </a:pPr>
            <a:r>
              <a:rPr sz="2800" b="1" i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2.Pracovní list</a:t>
            </a:r>
            <a:endParaRPr sz="2800" b="1" i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3315" name="Podnadpis 3"/>
          <p:cNvSpPr txBox="1">
            <a:spLocks noGrp="1"/>
          </p:cNvSpPr>
          <p:nvPr>
            <p:ph type="subTitle" idx="1"/>
          </p:nvPr>
        </p:nvSpPr>
        <p:spPr>
          <a:xfrm>
            <a:off x="360363" y="1403350"/>
            <a:ext cx="9432925" cy="5400675"/>
          </a:xfrm>
        </p:spPr>
        <p:txBody>
          <a:bodyPr/>
          <a:lstStyle/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3.  Organická chemie se zabývá hlavně sloučeninami </a:t>
            </a:r>
            <a:r>
              <a:rPr altLang="cs-CZ" sz="2400" b="1" i="1" smtClean="0">
                <a:solidFill>
                  <a:srgbClr val="7030A0"/>
                </a:solidFill>
                <a:latin typeface="Comic Sans MS" pitchFamily="66" charset="0"/>
                <a:ea typeface="Microsoft YaHei" pitchFamily="34" charset="-122"/>
              </a:rPr>
              <a:t>u - - - - u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4.  Základní prvky organických sloučenin: 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uhlík – 	  vodík - 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kyslík -                                             fosfor  -</a:t>
            </a: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    síra – 				        dusík - </a:t>
            </a:r>
          </a:p>
          <a:p>
            <a:pPr algn="l"/>
            <a:endParaRPr altLang="cs-CZ" sz="2400" i="1" smtClean="0">
              <a:solidFill>
                <a:schemeClr val="tx1"/>
              </a:solidFill>
              <a:latin typeface="Comic Sans MS" pitchFamily="66" charset="0"/>
              <a:ea typeface="Microsoft YaHei" pitchFamily="34" charset="-122"/>
            </a:endParaRPr>
          </a:p>
          <a:p>
            <a:pPr algn="l"/>
            <a:r>
              <a:rPr altLang="cs-CZ" sz="2400" i="1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                               </a:t>
            </a:r>
          </a:p>
        </p:txBody>
      </p:sp>
      <p:sp>
        <p:nvSpPr>
          <p:cNvPr id="12" name="Ovál 11"/>
          <p:cNvSpPr/>
          <p:nvPr/>
        </p:nvSpPr>
        <p:spPr>
          <a:xfrm>
            <a:off x="5184775" y="6019800"/>
            <a:ext cx="792163" cy="719138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400" dirty="0"/>
              <a:t>N</a:t>
            </a:r>
          </a:p>
        </p:txBody>
      </p:sp>
      <p:sp>
        <p:nvSpPr>
          <p:cNvPr id="13" name="Ovál 12"/>
          <p:cNvSpPr/>
          <p:nvPr/>
        </p:nvSpPr>
        <p:spPr>
          <a:xfrm>
            <a:off x="1439863" y="5651500"/>
            <a:ext cx="792162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H</a:t>
            </a:r>
          </a:p>
        </p:txBody>
      </p:sp>
      <p:sp>
        <p:nvSpPr>
          <p:cNvPr id="14" name="Ovál 13"/>
          <p:cNvSpPr/>
          <p:nvPr/>
        </p:nvSpPr>
        <p:spPr>
          <a:xfrm>
            <a:off x="8280400" y="6011863"/>
            <a:ext cx="792163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C</a:t>
            </a:r>
          </a:p>
        </p:txBody>
      </p:sp>
      <p:sp>
        <p:nvSpPr>
          <p:cNvPr id="15" name="Ovál 14"/>
          <p:cNvSpPr/>
          <p:nvPr/>
        </p:nvSpPr>
        <p:spPr>
          <a:xfrm>
            <a:off x="6211888" y="4805363"/>
            <a:ext cx="792162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S</a:t>
            </a:r>
          </a:p>
        </p:txBody>
      </p:sp>
      <p:sp>
        <p:nvSpPr>
          <p:cNvPr id="16" name="Ovál 15"/>
          <p:cNvSpPr/>
          <p:nvPr/>
        </p:nvSpPr>
        <p:spPr>
          <a:xfrm>
            <a:off x="1187450" y="4427538"/>
            <a:ext cx="792163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O2</a:t>
            </a:r>
          </a:p>
        </p:txBody>
      </p:sp>
      <p:sp>
        <p:nvSpPr>
          <p:cNvPr id="17" name="Ovál 16"/>
          <p:cNvSpPr/>
          <p:nvPr/>
        </p:nvSpPr>
        <p:spPr>
          <a:xfrm>
            <a:off x="3024188" y="5075238"/>
            <a:ext cx="792162" cy="7207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P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 txBox="1">
            <a:spLocks noGrp="1"/>
          </p:cNvSpPr>
          <p:nvPr>
            <p:ph type="title" idx="4294967295"/>
          </p:nvPr>
        </p:nvSpPr>
        <p:spPr>
          <a:xfrm>
            <a:off x="144463" y="4221163"/>
            <a:ext cx="3671887" cy="369887"/>
          </a:xfrm>
        </p:spPr>
        <p:txBody>
          <a:bodyPr>
            <a:spAutoFit/>
          </a:bodyPr>
          <a:lstStyle/>
          <a:p>
            <a:pPr eaLnBrk="1">
              <a:buSzPct val="45000"/>
              <a:buFont typeface="StarSymbol"/>
              <a:buChar char="●"/>
            </a:pPr>
            <a:r>
              <a:rPr altLang="cs-CZ" sz="24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Zdroje a citace</a:t>
            </a:r>
            <a:r>
              <a:rPr altLang="cs-CZ" sz="240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:</a:t>
            </a:r>
          </a:p>
        </p:txBody>
      </p:sp>
      <p:sp>
        <p:nvSpPr>
          <p:cNvPr id="14339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792163" y="5031755"/>
            <a:ext cx="9072562" cy="1769715"/>
          </a:xfrm>
        </p:spPr>
        <p:txBody>
          <a:bodyPr anchor="ctr">
            <a:spAutoFit/>
          </a:bodyPr>
          <a:lstStyle/>
          <a:p>
            <a:pPr eaLnBrk="1">
              <a:buSzPct val="45000"/>
              <a:buFont typeface="StarSymbol"/>
              <a:buChar char="●"/>
            </a:pPr>
            <a:r>
              <a:rPr altLang="cs-CZ" sz="2000" dirty="0" smtClean="0">
                <a:latin typeface="Comic Sans MS" pitchFamily="66" charset="0"/>
                <a:ea typeface="Microsoft YaHei" pitchFamily="34" charset="-122"/>
                <a:hlinkClick r:id="rId4"/>
              </a:rPr>
              <a:t>wiki.verkata.com/</a:t>
            </a:r>
            <a:r>
              <a:rPr altLang="cs-CZ" sz="2000" dirty="0" err="1" smtClean="0">
                <a:latin typeface="Comic Sans MS" pitchFamily="66" charset="0"/>
                <a:ea typeface="Microsoft YaHei" pitchFamily="34" charset="-122"/>
                <a:hlinkClick r:id="rId4"/>
              </a:rPr>
              <a:t>cs</a:t>
            </a:r>
            <a:r>
              <a:rPr altLang="cs-CZ" sz="2000" dirty="0" smtClean="0">
                <a:latin typeface="Comic Sans MS" pitchFamily="66" charset="0"/>
                <a:ea typeface="Microsoft YaHei" pitchFamily="34" charset="-122"/>
                <a:hlinkClick r:id="rId4"/>
              </a:rPr>
              <a:t>/wiki/</a:t>
            </a:r>
            <a:r>
              <a:rPr altLang="cs-CZ" sz="2000" dirty="0" err="1" smtClean="0">
                <a:latin typeface="Comic Sans MS" pitchFamily="66" charset="0"/>
                <a:ea typeface="Microsoft YaHei" pitchFamily="34" charset="-122"/>
                <a:hlinkClick r:id="rId4"/>
              </a:rPr>
              <a:t>Organická_chemie</a:t>
            </a:r>
            <a:endParaRPr altLang="cs-CZ" sz="2000" dirty="0" smtClean="0">
              <a:latin typeface="Comic Sans MS" pitchFamily="66" charset="0"/>
              <a:ea typeface="Microsoft YaHei" pitchFamily="34" charset="-122"/>
              <a:hlinkClick r:id="rId4"/>
            </a:endParaRPr>
          </a:p>
          <a:p>
            <a:pPr eaLnBrk="1">
              <a:buSzPct val="45000"/>
              <a:buFont typeface="StarSymbol"/>
              <a:buChar char="●"/>
            </a:pPr>
            <a:r>
              <a:rPr altLang="cs-CZ" sz="2000" dirty="0" smtClean="0">
                <a:latin typeface="Comic Sans MS" pitchFamily="66" charset="0"/>
                <a:ea typeface="Microsoft YaHei" pitchFamily="34" charset="-122"/>
                <a:hlinkClick r:id="rId4"/>
              </a:rPr>
              <a:t>http://cs.wikipedia.org/wiki/Organická </a:t>
            </a:r>
            <a:r>
              <a:rPr altLang="cs-CZ" sz="2000" dirty="0" err="1" smtClean="0">
                <a:latin typeface="Comic Sans MS" pitchFamily="66" charset="0"/>
                <a:ea typeface="Microsoft YaHei" pitchFamily="34" charset="-122"/>
                <a:hlinkClick r:id="rId4"/>
              </a:rPr>
              <a:t>chemie</a:t>
            </a:r>
            <a:endParaRPr altLang="cs-CZ" sz="2000" dirty="0" smtClean="0">
              <a:latin typeface="Comic Sans MS" pitchFamily="66" charset="0"/>
              <a:ea typeface="Microsoft YaHei" pitchFamily="34" charset="-122"/>
              <a:hlinkClick r:id="rId4"/>
            </a:endParaRPr>
          </a:p>
          <a:p>
            <a:pPr eaLnBrk="1">
              <a:buSzPct val="45000"/>
              <a:buFont typeface="StarSymbol"/>
              <a:buChar char="●"/>
            </a:pPr>
            <a:r>
              <a:rPr altLang="cs-CZ" sz="2000" dirty="0" err="1" smtClean="0">
                <a:latin typeface="Comic Sans MS" pitchFamily="66" charset="0"/>
                <a:ea typeface="Microsoft YaHei" pitchFamily="34" charset="-122"/>
                <a:hlinkClick r:id="rId4"/>
              </a:rPr>
              <a:t>Obrázky</a:t>
            </a:r>
            <a:r>
              <a:rPr altLang="cs-CZ" sz="2000" dirty="0" smtClean="0">
                <a:latin typeface="Comic Sans MS" pitchFamily="66" charset="0"/>
                <a:ea typeface="Microsoft YaHei" pitchFamily="34" charset="-122"/>
                <a:hlinkClick r:id="rId4"/>
              </a:rPr>
              <a:t> – </a:t>
            </a:r>
            <a:r>
              <a:rPr altLang="cs-CZ" sz="2000" dirty="0" smtClean="0">
                <a:latin typeface="Comic Sans MS" pitchFamily="66" charset="0"/>
                <a:ea typeface="Microsoft YaHei" pitchFamily="34" charset="-122"/>
                <a:hlinkClick r:id="rId4"/>
              </a:rPr>
              <a:t>www.office.microsoft.com</a:t>
            </a:r>
            <a:endParaRPr altLang="cs-CZ" sz="2000" dirty="0" smtClean="0">
              <a:latin typeface="Comic Sans MS" pitchFamily="66" charset="0"/>
              <a:ea typeface="Microsoft YaHei" pitchFamily="34" charset="-122"/>
              <a:hlinkClick r:id="rId4"/>
            </a:endParaRPr>
          </a:p>
          <a:p>
            <a:pPr eaLnBrk="1">
              <a:buSzPct val="45000"/>
              <a:buFont typeface="StarSymbol"/>
              <a:buChar char="●"/>
            </a:pPr>
            <a:endParaRPr altLang="cs-CZ" sz="2000" dirty="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  <p:sp>
        <p:nvSpPr>
          <p:cNvPr id="14340" name="Zástupný symbol pro obsah 2"/>
          <p:cNvSpPr>
            <a:spLocks/>
          </p:cNvSpPr>
          <p:nvPr/>
        </p:nvSpPr>
        <p:spPr bwMode="auto">
          <a:xfrm>
            <a:off x="395288" y="17732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Aft>
                <a:spcPts val="1413"/>
              </a:spcAft>
            </a:pPr>
            <a:r>
              <a:rPr 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POUŽITÉ ZDROJE </a:t>
            </a: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702</Words>
  <Application>Microsoft Office PowerPoint</Application>
  <PresentationFormat>Vlastní</PresentationFormat>
  <Paragraphs>131</Paragraphs>
  <Slides>13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3" baseType="lpstr">
      <vt:lpstr>Calibri</vt:lpstr>
      <vt:lpstr>Arial</vt:lpstr>
      <vt:lpstr>Microsoft YaHei</vt:lpstr>
      <vt:lpstr>Mangal</vt:lpstr>
      <vt:lpstr>Times New Roman</vt:lpstr>
      <vt:lpstr>Lucida Sans Unicode</vt:lpstr>
      <vt:lpstr>Tahoma</vt:lpstr>
      <vt:lpstr>Comic Sans MS</vt:lpstr>
      <vt:lpstr>StarSymbol</vt:lpstr>
      <vt:lpstr>Výchozí</vt:lpstr>
      <vt:lpstr>Snímek 1</vt:lpstr>
      <vt:lpstr>Snímek 2</vt:lpstr>
      <vt:lpstr>ZÁKLADNÍ ORGANICKÉ  LÁTKY A ORGANICKÉ SLOUČENINY</vt:lpstr>
      <vt:lpstr>ZÁKLADNÍ POJMY:</vt:lpstr>
      <vt:lpstr>ZÁKLADNÍ ORGANICKÉ LÁTKY V ŽIVÝCH ORGANISMECH</vt:lpstr>
      <vt:lpstr>Snímek 6</vt:lpstr>
      <vt:lpstr>Snímek 7</vt:lpstr>
      <vt:lpstr>Snímek 8</vt:lpstr>
      <vt:lpstr>Snímek 9</vt:lpstr>
      <vt:lpstr>1.Pracovní list:</vt:lpstr>
      <vt:lpstr>1.Pracovní list - řešení</vt:lpstr>
      <vt:lpstr>2.Pracovní list</vt:lpstr>
      <vt:lpstr>Zdroje a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Skálová</dc:creator>
  <cp:lastModifiedBy>Dum</cp:lastModifiedBy>
  <cp:revision>16</cp:revision>
  <dcterms:created xsi:type="dcterms:W3CDTF">2014-05-25T13:19:43Z</dcterms:created>
  <dcterms:modified xsi:type="dcterms:W3CDTF">2014-09-18T10:00:17Z</dcterms:modified>
</cp:coreProperties>
</file>