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76" r:id="rId8"/>
    <p:sldId id="270" r:id="rId9"/>
    <p:sldId id="271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4" r:id="rId18"/>
    <p:sldId id="277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800000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C5EFC-01E9-4173-8095-C7730A20E0DB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59934-2DAC-4D31-86A1-6A70C4E9C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F2957-782B-4BFC-A973-FFD70FAC597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4FA75-0C33-4CC3-9BBF-D8EF0D3A6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5A690-6B05-406C-B075-7830B0A93163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B91CC-95E1-423A-BB1B-A133DCD71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A846F-ABEA-4A28-9CE3-4618A49E8E79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EF016-5716-47A9-8A9E-4B3755DDF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0766D-3797-4C20-B64D-0E32AB1A032F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2DA8A-B327-4CF9-8C08-7D6FD6E93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73593-21CE-43B8-8D7E-AD168215319F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BE4B3-28F6-4BF5-9970-1912F8D0A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7BDDF-0B72-4037-A042-E8FFF6D991E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D266A-AC99-453B-8AE5-3DE1DAED1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AEF85-F48E-4AAE-AE83-5215F617C365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26CF9-32BC-43B7-B403-4967E264D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756C3-076B-4481-9331-F783CF3C7C2D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9043F-8110-4B64-88D3-49E19FC43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F65F5-E750-49CD-B280-9E02C463EB5E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9D302-3BD9-4107-AB77-6B9C5C755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1107F-28DD-4551-8E54-95E5E1D45C1C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B4CE7-0042-44B5-A72E-A3178BAD8E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hamm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13000">
              <a:srgbClr val="8488C4"/>
            </a:gs>
            <a:gs pos="42000">
              <a:srgbClr val="D4DEFF"/>
            </a:gs>
            <a:gs pos="67000">
              <a:srgbClr val="D4DEFF"/>
            </a:gs>
            <a:gs pos="100000">
              <a:srgbClr val="96AB94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8A6016-4F4D-472F-94D1-28F51DA52B9D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BB9816-5A85-4C68-B65E-725869581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circle/>
    <p:sndAc>
      <p:stSnd>
        <p:snd r:embed="rId13" name="hammer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58913" y="188913"/>
            <a:ext cx="6224587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093" name="Group 45"/>
          <p:cNvGraphicFramePr>
            <a:graphicFrameLocks noGrp="1"/>
          </p:cNvGraphicFramePr>
          <p:nvPr/>
        </p:nvGraphicFramePr>
        <p:xfrm>
          <a:off x="539750" y="1700213"/>
          <a:ext cx="8064500" cy="5092837"/>
        </p:xfrm>
        <a:graphic>
          <a:graphicData uri="http://schemas.openxmlformats.org/drawingml/2006/table">
            <a:tbl>
              <a:tblPr/>
              <a:tblGrid>
                <a:gridCol w="2952750"/>
                <a:gridCol w="5111750"/>
              </a:tblGrid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 MŠMT: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materiálu: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_05_úvod do chemie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ZŠ, PŠ a MŠ Česká Lípa, Moskevská 679, příspěvková organizace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Ročník: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II. ročník praktické školy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Člověk a příroda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Tematický okruh: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chemie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Bezpečnost a ochrana zdraví v chemii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autora: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Lucie Červenková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Vytvořeno dne: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2012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Anotace 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DUM určený  pro studenty Praktické školy k osvojení nové látky na téma Bezpečnost v chemii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Klíčová slova: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 věty, S věty, dělení nebezpečných látek,  první pomoc  </a:t>
                      </a:r>
                    </a:p>
                  </a:txBody>
                  <a:tcPr marL="100801" marR="100801" marT="50392" marB="5039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488" y="188913"/>
            <a:ext cx="6224587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276475"/>
            <a:ext cx="8229600" cy="11525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Bezpečnost a ochrana </a:t>
            </a:r>
            <a:br>
              <a:rPr lang="cs-CZ" sz="36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36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zdraví při práci s </a:t>
            </a:r>
            <a:r>
              <a:rPr lang="cs-CZ" sz="3600" b="1" i="1" u="sng" smtClean="0">
                <a:solidFill>
                  <a:srgbClr val="FF0000"/>
                </a:solidFill>
                <a:latin typeface="Comic Sans MS" panose="030F0702030302020204" pitchFamily="66" charset="0"/>
              </a:rPr>
              <a:t>chemickými </a:t>
            </a:r>
            <a:br>
              <a:rPr lang="cs-CZ" sz="3600" b="1" i="1" u="sng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3600" b="1" i="1" u="sng" smtClean="0">
                <a:solidFill>
                  <a:srgbClr val="FF0000"/>
                </a:solidFill>
                <a:latin typeface="Comic Sans MS" panose="030F0702030302020204" pitchFamily="66" charset="0"/>
              </a:rPr>
              <a:t>a </a:t>
            </a:r>
            <a:r>
              <a:rPr lang="cs-CZ" sz="36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nebezpečnými látkami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888" y="3641725"/>
            <a:ext cx="2076450" cy="259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3878263"/>
            <a:ext cx="2143125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113" y="3932238"/>
            <a:ext cx="26892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539750" y="836613"/>
            <a:ext cx="806450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altLang="cs-CZ" sz="2000" i="1">
                <a:latin typeface="Comic Sans MS" pitchFamily="66" charset="0"/>
              </a:rPr>
              <a:t>	Písemná pravidla o bezpečnosti, ochraně zdraví a ochraně životního prostředí při práci s nebezpečnými chemickými látkami a chemickými přípravky, Vydaná podle § 44a odstavce 10 zákona č. 258/2000 Sb., o ochraně veřejného zdraví a o změně některých souvisejících zákonech v platném znění. 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684213" y="333375"/>
            <a:ext cx="5111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i="1">
                <a:solidFill>
                  <a:srgbClr val="FF0000"/>
                </a:solidFill>
                <a:latin typeface="Comic Sans MS" pitchFamily="66" charset="0"/>
              </a:rPr>
              <a:t>Něco málo ze zákonů….</a:t>
            </a:r>
          </a:p>
        </p:txBody>
      </p:sp>
      <p:sp>
        <p:nvSpPr>
          <p:cNvPr id="4100" name="Obdélník 3"/>
          <p:cNvSpPr>
            <a:spLocks noChangeArrowheads="1"/>
          </p:cNvSpPr>
          <p:nvPr/>
        </p:nvSpPr>
        <p:spPr bwMode="auto">
          <a:xfrm>
            <a:off x="539750" y="2817813"/>
            <a:ext cx="8135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altLang="cs-CZ" sz="2000" i="1">
                <a:solidFill>
                  <a:srgbClr val="7030A0"/>
                </a:solidFill>
                <a:latin typeface="Comic Sans MS" pitchFamily="66" charset="0"/>
              </a:rPr>
              <a:t>	</a:t>
            </a:r>
            <a:endParaRPr lang="cs-CZ" altLang="cs-CZ" sz="2000" i="1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576263" y="2652713"/>
            <a:ext cx="81375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i="1">
                <a:solidFill>
                  <a:srgbClr val="FF0000"/>
                </a:solidFill>
                <a:latin typeface="Comic Sans MS" pitchFamily="66" charset="0"/>
              </a:rPr>
              <a:t>Kde se ve škole můžeme setkat s nebezpečnými látkami?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1500" y="3044825"/>
            <a:ext cx="7993063" cy="34782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S nebezpečnými chemickými látkami a přípravky je nakládáno na těchto úsecích: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 </a:t>
            </a:r>
            <a:r>
              <a:rPr lang="cs-CZ" sz="2000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V laboratoři a učebně Chemie, Fyziky a Biologie.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2.   </a:t>
            </a:r>
            <a:r>
              <a:rPr lang="cs-CZ" sz="2000" i="1" dirty="0">
                <a:solidFill>
                  <a:srgbClr val="002060"/>
                </a:solidFill>
                <a:latin typeface="Comic Sans MS" panose="030F0702030302020204" pitchFamily="66" charset="0"/>
                <a:cs typeface="+mn-cs"/>
              </a:rPr>
              <a:t>Ve skladu chemických látek.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3.   </a:t>
            </a:r>
            <a:r>
              <a:rPr lang="cs-CZ" sz="2000" i="1" dirty="0">
                <a:solidFill>
                  <a:srgbClr val="7030A0"/>
                </a:solidFill>
                <a:latin typeface="Comic Sans MS" panose="030F0702030302020204" pitchFamily="66" charset="0"/>
                <a:cs typeface="+mn-cs"/>
              </a:rPr>
              <a:t>V rámci údržby a při úklidu.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4"/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 </a:t>
            </a:r>
            <a:r>
              <a:rPr lang="cs-CZ" sz="2000" i="1" dirty="0">
                <a:solidFill>
                  <a:srgbClr val="CC3300"/>
                </a:solidFill>
                <a:latin typeface="Comic Sans MS" panose="030F0702030302020204" pitchFamily="66" charset="0"/>
                <a:cs typeface="+mn-cs"/>
              </a:rPr>
              <a:t>Ve školní jídelně.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5.   </a:t>
            </a:r>
            <a:r>
              <a:rPr lang="cs-CZ" sz="2000" i="1" dirty="0">
                <a:solidFill>
                  <a:srgbClr val="00B050"/>
                </a:solidFill>
                <a:latin typeface="Comic Sans MS" panose="030F0702030302020204" pitchFamily="66" charset="0"/>
                <a:cs typeface="+mn-cs"/>
              </a:rPr>
              <a:t>Kde ještě se můžeme setkat s nebezpečnými látkami ve škole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4"/>
              <a:defRPr/>
            </a:pPr>
            <a:endParaRPr lang="cs-CZ" sz="2000" i="1" dirty="0"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6.   </a:t>
            </a:r>
            <a: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Kde ještě se můžeme setkat s nebezpečnými látkami mimo     školu?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47700" y="1196975"/>
            <a:ext cx="7848600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 dirty="0">
                <a:solidFill>
                  <a:srgbClr val="002060"/>
                </a:solidFill>
                <a:latin typeface="Comic Sans MS" pitchFamily="66" charset="0"/>
              </a:rPr>
              <a:t>Každý, kdo nakládá s chemickými látkami a </a:t>
            </a:r>
            <a:r>
              <a:rPr lang="cs-CZ" altLang="cs-CZ" sz="2800" b="1" i="1" dirty="0" smtClean="0">
                <a:solidFill>
                  <a:srgbClr val="002060"/>
                </a:solidFill>
                <a:latin typeface="Comic Sans MS" pitchFamily="66" charset="0"/>
              </a:rPr>
              <a:t>přípravky, </a:t>
            </a:r>
            <a:r>
              <a:rPr lang="cs-CZ" altLang="cs-CZ" sz="2800" b="1" i="1" dirty="0">
                <a:solidFill>
                  <a:srgbClr val="002060"/>
                </a:solidFill>
                <a:latin typeface="Comic Sans MS" pitchFamily="66" charset="0"/>
              </a:rPr>
              <a:t>se musí řídit nejen výstražnými symboly </a:t>
            </a:r>
          </a:p>
          <a:p>
            <a:r>
              <a:rPr lang="cs-CZ" altLang="cs-CZ" sz="2800" b="1" i="1" dirty="0" smtClean="0">
                <a:solidFill>
                  <a:srgbClr val="002060"/>
                </a:solidFill>
                <a:latin typeface="Comic Sans MS" pitchFamily="66" charset="0"/>
              </a:rPr>
              <a:t>Nebezpečnosti, </a:t>
            </a:r>
            <a:r>
              <a:rPr lang="cs-CZ" altLang="cs-CZ" sz="2800" b="1" i="1" dirty="0">
                <a:solidFill>
                  <a:srgbClr val="002060"/>
                </a:solidFill>
                <a:latin typeface="Comic Sans MS" pitchFamily="66" charset="0"/>
              </a:rPr>
              <a:t>ale i tzv. R-větami a S-větami.!!!</a:t>
            </a:r>
          </a:p>
          <a:p>
            <a:r>
              <a:rPr lang="cs-CZ" altLang="cs-CZ" sz="2800" b="1" i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</a:p>
          <a:p>
            <a:r>
              <a:rPr lang="cs-CZ" altLang="cs-CZ" sz="2400" b="1" i="1" dirty="0">
                <a:solidFill>
                  <a:srgbClr val="800000"/>
                </a:solidFill>
                <a:latin typeface="Comic Sans MS" pitchFamily="66" charset="0"/>
              </a:rPr>
              <a:t>R - větami, popř. jejich kombinacemi je definován charakter nebezpečnosti chemických látek.</a:t>
            </a:r>
          </a:p>
          <a:p>
            <a:r>
              <a:rPr lang="cs-CZ" altLang="cs-CZ" sz="2400" b="1" i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</a:p>
          <a:p>
            <a:r>
              <a:rPr lang="cs-CZ" altLang="cs-CZ" sz="2400" b="1" i="1" dirty="0">
                <a:solidFill>
                  <a:srgbClr val="00CC00"/>
                </a:solidFill>
                <a:latin typeface="Comic Sans MS" pitchFamily="66" charset="0"/>
              </a:rPr>
              <a:t>S-větami, popř. jejich kombinacemi jsou uvedeny pokyny pro bezpečné zacházení s nebezpečnými </a:t>
            </a:r>
          </a:p>
          <a:p>
            <a:r>
              <a:rPr lang="cs-CZ" altLang="cs-CZ" sz="2400" b="1" i="1" dirty="0">
                <a:solidFill>
                  <a:srgbClr val="00CC00"/>
                </a:solidFill>
                <a:latin typeface="Comic Sans MS" pitchFamily="66" charset="0"/>
              </a:rPr>
              <a:t>chemickými látkami. 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52463" y="609600"/>
            <a:ext cx="51133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R – věty a S - věty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800" y="188913"/>
            <a:ext cx="8280400" cy="66167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i="1" u="sng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Nebezpečné chemické látky dělíme takto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C0000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- žíravé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   - dráždivé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solidFill>
                <a:schemeClr val="accent1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/>
                </a:solidFill>
                <a:latin typeface="Comic Sans MS" panose="030F0702030302020204" pitchFamily="66" charset="0"/>
                <a:cs typeface="+mn-cs"/>
              </a:rPr>
              <a:t>      - oxidující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solidFill>
                <a:schemeClr val="accent6">
                  <a:lumMod val="50000"/>
                </a:schemeClr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6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         - vysoce hořlavé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i="1" dirty="0">
              <a:solidFill>
                <a:srgbClr val="7030A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7030A0"/>
                </a:solidFill>
                <a:latin typeface="Comic Sans MS" panose="030F0702030302020204" pitchFamily="66" charset="0"/>
                <a:cs typeface="+mn-cs"/>
              </a:rPr>
              <a:t>           - zdraví škodlivé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2800" i="1" dirty="0">
              <a:solidFill>
                <a:srgbClr val="7030A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rgbClr val="00B050"/>
                </a:solidFill>
                <a:latin typeface="Comic Sans MS" panose="030F0702030302020204" pitchFamily="66" charset="0"/>
                <a:cs typeface="+mn-cs"/>
              </a:rPr>
              <a:t>             - nebezpečné pro životní prostředí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2800" i="1" dirty="0">
              <a:solidFill>
                <a:srgbClr val="00B05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latin typeface="Comic Sans MS" panose="030F0702030302020204" pitchFamily="66" charset="0"/>
                <a:cs typeface="+mn-cs"/>
              </a:rPr>
              <a:t>                - toxické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115888"/>
            <a:ext cx="8208962" cy="526415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u="sng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Zásady bezpečné práce v chemické učebně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rgbClr val="FF0000"/>
              </a:solidFill>
              <a:latin typeface="Comic Sans MS" panose="030F0702030302020204" pitchFamily="66" charset="0"/>
              <a:cs typeface="+mn-cs"/>
            </a:endParaRP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V odborných učebnách se provádějí pouze některé demonstrační pokusy přímo učitelem.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latin typeface="Comic Sans MS" panose="030F0702030302020204" pitchFamily="66" charset="0"/>
              <a:cs typeface="+mn-cs"/>
            </a:endParaRP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Jednou z podmínek bezpečnosti při práci je její dobrá organizace a také dodržování pořádku a čistoty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    na pracovních stolech a v celé laboratoři.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  <a:cs typeface="+mn-cs"/>
            </a:endParaRP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Nepořádek na pracovním stole, rozlité chemikálie či jen voda na podlaze, špatně vymyté nádobí nebo nedostatečně podle pokynů označené nádoby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  <a:cs typeface="+mn-cs"/>
              </a:rPr>
              <a:t>   s chemikáliemi, to vše se může stát snadno příčinou      úrazu. 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684213" y="765175"/>
            <a:ext cx="38877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altLang="cs-CZ" i="1">
                <a:latin typeface="Comic Sans MS" pitchFamily="66" charset="0"/>
              </a:rPr>
              <a:t>pracovní oděv a rukavice </a:t>
            </a:r>
          </a:p>
          <a:p>
            <a:pPr marL="285750" indent="-285750">
              <a:buFont typeface="Arial" charset="0"/>
              <a:buChar char="•"/>
            </a:pPr>
            <a:r>
              <a:rPr lang="cs-CZ" altLang="cs-CZ" i="1">
                <a:latin typeface="Comic Sans MS" pitchFamily="66" charset="0"/>
              </a:rPr>
              <a:t>pracovní obuv </a:t>
            </a:r>
          </a:p>
          <a:p>
            <a:pPr marL="285750" indent="-285750">
              <a:buFont typeface="Arial" charset="0"/>
              <a:buChar char="•"/>
            </a:pPr>
            <a:r>
              <a:rPr lang="cs-CZ" altLang="cs-CZ" i="1">
                <a:latin typeface="Comic Sans MS" pitchFamily="66" charset="0"/>
              </a:rPr>
              <a:t>ochranné brýle a štíty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5175" y="536575"/>
            <a:ext cx="4248150" cy="18462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>
              <a:defRPr/>
            </a:pPr>
            <a:r>
              <a:rPr lang="cs-CZ" b="1" i="1" dirty="0">
                <a:solidFill>
                  <a:srgbClr val="800000"/>
                </a:solidFill>
                <a:latin typeface="Comic Sans MS" panose="030F0702030302020204" pitchFamily="66" charset="0"/>
              </a:rPr>
              <a:t>!!!ZAKÁZÁNO!!!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s-CZ" dirty="0"/>
              <a:t> </a:t>
            </a:r>
            <a:r>
              <a:rPr lang="cs-CZ" sz="2400" i="1" dirty="0">
                <a:latin typeface="Comic Sans MS" panose="030F0702030302020204" pitchFamily="66" charset="0"/>
              </a:rPr>
              <a:t>při manipulaci s nebezpečnými látkami:</a:t>
            </a:r>
          </a:p>
          <a:p>
            <a:pPr>
              <a:defRPr/>
            </a:pPr>
            <a:r>
              <a:rPr lang="cs-CZ" sz="2400" i="1" dirty="0">
                <a:latin typeface="Comic Sans MS" panose="030F0702030302020204" pitchFamily="66" charset="0"/>
              </a:rPr>
              <a:t>  -  KOUŘIT</a:t>
            </a:r>
          </a:p>
          <a:p>
            <a:pPr>
              <a:defRPr/>
            </a:pPr>
            <a:r>
              <a:rPr lang="cs-CZ" sz="2400" i="1" dirty="0">
                <a:latin typeface="Comic Sans MS" panose="030F0702030302020204" pitchFamily="66" charset="0"/>
              </a:rPr>
              <a:t>  - JÍST A PÍT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41313" y="2205038"/>
            <a:ext cx="4572000" cy="13239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i="1" dirty="0">
                <a:solidFill>
                  <a:srgbClr val="CC3300"/>
                </a:solidFill>
                <a:latin typeface="Comic Sans MS" panose="030F0702030302020204" pitchFamily="66" charset="0"/>
              </a:rPr>
              <a:t>NUTNÉ!!!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latin typeface="Comic Sans MS" panose="030F0702030302020204" pitchFamily="66" charset="0"/>
              </a:rPr>
              <a:t>Vždy prostudovat účinky látek </a:t>
            </a:r>
          </a:p>
          <a:p>
            <a:pPr>
              <a:defRPr/>
            </a:pPr>
            <a:r>
              <a:rPr lang="cs-CZ" sz="2000" i="1" dirty="0">
                <a:latin typeface="Comic Sans MS" panose="030F0702030302020204" pitchFamily="66" charset="0"/>
              </a:rPr>
              <a:t>     a připravit ochranné </a:t>
            </a:r>
          </a:p>
          <a:p>
            <a:pPr>
              <a:defRPr/>
            </a:pPr>
            <a:r>
              <a:rPr lang="cs-CZ" sz="2000" i="1" dirty="0">
                <a:latin typeface="Comic Sans MS" panose="030F0702030302020204" pitchFamily="66" charset="0"/>
              </a:rPr>
              <a:t>     prostředky pro případ havárie.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6750" y="3573463"/>
            <a:ext cx="7793038" cy="30464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2400" i="1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>
              <a:defRPr/>
            </a:pPr>
            <a:r>
              <a:rPr lang="cs-CZ" sz="2400" i="1" dirty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Varující látky: </a:t>
            </a:r>
            <a:r>
              <a:rPr lang="cs-CZ" sz="2400" i="1" dirty="0">
                <a:latin typeface="Comic Sans MS" panose="030F0702030302020204" pitchFamily="66" charset="0"/>
              </a:rPr>
              <a:t>jsou cítit i při koncentracích, které jsou nižší než akutně nebezpečné   (amoniak, oxid siřičitý, chlór, aj.)</a:t>
            </a:r>
          </a:p>
          <a:p>
            <a:pPr>
              <a:defRPr/>
            </a:pPr>
            <a:r>
              <a:rPr lang="cs-CZ" sz="2400" i="1" dirty="0">
                <a:latin typeface="Comic Sans MS" panose="030F0702030302020204" pitchFamily="66" charset="0"/>
              </a:rPr>
              <a:t> </a:t>
            </a:r>
          </a:p>
          <a:p>
            <a:pPr>
              <a:defRPr/>
            </a:pPr>
            <a:r>
              <a:rPr lang="cs-CZ" sz="2400" i="1" dirty="0">
                <a:solidFill>
                  <a:srgbClr val="7030A0"/>
                </a:solidFill>
                <a:latin typeface="Comic Sans MS" panose="030F0702030302020204" pitchFamily="66" charset="0"/>
              </a:rPr>
              <a:t>Záludné látky: </a:t>
            </a:r>
            <a:r>
              <a:rPr lang="cs-CZ" sz="2400" i="1" dirty="0">
                <a:latin typeface="Comic Sans MS" panose="030F0702030302020204" pitchFamily="66" charset="0"/>
              </a:rPr>
              <a:t>mají slabý nebo žádný zápach- oxid uhelnatý . Sirovodík ve velké koncentraci otupuje čich. </a:t>
            </a:r>
          </a:p>
        </p:txBody>
      </p:sp>
      <p:sp>
        <p:nvSpPr>
          <p:cNvPr id="8198" name="TextovéPole 6"/>
          <p:cNvSpPr txBox="1">
            <a:spLocks noChangeArrowheads="1"/>
          </p:cNvSpPr>
          <p:nvPr/>
        </p:nvSpPr>
        <p:spPr bwMode="auto">
          <a:xfrm>
            <a:off x="554038" y="268288"/>
            <a:ext cx="7561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 i="1" u="sng">
                <a:solidFill>
                  <a:srgbClr val="FF0000"/>
                </a:solidFill>
                <a:latin typeface="Comic Sans MS" pitchFamily="66" charset="0"/>
              </a:rPr>
              <a:t>Ochranné pomůcky: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981075"/>
            <a:ext cx="8280400" cy="49863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i="1" u="sng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Obecné zásady </a:t>
            </a:r>
            <a:r>
              <a:rPr lang="cs-CZ" sz="2800" b="1" i="1" u="sng" dirty="0" err="1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předlékařské</a:t>
            </a:r>
            <a:r>
              <a:rPr lang="cs-CZ" sz="2800" b="1" i="1" u="sng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 první pomoci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(</a:t>
            </a:r>
            <a:r>
              <a:rPr lang="cs-CZ" sz="1600" i="1" dirty="0">
                <a:latin typeface="Comic Sans MS" panose="030F0702030302020204" pitchFamily="66" charset="0"/>
                <a:cs typeface="+mn-cs"/>
              </a:rPr>
              <a:t>dle materiálu zveřejněného na webu zpracovaného doc. </a:t>
            </a:r>
            <a:r>
              <a:rPr lang="cs-CZ" sz="1600" i="1" dirty="0" err="1">
                <a:latin typeface="Comic Sans MS" panose="030F0702030302020204" pitchFamily="66" charset="0"/>
                <a:cs typeface="+mn-cs"/>
              </a:rPr>
              <a:t>Mudr.</a:t>
            </a:r>
            <a:r>
              <a:rPr lang="cs-CZ" sz="1600" i="1" dirty="0">
                <a:latin typeface="Comic Sans MS" panose="030F0702030302020204" pitchFamily="66" charset="0"/>
                <a:cs typeface="+mn-cs"/>
              </a:rPr>
              <a:t> Danielou Pelcovou, CSc.)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i="1" dirty="0">
                <a:latin typeface="Comic Sans MS" panose="030F0702030302020204" pitchFamily="66" charset="0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Při poskytování první pomoci je nutné zajistit především bezpečnost zachraňujícího i zachraňovaného!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>
              <a:latin typeface="Comic Sans MS" panose="030F0702030302020204" pitchFamily="66" charset="0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V každém případě se vyvarujeme chaotického jednání. Postižený by měl mít duševní i tělesný klid.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>
              <a:latin typeface="Comic Sans MS" panose="030F0702030302020204" pitchFamily="66" charset="0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Při poskytování první pomoci nesmí postižený prochladnout.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 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825" y="260350"/>
            <a:ext cx="8785225" cy="6432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i="1" u="sng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Při stavech ohrožujících život nejdříve provádějte resuscitaci postiženého a zajistěte lékařskou pomoc.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Comic Sans MS" panose="030F0702030302020204" pitchFamily="66" charset="0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zástava dechu - okamžitě provádějte umělé dýchání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zástava srdce - okamžitě provádějte nepřímou masáž srdce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latin typeface="Comic Sans MS" panose="030F0702030302020204" pitchFamily="66" charset="0"/>
                <a:cs typeface="+mn-cs"/>
              </a:rPr>
              <a:t>bezvědomí - uložte postiženého do stabilizované polohy na boku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i="1" dirty="0">
                <a:solidFill>
                  <a:srgbClr val="FF0000"/>
                </a:solidFill>
                <a:latin typeface="+mj-lt"/>
                <a:cs typeface="+mn-cs"/>
              </a:rPr>
              <a:t>Vybavení: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+mj-lt"/>
                <a:cs typeface="+mn-cs"/>
              </a:rPr>
              <a:t>Pro účinnou první pomoc musí být na místě potřebné prostředky a pomůcky: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latin typeface="+mj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+mj-lt"/>
                <a:cs typeface="+mn-cs"/>
              </a:rPr>
              <a:t>• </a:t>
            </a:r>
            <a:r>
              <a:rPr lang="cs-CZ" sz="2000" b="1" i="1" dirty="0">
                <a:latin typeface="+mj-lt"/>
                <a:cs typeface="+mn-cs"/>
              </a:rPr>
              <a:t>dostatek vody </a:t>
            </a:r>
            <a:r>
              <a:rPr lang="cs-CZ" sz="2000" i="1" dirty="0">
                <a:latin typeface="+mj-lt"/>
                <a:cs typeface="+mn-cs"/>
              </a:rPr>
              <a:t>(pokud není zdroj vody, pak pohotovostní zásoba asi 10 litrů na osobu),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latin typeface="+mj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+mj-lt"/>
                <a:cs typeface="+mn-cs"/>
              </a:rPr>
              <a:t>• </a:t>
            </a:r>
            <a:r>
              <a:rPr lang="cs-CZ" sz="2000" b="1" i="1" dirty="0">
                <a:latin typeface="+mj-lt"/>
                <a:cs typeface="+mn-cs"/>
              </a:rPr>
              <a:t>přikrývky</a:t>
            </a:r>
            <a:r>
              <a:rPr lang="cs-CZ" sz="2000" i="1" dirty="0">
                <a:latin typeface="+mj-lt"/>
                <a:cs typeface="+mn-cs"/>
              </a:rPr>
              <a:t> nebo jiné textilní materiály, umožňující ochranu postiženého před prochladnutím a úpravu polohy postiženého, rezervní oblečení včetně obuvi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latin typeface="+mj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+mj-lt"/>
                <a:cs typeface="+mn-cs"/>
              </a:rPr>
              <a:t>• </a:t>
            </a:r>
            <a:r>
              <a:rPr lang="cs-CZ" sz="2000" b="1" i="1" dirty="0">
                <a:latin typeface="+mj-lt"/>
                <a:cs typeface="+mn-cs"/>
              </a:rPr>
              <a:t>lékárnička</a:t>
            </a:r>
            <a:r>
              <a:rPr lang="cs-CZ" sz="2000" i="1" dirty="0">
                <a:latin typeface="+mj-lt"/>
                <a:cs typeface="+mn-cs"/>
              </a:rPr>
              <a:t> (obsah se řídí druhem nebezpečných látek, které se vyskytují na pracovišti), její obsah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latin typeface="+mj-lt"/>
                <a:cs typeface="+mn-cs"/>
              </a:rPr>
              <a:t>je třeba obměňovat před uplynutím exspiračních dob léčivých přípravků a dalších materiálů 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" y="85725"/>
            <a:ext cx="1790700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Obdélník 1"/>
          <p:cNvSpPr>
            <a:spLocks noChangeArrowheads="1"/>
          </p:cNvSpPr>
          <p:nvPr/>
        </p:nvSpPr>
        <p:spPr bwMode="auto">
          <a:xfrm>
            <a:off x="363538" y="434975"/>
            <a:ext cx="8353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altLang="cs-CZ" sz="2400" b="1" i="1" u="sng">
                <a:solidFill>
                  <a:srgbClr val="FF0000"/>
                </a:solidFill>
                <a:latin typeface="Comic Sans MS" pitchFamily="66" charset="0"/>
              </a:rPr>
              <a:t>1.První pomoc při zasažení žíravinami </a:t>
            </a:r>
            <a:endParaRPr lang="cs-CZ" altLang="cs-CZ" sz="2400" b="1" i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268" name="Obdélník 2"/>
          <p:cNvSpPr>
            <a:spLocks noChangeArrowheads="1"/>
          </p:cNvSpPr>
          <p:nvPr/>
        </p:nvSpPr>
        <p:spPr bwMode="auto">
          <a:xfrm>
            <a:off x="1825625" y="1773238"/>
            <a:ext cx="6707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i="1">
                <a:latin typeface="Comic Sans MS" pitchFamily="66" charset="0"/>
              </a:rPr>
              <a:t>Při stavech ohrožujících život nejdříve provádějte resuscitaci postiženého a zajistěte lékařskou pomoc!!!</a:t>
            </a:r>
          </a:p>
        </p:txBody>
      </p:sp>
      <p:sp>
        <p:nvSpPr>
          <p:cNvPr id="11269" name="Obdélník 3"/>
          <p:cNvSpPr>
            <a:spLocks noChangeArrowheads="1"/>
          </p:cNvSpPr>
          <p:nvPr/>
        </p:nvSpPr>
        <p:spPr bwMode="auto">
          <a:xfrm>
            <a:off x="508000" y="3141663"/>
            <a:ext cx="8066088" cy="298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2400" b="1" i="1">
              <a:solidFill>
                <a:srgbClr val="800000"/>
              </a:solidFill>
              <a:latin typeface="Comic Sans MS" pitchFamily="66" charset="0"/>
            </a:endParaRPr>
          </a:p>
          <a:p>
            <a:r>
              <a:rPr lang="cs-CZ" altLang="cs-CZ" sz="2400" b="1" i="1" u="sng">
                <a:solidFill>
                  <a:srgbClr val="800000"/>
                </a:solidFill>
                <a:latin typeface="Comic Sans MS" pitchFamily="66" charset="0"/>
              </a:rPr>
              <a:t>Při styku žíraviny s kůží !!!</a:t>
            </a:r>
          </a:p>
          <a:p>
            <a:endParaRPr lang="cs-CZ" altLang="cs-CZ" sz="2000" i="1" u="sng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altLang="cs-CZ" sz="2000" i="1">
                <a:solidFill>
                  <a:srgbClr val="7030A0"/>
                </a:solidFill>
                <a:latin typeface="Comic Sans MS" pitchFamily="66" charset="0"/>
              </a:rPr>
              <a:t>• ihned svlečte potřísněné šatstvo; před mytím nebo v jeho průběhu sundejte prstýnky, hodinky, náramky, jsou-li v místech zasažení kůže </a:t>
            </a:r>
          </a:p>
          <a:p>
            <a:endParaRPr lang="cs-CZ" altLang="cs-CZ" sz="2000" i="1">
              <a:solidFill>
                <a:srgbClr val="7030A0"/>
              </a:solidFill>
              <a:latin typeface="Comic Sans MS" pitchFamily="66" charset="0"/>
            </a:endParaRPr>
          </a:p>
          <a:p>
            <a:r>
              <a:rPr lang="cs-CZ" altLang="cs-CZ" sz="2000" i="1">
                <a:solidFill>
                  <a:srgbClr val="7030A0"/>
                </a:solidFill>
                <a:latin typeface="Comic Sans MS" pitchFamily="66" charset="0"/>
              </a:rPr>
              <a:t>• zasažená místa oplachujte proudem pokud možno vlažné vody po dobu 10-30 minut; nepoužívejte kartáč, mýdlo ani neutralizaci </a:t>
            </a:r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288925"/>
            <a:ext cx="1484313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382588" y="3573463"/>
            <a:ext cx="8208962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400" b="1" i="1" u="sng">
                <a:solidFill>
                  <a:srgbClr val="800000"/>
                </a:solidFill>
                <a:latin typeface="Comic Sans MS" pitchFamily="66" charset="0"/>
              </a:rPr>
              <a:t>Při požití žíraviny !!!</a:t>
            </a:r>
          </a:p>
          <a:p>
            <a:endParaRPr lang="cs-CZ" altLang="cs-CZ" sz="2400" b="1" i="1">
              <a:solidFill>
                <a:srgbClr val="800000"/>
              </a:solidFill>
              <a:latin typeface="Comic Sans MS" pitchFamily="66" charset="0"/>
            </a:endParaRPr>
          </a:p>
          <a:p>
            <a:r>
              <a:rPr lang="cs-CZ" altLang="cs-CZ" sz="2000" i="1">
                <a:solidFill>
                  <a:srgbClr val="FF0000"/>
                </a:solidFill>
                <a:latin typeface="Comic Sans MS" pitchFamily="66" charset="0"/>
              </a:rPr>
              <a:t>• NEVYVOLÁVEJTE ZVRACENÍ </a:t>
            </a:r>
            <a:r>
              <a:rPr lang="cs-CZ" altLang="cs-CZ" sz="2000" i="1">
                <a:latin typeface="Comic Sans MS" pitchFamily="66" charset="0"/>
              </a:rPr>
              <a:t>- hrozí nebezpečí dalšího poškození zažívacího traktu!!! Hrozí perforace jícnu i žaludku! </a:t>
            </a:r>
          </a:p>
          <a:p>
            <a:r>
              <a:rPr lang="cs-CZ" altLang="cs-CZ" sz="2000" i="1">
                <a:latin typeface="Comic Sans MS" pitchFamily="66" charset="0"/>
              </a:rPr>
              <a:t> </a:t>
            </a:r>
          </a:p>
          <a:p>
            <a:r>
              <a:rPr lang="cs-CZ" altLang="cs-CZ" sz="2000" i="1">
                <a:latin typeface="Comic Sans MS" pitchFamily="66" charset="0"/>
              </a:rPr>
              <a:t>• </a:t>
            </a:r>
            <a:r>
              <a:rPr lang="cs-CZ" altLang="cs-CZ" sz="2000" i="1">
                <a:solidFill>
                  <a:srgbClr val="00CC00"/>
                </a:solidFill>
                <a:latin typeface="Comic Sans MS" pitchFamily="66" charset="0"/>
              </a:rPr>
              <a:t>OKAMŽITĚ  VYPLÁCHNĚTE  ÚSTNÍ  DUTINU  VODOU A DEJTE VYPÍT 2 AŽ 5 dl CHLADNÉ VODY KE ZMÍRNĚNÍ TEPELNÉHO ÚČINKU ŽÍRAVINY !!!</a:t>
            </a:r>
          </a:p>
        </p:txBody>
      </p:sp>
      <p:sp>
        <p:nvSpPr>
          <p:cNvPr id="3" name="Obdélník 2"/>
          <p:cNvSpPr/>
          <p:nvPr/>
        </p:nvSpPr>
        <p:spPr>
          <a:xfrm>
            <a:off x="741363" y="188913"/>
            <a:ext cx="7848600" cy="28622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poleptané části kůže pouze překryjte sterilním obvazem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• na kůži nepoužívejte masti ani jiná léčiva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• poškozeného přikryjte, aby neprochladl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solidFill>
                <a:srgbClr val="80000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• podle situace volejte záchrannou službu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solidFill>
                <a:srgbClr val="800000"/>
              </a:solidFill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• nebo zajistěte lékařské ošetření</a:t>
            </a:r>
          </a:p>
        </p:txBody>
      </p:sp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3775" y="981075"/>
            <a:ext cx="2849563" cy="17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333375"/>
            <a:ext cx="8569325" cy="156845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solidFill>
                  <a:srgbClr val="002060"/>
                </a:solidFill>
                <a:latin typeface="Comic Sans MS" panose="030F0702030302020204" pitchFamily="66" charset="0"/>
                <a:cs typeface="+mn-cs"/>
              </a:rPr>
              <a:t>2.První pomoc při zasažení látkami, které při požití mohou poškodit plíce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solidFill>
                  <a:schemeClr val="accent5">
                    <a:lumMod val="50000"/>
                  </a:schemeClr>
                </a:solidFill>
                <a:latin typeface="Comic Sans MS" panose="030F0702030302020204" pitchFamily="66" charset="0"/>
                <a:cs typeface="+mn-cs"/>
              </a:rPr>
              <a:t>(benzín, nafta, petrolej, terpentýn, ředidla s podílem benzínu, apod.)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4663" y="2593975"/>
            <a:ext cx="8129587" cy="26781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Při požití !!!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NEVYVOLÁVEJTE  ZVRACENÍ!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Comic Sans MS" panose="030F0702030302020204" pitchFamily="66" charset="0"/>
                <a:cs typeface="+mn-cs"/>
              </a:rPr>
              <a:t>• Pokud postižený zvrací, dbejte aby nevdechl zvratky (protože při vdechnutí těchto kapalin do dýchacích cest i v nepatrném množství je nebezpečí poškození plic)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i="1" dirty="0">
              <a:latin typeface="Comic Sans MS" panose="030F0702030302020204" pitchFamily="66" charset="0"/>
              <a:cs typeface="+mn-cs"/>
            </a:endParaRP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i="1" dirty="0">
                <a:latin typeface="Comic Sans MS" panose="030F0702030302020204" pitchFamily="66" charset="0"/>
                <a:cs typeface="+mn-cs"/>
              </a:rPr>
              <a:t> zajistěte lékařské ošetření vzhledem k časté nutnosti dalšího sledování po dobu nejméně 24 hodin.; </a:t>
            </a:r>
            <a:r>
              <a:rPr lang="cs-CZ" i="1" dirty="0">
                <a:solidFill>
                  <a:srgbClr val="FF0000"/>
                </a:solidFill>
                <a:latin typeface="Comic Sans MS" panose="030F0702030302020204" pitchFamily="66" charset="0"/>
                <a:cs typeface="+mn-cs"/>
              </a:rPr>
              <a:t>originální obal s etiketou, popřípadě bezpečnostní list dané látky vezměte s sebou. 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628775"/>
            <a:ext cx="28575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323850" y="333375"/>
            <a:ext cx="84963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 i="1" u="sng">
                <a:solidFill>
                  <a:srgbClr val="CC3300"/>
                </a:solidFill>
                <a:latin typeface="Comic Sans MS" pitchFamily="66" charset="0"/>
              </a:rPr>
              <a:t>3.První pomoc při zasažení látkami, klasifikovanými jako toxické a vysoce toxické </a:t>
            </a:r>
          </a:p>
        </p:txBody>
      </p:sp>
      <p:sp>
        <p:nvSpPr>
          <p:cNvPr id="14339" name="Obdélník 2"/>
          <p:cNvSpPr>
            <a:spLocks noChangeArrowheads="1"/>
          </p:cNvSpPr>
          <p:nvPr/>
        </p:nvSpPr>
        <p:spPr bwMode="auto">
          <a:xfrm>
            <a:off x="323850" y="1412875"/>
            <a:ext cx="805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i="1">
                <a:latin typeface="Comic Sans MS" pitchFamily="66" charset="0"/>
              </a:rPr>
              <a:t>Při stavech ohrožujících život nejdříve provádějte resuscitaci postiženého a zajistěte lékařskou pomoc. </a:t>
            </a:r>
          </a:p>
        </p:txBody>
      </p:sp>
      <p:sp>
        <p:nvSpPr>
          <p:cNvPr id="14340" name="Obdélník 3"/>
          <p:cNvSpPr>
            <a:spLocks noChangeArrowheads="1"/>
          </p:cNvSpPr>
          <p:nvPr/>
        </p:nvSpPr>
        <p:spPr bwMode="auto">
          <a:xfrm>
            <a:off x="323850" y="2120900"/>
            <a:ext cx="8275638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i="1" u="sng">
                <a:solidFill>
                  <a:srgbClr val="800000"/>
                </a:solidFill>
                <a:latin typeface="Comic Sans MS" pitchFamily="66" charset="0"/>
              </a:rPr>
              <a:t>Při požití !!!</a:t>
            </a:r>
          </a:p>
          <a:p>
            <a:r>
              <a:rPr lang="cs-CZ" altLang="cs-CZ"/>
              <a:t> </a:t>
            </a:r>
          </a:p>
          <a:p>
            <a:r>
              <a:rPr lang="cs-CZ" altLang="cs-CZ"/>
              <a:t>• </a:t>
            </a:r>
            <a:r>
              <a:rPr lang="cs-CZ" altLang="cs-CZ" b="1" i="1">
                <a:solidFill>
                  <a:srgbClr val="800000"/>
                </a:solidFill>
                <a:latin typeface="Comic Sans MS" pitchFamily="66" charset="0"/>
              </a:rPr>
              <a:t>PO POŽITÍ VŠECH VYSOCE TOXICKÝCH - VYVOLEJTE ZVRACENÍ!!! </a:t>
            </a:r>
          </a:p>
          <a:p>
            <a:r>
              <a:rPr lang="cs-CZ" altLang="cs-CZ"/>
              <a:t>(zejména u kyanidů, některých anorganických solí kovů, metylalkoholu, </a:t>
            </a:r>
          </a:p>
          <a:p>
            <a:r>
              <a:rPr lang="cs-CZ" altLang="cs-CZ"/>
              <a:t>některých organických rozpouštědel - benzenu, tetrachlórmetanu, chloroformu, </a:t>
            </a:r>
          </a:p>
          <a:p>
            <a:r>
              <a:rPr lang="cs-CZ" altLang="cs-CZ"/>
              <a:t>sirouhlíku, a dalších látek)</a:t>
            </a:r>
          </a:p>
        </p:txBody>
      </p:sp>
      <p:sp>
        <p:nvSpPr>
          <p:cNvPr id="14341" name="Obdélník 4"/>
          <p:cNvSpPr>
            <a:spLocks noChangeArrowheads="1"/>
          </p:cNvSpPr>
          <p:nvPr/>
        </p:nvSpPr>
        <p:spPr bwMode="auto">
          <a:xfrm>
            <a:off x="293688" y="4005263"/>
            <a:ext cx="8247062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altLang="cs-CZ" b="1" i="1">
                <a:solidFill>
                  <a:srgbClr val="CC3300"/>
                </a:solidFill>
                <a:latin typeface="Comic Sans MS" pitchFamily="66" charset="0"/>
              </a:rPr>
              <a:t>PO POŽITÍ TOXICKÝCH NEBO VYSOCE TOXICKÝCH LÁTEK </a:t>
            </a:r>
          </a:p>
          <a:p>
            <a:pPr algn="just"/>
            <a:endParaRPr lang="cs-CZ" altLang="cs-CZ" b="1" i="1">
              <a:solidFill>
                <a:srgbClr val="CC3300"/>
              </a:solidFill>
              <a:latin typeface="Comic Sans MS" pitchFamily="66" charset="0"/>
            </a:endParaRPr>
          </a:p>
          <a:p>
            <a:pPr algn="just"/>
            <a:r>
              <a:rPr lang="cs-CZ" altLang="cs-CZ" b="1" i="1">
                <a:solidFill>
                  <a:srgbClr val="CC3300"/>
                </a:solidFill>
                <a:latin typeface="Comic Sans MS" pitchFamily="66" charset="0"/>
              </a:rPr>
              <a:t>DO 5 MINUT PODEJTE 10-20 ROZDRCENÝCH TABLET AKTIVNÍHO </a:t>
            </a:r>
          </a:p>
          <a:p>
            <a:pPr algn="just"/>
            <a:endParaRPr lang="cs-CZ" altLang="cs-CZ" b="1" i="1">
              <a:solidFill>
                <a:srgbClr val="CC3300"/>
              </a:solidFill>
              <a:latin typeface="Comic Sans MS" pitchFamily="66" charset="0"/>
            </a:endParaRPr>
          </a:p>
          <a:p>
            <a:pPr algn="just"/>
            <a:r>
              <a:rPr lang="cs-CZ" altLang="cs-CZ" b="1" i="1">
                <a:solidFill>
                  <a:srgbClr val="CC3300"/>
                </a:solidFill>
                <a:latin typeface="Comic Sans MS" pitchFamily="66" charset="0"/>
              </a:rPr>
              <a:t>UHLÍ ROZMÍCHANÝCH VE VODĚ – nezávisle na tom, zda se zvracení          </a:t>
            </a:r>
          </a:p>
          <a:p>
            <a:pPr algn="just"/>
            <a:endParaRPr lang="cs-CZ" altLang="cs-CZ" b="1" i="1">
              <a:solidFill>
                <a:srgbClr val="CC3300"/>
              </a:solidFill>
              <a:latin typeface="Comic Sans MS" pitchFamily="66" charset="0"/>
            </a:endParaRPr>
          </a:p>
          <a:p>
            <a:pPr algn="just"/>
            <a:r>
              <a:rPr lang="cs-CZ" altLang="cs-CZ" b="1" i="1">
                <a:solidFill>
                  <a:srgbClr val="CC3300"/>
                </a:solidFill>
                <a:latin typeface="Comic Sans MS" pitchFamily="66" charset="0"/>
              </a:rPr>
              <a:t>podařilo vyvolat </a:t>
            </a:r>
          </a:p>
          <a:p>
            <a:pPr algn="just"/>
            <a:endParaRPr lang="cs-CZ" altLang="cs-CZ" b="1" i="1">
              <a:solidFill>
                <a:srgbClr val="CC3300"/>
              </a:solidFill>
              <a:latin typeface="Comic Sans MS" pitchFamily="66" charset="0"/>
            </a:endParaRPr>
          </a:p>
          <a:p>
            <a:pPr algn="just"/>
            <a:r>
              <a:rPr lang="cs-CZ" altLang="cs-CZ" b="1" i="1">
                <a:solidFill>
                  <a:srgbClr val="CC3300"/>
                </a:solidFill>
                <a:latin typeface="Comic Sans MS" pitchFamily="66" charset="0"/>
              </a:rPr>
              <a:t>•VOLEJTE ZÁCHRANNOU SLUŽBU!!!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2"/>
          <p:cNvSpPr>
            <a:spLocks noChangeArrowheads="1"/>
          </p:cNvSpPr>
          <p:nvPr/>
        </p:nvSpPr>
        <p:spPr bwMode="auto">
          <a:xfrm>
            <a:off x="323850" y="333375"/>
            <a:ext cx="83518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 b="1" i="1" u="sng">
                <a:solidFill>
                  <a:srgbClr val="00CC00"/>
                </a:solidFill>
                <a:latin typeface="Comic Sans MS" pitchFamily="66" charset="0"/>
              </a:rPr>
              <a:t>4.První pomoc při zasažení látkami, klasifikovanými jako zdraví škodlivé </a:t>
            </a:r>
          </a:p>
        </p:txBody>
      </p:sp>
      <p:sp>
        <p:nvSpPr>
          <p:cNvPr id="15363" name="Obdélník 3"/>
          <p:cNvSpPr>
            <a:spLocks noChangeArrowheads="1"/>
          </p:cNvSpPr>
          <p:nvPr/>
        </p:nvSpPr>
        <p:spPr bwMode="auto">
          <a:xfrm>
            <a:off x="792163" y="1350963"/>
            <a:ext cx="7559675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i="1" u="sng">
                <a:solidFill>
                  <a:srgbClr val="CC3300"/>
                </a:solidFill>
                <a:latin typeface="Comic Sans MS" pitchFamily="66" charset="0"/>
              </a:rPr>
              <a:t>Při požití !!!</a:t>
            </a:r>
          </a:p>
          <a:p>
            <a:r>
              <a:rPr lang="cs-CZ" altLang="cs-CZ" sz="2000" i="1">
                <a:latin typeface="Comic Sans MS" pitchFamily="66" charset="0"/>
              </a:rPr>
              <a:t> </a:t>
            </a:r>
          </a:p>
          <a:p>
            <a:pPr algn="just"/>
            <a:r>
              <a:rPr lang="cs-CZ" altLang="cs-CZ" sz="2000" i="1">
                <a:latin typeface="Comic Sans MS" pitchFamily="66" charset="0"/>
              </a:rPr>
              <a:t>• </a:t>
            </a:r>
            <a:r>
              <a:rPr lang="cs-CZ" altLang="cs-CZ" sz="2000" b="1" i="1">
                <a:solidFill>
                  <a:srgbClr val="CC3300"/>
                </a:solidFill>
                <a:latin typeface="Comic Sans MS" pitchFamily="66" charset="0"/>
              </a:rPr>
              <a:t>NEVYVOLÁVEJTE   ZVRACENÍ  </a:t>
            </a:r>
            <a:r>
              <a:rPr lang="cs-CZ" altLang="cs-CZ" sz="2000" i="1">
                <a:solidFill>
                  <a:srgbClr val="CC3300"/>
                </a:solidFill>
                <a:latin typeface="Comic Sans MS" pitchFamily="66" charset="0"/>
              </a:rPr>
              <a:t>-</a:t>
            </a:r>
            <a:r>
              <a:rPr lang="cs-CZ" altLang="cs-CZ" sz="2000" i="1">
                <a:latin typeface="Comic Sans MS" pitchFamily="66" charset="0"/>
              </a:rPr>
              <a:t> i samotné vyvolávání zvracení může způsobit komplikace (vdechnutí látky do dýchacích cest a plic, mechanické poškození sliznice hltanu, může v tomto případě představovat vyšší ohrožení, než požitá látka) </a:t>
            </a:r>
          </a:p>
          <a:p>
            <a:pPr algn="just"/>
            <a:endParaRPr lang="cs-CZ" altLang="cs-CZ" sz="2000" i="1">
              <a:latin typeface="Comic Sans MS" pitchFamily="66" charset="0"/>
            </a:endParaRPr>
          </a:p>
          <a:p>
            <a:pPr algn="just"/>
            <a:r>
              <a:rPr lang="cs-CZ" altLang="cs-CZ" sz="2000" i="1">
                <a:latin typeface="Comic Sans MS" pitchFamily="66" charset="0"/>
              </a:rPr>
              <a:t>• pokud možno </a:t>
            </a:r>
            <a:r>
              <a:rPr lang="cs-CZ" altLang="cs-CZ" sz="2000" i="1">
                <a:solidFill>
                  <a:srgbClr val="C00000"/>
                </a:solidFill>
                <a:latin typeface="Comic Sans MS" pitchFamily="66" charset="0"/>
              </a:rPr>
              <a:t>podejte medicinální uhlí </a:t>
            </a:r>
            <a:r>
              <a:rPr lang="cs-CZ" altLang="cs-CZ" sz="2000" i="1">
                <a:latin typeface="Comic Sans MS" pitchFamily="66" charset="0"/>
              </a:rPr>
              <a:t>v množství 5 rozdrcených tablet </a:t>
            </a:r>
          </a:p>
          <a:p>
            <a:pPr algn="just"/>
            <a:endParaRPr lang="cs-CZ" altLang="cs-CZ" sz="2000" b="1" i="1">
              <a:latin typeface="Comic Sans MS" pitchFamily="66" charset="0"/>
            </a:endParaRPr>
          </a:p>
          <a:p>
            <a:pPr algn="just"/>
            <a:r>
              <a:rPr lang="cs-CZ" altLang="cs-CZ" sz="2000" b="1" i="1">
                <a:latin typeface="Comic Sans MS" pitchFamily="66" charset="0"/>
              </a:rPr>
              <a:t>• </a:t>
            </a:r>
            <a:r>
              <a:rPr lang="cs-CZ" altLang="cs-CZ" sz="2000" i="1">
                <a:solidFill>
                  <a:srgbClr val="C00000"/>
                </a:solidFill>
                <a:latin typeface="Comic Sans MS" pitchFamily="66" charset="0"/>
              </a:rPr>
              <a:t>zajistěte lékařské ošetření 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63" y="42926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1"/>
          <p:cNvSpPr>
            <a:spLocks noChangeArrowheads="1"/>
          </p:cNvSpPr>
          <p:nvPr/>
        </p:nvSpPr>
        <p:spPr bwMode="auto">
          <a:xfrm>
            <a:off x="395288" y="404813"/>
            <a:ext cx="82804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 b="1" i="1" u="sng">
                <a:latin typeface="Comic Sans MS" pitchFamily="66" charset="0"/>
              </a:rPr>
              <a:t>5. První pomoc při zasažení látkami, klasifikovanými jako dráždivé </a:t>
            </a:r>
          </a:p>
        </p:txBody>
      </p:sp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900113" y="2136775"/>
            <a:ext cx="5616575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i="1">
                <a:solidFill>
                  <a:srgbClr val="CC3300"/>
                </a:solidFill>
                <a:latin typeface="Comic Sans MS" pitchFamily="66" charset="0"/>
              </a:rPr>
              <a:t>Při požití!!!</a:t>
            </a:r>
          </a:p>
          <a:p>
            <a:r>
              <a:rPr lang="cs-CZ" altLang="cs-CZ" sz="2400" b="1" i="1">
                <a:solidFill>
                  <a:srgbClr val="CC3300"/>
                </a:solidFill>
                <a:latin typeface="Comic Sans MS" pitchFamily="66" charset="0"/>
              </a:rPr>
              <a:t> </a:t>
            </a:r>
          </a:p>
          <a:p>
            <a:pPr algn="just"/>
            <a:r>
              <a:rPr lang="cs-CZ" altLang="cs-CZ" sz="2000" i="1">
                <a:latin typeface="Comic Sans MS" pitchFamily="66" charset="0"/>
              </a:rPr>
              <a:t>• </a:t>
            </a:r>
            <a:r>
              <a:rPr lang="cs-CZ" altLang="cs-CZ" sz="2000" b="1" i="1">
                <a:solidFill>
                  <a:srgbClr val="C00000"/>
                </a:solidFill>
                <a:latin typeface="Comic Sans MS" pitchFamily="66" charset="0"/>
              </a:rPr>
              <a:t>NEVYVOLÁVEJTE ZVRACENÍ </a:t>
            </a:r>
            <a:r>
              <a:rPr lang="cs-CZ" altLang="cs-CZ" sz="2000" i="1">
                <a:latin typeface="Comic Sans MS" pitchFamily="66" charset="0"/>
              </a:rPr>
              <a:t>- i samotné vyvolávání zvracení může způsobit komplikace (vdechnutí látky do dýchacích cest a plic, například u saponátů a dalších látek, </a:t>
            </a:r>
          </a:p>
          <a:p>
            <a:pPr algn="just"/>
            <a:r>
              <a:rPr lang="cs-CZ" altLang="cs-CZ" sz="2000" i="1">
                <a:latin typeface="Comic Sans MS" pitchFamily="66" charset="0"/>
              </a:rPr>
              <a:t>vytvářejících pěnu nebo mechanické poškození sliznice hltanu) </a:t>
            </a:r>
          </a:p>
          <a:p>
            <a:pPr algn="just"/>
            <a:endParaRPr lang="cs-CZ" altLang="cs-CZ" sz="2000" i="1">
              <a:latin typeface="Comic Sans MS" pitchFamily="66" charset="0"/>
            </a:endParaRPr>
          </a:p>
          <a:p>
            <a:pPr algn="just"/>
            <a:r>
              <a:rPr lang="cs-CZ" altLang="cs-CZ" sz="2000" i="1">
                <a:latin typeface="Comic Sans MS" pitchFamily="66" charset="0"/>
              </a:rPr>
              <a:t>• pokud možno </a:t>
            </a:r>
            <a:r>
              <a:rPr lang="cs-CZ" altLang="cs-CZ" sz="2000" b="1" i="1">
                <a:solidFill>
                  <a:srgbClr val="C00000"/>
                </a:solidFill>
                <a:latin typeface="Comic Sans MS" pitchFamily="66" charset="0"/>
              </a:rPr>
              <a:t>podejte aktivní uhlí </a:t>
            </a:r>
            <a:r>
              <a:rPr lang="cs-CZ" altLang="cs-CZ" sz="2000" i="1">
                <a:latin typeface="Comic Sans MS" pitchFamily="66" charset="0"/>
              </a:rPr>
              <a:t>v malém množství (1-2 rozdrcené tablety)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824163"/>
            <a:ext cx="180022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863" y="1052513"/>
            <a:ext cx="8064500" cy="489426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V případě nejistoty o správném postupu využijte možnost telefonického kontaktu na </a:t>
            </a:r>
            <a:r>
              <a:rPr lang="cs-CZ" sz="2400" b="1" i="1" dirty="0">
                <a:solidFill>
                  <a:srgbClr val="800000"/>
                </a:solidFill>
                <a:latin typeface="Comic Sans MS" panose="030F0702030302020204" pitchFamily="66" charset="0"/>
                <a:cs typeface="+mn-cs"/>
              </a:rPr>
              <a:t>:</a:t>
            </a:r>
            <a:endParaRPr lang="cs-CZ" sz="2400" b="1" i="1" dirty="0">
              <a:solidFill>
                <a:srgbClr val="800000"/>
              </a:solidFill>
              <a:latin typeface="Comic Sans MS" panose="030F0702030302020204" pitchFamily="66" charset="0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rgbClr val="800000"/>
              </a:solidFill>
              <a:latin typeface="Comic Sans MS" panose="030F0702030302020204" pitchFamily="66" charset="0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Toxikologické informační středisko, Na Bojišti 1, 120 00 Praha 2: </a:t>
            </a:r>
            <a:r>
              <a:rPr lang="cs-CZ" sz="2400" i="1" dirty="0">
                <a:latin typeface="Comic Sans MS" panose="030F0702030302020204" pitchFamily="66" charset="0"/>
                <a:cs typeface="+mn-cs"/>
              </a:rPr>
              <a:t>tel. 224 919 293, 224 915 402,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i="1" dirty="0">
              <a:solidFill>
                <a:srgbClr val="C00000"/>
              </a:solidFill>
              <a:latin typeface="Comic Sans MS" panose="030F0702030302020204" pitchFamily="66" charset="0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i="1" dirty="0">
                <a:latin typeface="Comic Sans MS" panose="030F0702030302020204" pitchFamily="66" charset="0"/>
                <a:cs typeface="+mn-cs"/>
              </a:rPr>
              <a:t>sdělte údaje o látkách nebo složení přípravku z originálního obalu nebo z bezpečnostního listu látky nebo přípravku.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i="1" dirty="0">
              <a:solidFill>
                <a:srgbClr val="C00000"/>
              </a:solidFill>
              <a:latin typeface="Comic Sans MS" panose="030F0702030302020204" pitchFamily="66" charset="0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b="1" i="1" dirty="0">
                <a:solidFill>
                  <a:srgbClr val="C00000"/>
                </a:solidFill>
                <a:latin typeface="Comic Sans MS" panose="030F0702030302020204" pitchFamily="66" charset="0"/>
                <a:cs typeface="+mn-cs"/>
              </a:rPr>
              <a:t>Při nutnosti lékařského vyšetření vždy vezměte s sebou originální obal s etiketou, popřípadě bezpečnostní list dané látky nebo přípravku! 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49987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b="1" i="1" u="sng" dirty="0" smtClean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Pracovní list a úkoly pro samostatnou práci</a:t>
            </a:r>
            <a:br>
              <a:rPr lang="cs-CZ" sz="2800" b="1" i="1" u="sng" dirty="0" smtClean="0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>1. O kterých nebezpečných látkách se psalo v této prezentaci?</a:t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/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>2. Vyhledej na internetu různé zástupce takových chemických látek v praxi.</a:t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/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>3. Vyhledej na internetu, co dělat , když někomu kápne žíravina do očí, na kůži nebo by se této látky nadýchal.</a:t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/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r>
              <a:rPr lang="cs-CZ" sz="2800" i="1" dirty="0" smtClean="0">
                <a:latin typeface="Comic Sans MS" panose="030F0702030302020204" pitchFamily="66" charset="0"/>
              </a:rPr>
              <a:t>4. Musíme vždy dodržovat postup uvedený na obalu, když pracuje s nebezpečnou látkou?</a:t>
            </a:r>
            <a:br>
              <a:rPr lang="cs-CZ" sz="2800" i="1" dirty="0" smtClean="0">
                <a:latin typeface="Comic Sans MS" panose="030F0702030302020204" pitchFamily="66" charset="0"/>
              </a:rPr>
            </a:br>
            <a:endParaRPr lang="cs-CZ" sz="2800" b="1" i="1" u="sng" dirty="0" smtClean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23850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8600" y="2603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3070225" y="3246438"/>
            <a:ext cx="3003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Výklad látky a úkol pro žáky</a:t>
            </a:r>
          </a:p>
        </p:txBody>
      </p:sp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Nadpis 2"/>
          <p:cNvSpPr>
            <a:spLocks noGrp="1"/>
          </p:cNvSpPr>
          <p:nvPr>
            <p:ph type="title"/>
          </p:nvPr>
        </p:nvSpPr>
        <p:spPr>
          <a:xfrm>
            <a:off x="230188" y="2852738"/>
            <a:ext cx="2457450" cy="504825"/>
          </a:xfrm>
        </p:spPr>
        <p:txBody>
          <a:bodyPr/>
          <a:lstStyle/>
          <a:p>
            <a:pPr eaLnBrk="1" hangingPunct="1"/>
            <a:r>
              <a:rPr lang="cs-CZ" altLang="cs-CZ" sz="2000" i="1" smtClean="0">
                <a:latin typeface="Comic Sans MS" pitchFamily="66" charset="0"/>
              </a:rPr>
              <a:t>Zdroje a citace:</a:t>
            </a:r>
          </a:p>
        </p:txBody>
      </p:sp>
      <p:sp>
        <p:nvSpPr>
          <p:cNvPr id="19460" name="Obdélník 3"/>
          <p:cNvSpPr>
            <a:spLocks noChangeArrowheads="1"/>
          </p:cNvSpPr>
          <p:nvPr/>
        </p:nvSpPr>
        <p:spPr bwMode="auto">
          <a:xfrm>
            <a:off x="468313" y="3357563"/>
            <a:ext cx="7920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file:///C:/Users/Martin/Downloads/Pravidla_o_nakladani_s_chemickymi_latkami%20(2).pdf</a:t>
            </a:r>
          </a:p>
        </p:txBody>
      </p:sp>
      <p:sp>
        <p:nvSpPr>
          <p:cNvPr id="19461" name="Obdélník 5"/>
          <p:cNvSpPr>
            <a:spLocks noChangeArrowheads="1"/>
          </p:cNvSpPr>
          <p:nvPr/>
        </p:nvSpPr>
        <p:spPr bwMode="auto">
          <a:xfrm>
            <a:off x="539750" y="4003675"/>
            <a:ext cx="7777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http://www.ped.muni.cz/wchem/sm/hc/labtech/pages/prvni_pomoc.html</a:t>
            </a:r>
          </a:p>
        </p:txBody>
      </p:sp>
      <p:sp>
        <p:nvSpPr>
          <p:cNvPr id="19462" name="Obdélník 6"/>
          <p:cNvSpPr>
            <a:spLocks noChangeArrowheads="1"/>
          </p:cNvSpPr>
          <p:nvPr/>
        </p:nvSpPr>
        <p:spPr bwMode="auto">
          <a:xfrm>
            <a:off x="496888" y="4402138"/>
            <a:ext cx="7891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http://cs.wikipedia.org/wiki/Bezpe%C4%8Dnostn%C3%AD_klasifikace</a:t>
            </a:r>
          </a:p>
        </p:txBody>
      </p:sp>
      <p:sp>
        <p:nvSpPr>
          <p:cNvPr id="19463" name="Obdélník 7"/>
          <p:cNvSpPr>
            <a:spLocks noChangeArrowheads="1"/>
          </p:cNvSpPr>
          <p:nvPr/>
        </p:nvSpPr>
        <p:spPr bwMode="auto">
          <a:xfrm>
            <a:off x="496888" y="4868863"/>
            <a:ext cx="8035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http://www.agkm.cz/projekt_inovace/ch/Bezpecnost_a_hygiena_prace_v_chemicke_skolni_laboratori.pdf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94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1233</Words>
  <Application>Microsoft Office PowerPoint</Application>
  <PresentationFormat>Předvádění na obrazovce (4:3)</PresentationFormat>
  <Paragraphs>187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Calibri</vt:lpstr>
      <vt:lpstr>Arial</vt:lpstr>
      <vt:lpstr>Comic Sans MS</vt:lpstr>
      <vt:lpstr>Motiv systému Office</vt:lpstr>
      <vt:lpstr>Snímek 1</vt:lpstr>
      <vt:lpstr>Bezpečnost a ochrana  zdraví při práci s chemickými  a nebezpečnými látkami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Pracovní list a úkoly pro samostatnou práci 1. O kterých nebezpečných látkách se psalo v této prezentaci?  2. Vyhledej na internetu různé zástupce takových chemických látek v praxi.  3. Vyhledej na internetu, co dělat , když někomu kápne žíravina do očí, na kůži nebo by se této látky nadýchal.  4. Musíme vždy dodržovat postup uvedený na obalu, když pracuje s nebezpečnou látkou? </vt:lpstr>
      <vt:lpstr>Snímek 18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</dc:creator>
  <cp:lastModifiedBy>Dum</cp:lastModifiedBy>
  <cp:revision>20</cp:revision>
  <dcterms:created xsi:type="dcterms:W3CDTF">2014-06-28T20:47:02Z</dcterms:created>
  <dcterms:modified xsi:type="dcterms:W3CDTF">2014-09-18T09:44:33Z</dcterms:modified>
</cp:coreProperties>
</file>