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3" r:id="rId3"/>
    <p:sldId id="257" r:id="rId4"/>
    <p:sldId id="259" r:id="rId5"/>
    <p:sldId id="266" r:id="rId6"/>
    <p:sldId id="264" r:id="rId7"/>
    <p:sldId id="265" r:id="rId8"/>
    <p:sldId id="263" r:id="rId9"/>
    <p:sldId id="262" r:id="rId10"/>
    <p:sldId id="261" r:id="rId11"/>
    <p:sldId id="260" r:id="rId12"/>
    <p:sldId id="258" r:id="rId13"/>
    <p:sldId id="270" r:id="rId14"/>
    <p:sldId id="269" r:id="rId15"/>
    <p:sldId id="268" r:id="rId16"/>
    <p:sldId id="272" r:id="rId17"/>
    <p:sldId id="267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31E52AA-50C4-4C1B-9336-B6A377D8EF2E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EC134B8-9116-4790-BCA6-E50B5F42D3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95325"/>
            <a:ext cx="4570413" cy="342741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59" name="Zástupný symbol pro poznámky 2"/>
          <p:cNvSpPr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>
              <a:latin typeface="Times New Roman" pitchFamily="18" charset="0"/>
              <a:ea typeface="Microsoft YaHei" pitchFamily="34" charset="-122"/>
              <a:cs typeface="Mangal" pitchFamily="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91D9A-9592-4F40-B490-862F39A309B4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2CC03-32F1-44D5-88E4-A6400B8ABD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E586B-A6E0-4366-A8E2-99A2ED6D5198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51EC2-FE8F-458F-9D13-633C803914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06388-C29F-451E-86A9-B184BCF7FE3C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25130-2280-4198-8CE0-35AD4790C5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64F95-C510-4BC4-8750-3571D9EFB1C2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3FFB7-9400-40EC-9D91-0A5E43CCF2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CCDAB-316B-4C16-97F5-736C97580B9C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2F8D-70E6-49F5-95D8-56F8AB9830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06818-69A9-44E5-8AEB-6ABB23D44027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FE791-A7CF-4AED-B399-10DE074263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0039D-0069-4C12-858F-D24857681B59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BDE46-9111-44B9-9912-F671EA84B2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30806-018E-4879-BBD9-1E2A323E808E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B932A-5585-4A3C-AFA3-4FB88FA1D4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01625-D224-44B8-BD07-86D383A3C056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37A48-861C-4C99-AA29-0BF1AB6380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F5C39-7500-4C45-BE8F-9F97FA98D31E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234DF-6C54-4C92-9DB1-6249EB50AF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DC366-988C-468E-8028-02F1D57C0CB8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26E9B-AD73-44E6-B412-A0187F0A06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push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20000">
              <a:srgbClr val="F0EBD5"/>
            </a:gs>
            <a:gs pos="39999">
              <a:srgbClr val="D5C8A1"/>
            </a:gs>
            <a:gs pos="60001">
              <a:srgbClr val="C7B687"/>
            </a:gs>
            <a:gs pos="83000">
              <a:srgbClr val="B9A46D"/>
            </a:gs>
            <a:gs pos="100000">
              <a:srgbClr val="B9A46D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6CB8C2-A6BF-4E59-8252-C0289343CCCE}" type="datetimeFigureOut">
              <a:rPr lang="cs-CZ"/>
              <a:pPr>
                <a:defRPr/>
              </a:pPr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51E63E-1EE6-4ED1-A404-036F41119F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  <p:sndAc>
      <p:stSnd>
        <p:snd r:embed="rId13" name="push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audio" Target="../media/audio8.wav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15888"/>
            <a:ext cx="6224588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093" name="Group 45"/>
          <p:cNvGraphicFramePr>
            <a:graphicFrameLocks noGrp="1"/>
          </p:cNvGraphicFramePr>
          <p:nvPr/>
        </p:nvGraphicFramePr>
        <p:xfrm>
          <a:off x="539750" y="1557338"/>
          <a:ext cx="8064500" cy="5092837"/>
        </p:xfrm>
        <a:graphic>
          <a:graphicData uri="http://schemas.openxmlformats.org/drawingml/2006/table">
            <a:tbl>
              <a:tblPr/>
              <a:tblGrid>
                <a:gridCol w="2952750"/>
                <a:gridCol w="5111750"/>
              </a:tblGrid>
              <a:tr h="430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Číslo projektu MŠMT: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CZ . 1 . 07 / 1. 4. 00 / 21 . 07 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Číslo materiálu: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VY_32_INOVACE_1</a:t>
                      </a: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</a:rPr>
                        <a:t>8</a:t>
                      </a: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_05_úvod do chemie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Název školy: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ZŠ, PŠ a MŠ Česká Lípa, Moskevská 679, příspěvková organizace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Ročník: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II. ročník praktické školy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Vzdělávací oblast: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Předmět: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Základy přírodních věd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Tematický okruh: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Základy chemie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Téma: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</a:rPr>
                        <a:t>Nebezpečné látky a prostředky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Název autora: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Mgr. Lucie Červenková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Vytvořeno dne: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Září 2012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Anotace 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pro studenty Praktické školy k procvičení a opakování o tématu chemie slouží i ohrožuje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Klíčová slova: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Chemie, rozdělení, využití, kyseliny, jedy, drogy, léky, hnojiva, ..</a:t>
                      </a:r>
                    </a:p>
                  </a:txBody>
                  <a:tcPr marL="100801" marR="100801" marT="50392" marB="5039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0"/>
            <a:ext cx="6704013" cy="1638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323850" y="1873250"/>
            <a:ext cx="8280400" cy="3213100"/>
          </a:xfrm>
          <a:prstGeom prst="rect">
            <a:avLst/>
          </a:prstGeom>
          <a:noFill/>
          <a:ln>
            <a:noFill/>
          </a:ln>
        </p:spPr>
        <p:txBody>
          <a:bodyPr lIns="0" tIns="28080" rIns="0" bIns="0"/>
          <a:lstStyle/>
          <a:p>
            <a:pPr marL="342720" indent="-342720" algn="ctr" fontAlgn="auto">
              <a:lnSpc>
                <a:spcPct val="93000"/>
              </a:lnSpc>
              <a:spcBef>
                <a:spcPts val="0"/>
              </a:spcBef>
              <a:spcAft>
                <a:spcPts val="1412"/>
              </a:spcAft>
              <a:buFont typeface="Arial" charset="0"/>
              <a:buNone/>
              <a:tabLst>
                <a:tab pos="342720" algn="l"/>
                <a:tab pos="448920" algn="l"/>
                <a:tab pos="898200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79" algn="l"/>
                <a:tab pos="4043160" algn="l"/>
                <a:tab pos="4492439" algn="l"/>
                <a:tab pos="4941360" algn="l"/>
                <a:tab pos="5390640" algn="l"/>
                <a:tab pos="5839920" algn="l"/>
                <a:tab pos="6289200" algn="l"/>
                <a:tab pos="6738479" algn="l"/>
                <a:tab pos="7187760" algn="l"/>
                <a:tab pos="7637039" algn="l"/>
                <a:tab pos="8086320" algn="l"/>
                <a:tab pos="8535600" algn="l"/>
                <a:tab pos="8984880" algn="l"/>
              </a:tabLst>
              <a:defRPr/>
            </a:pPr>
            <a:r>
              <a:rPr lang="cs-CZ" sz="3200" b="1" kern="0" dirty="0">
                <a:solidFill>
                  <a:schemeClr val="accent5">
                    <a:lumMod val="75000"/>
                  </a:schemeClr>
                </a:solidFill>
                <a:latin typeface="Arial" pitchFamily="18"/>
                <a:ea typeface="Microsoft YaHei" pitchFamily="2"/>
                <a:cs typeface="Microsoft YaHei" pitchFamily="2"/>
              </a:rPr>
              <a:t>METODICKÝ POPIS</a:t>
            </a:r>
          </a:p>
        </p:txBody>
      </p:sp>
      <p:sp>
        <p:nvSpPr>
          <p:cNvPr id="20486" name="Obdélník 3"/>
          <p:cNvSpPr>
            <a:spLocks noChangeArrowheads="1"/>
          </p:cNvSpPr>
          <p:nvPr/>
        </p:nvSpPr>
        <p:spPr bwMode="auto">
          <a:xfrm>
            <a:off x="827088" y="2919413"/>
            <a:ext cx="8027987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 i="1">
                <a:latin typeface="Verdana" pitchFamily="34" charset="0"/>
              </a:rPr>
              <a:t>Prezentace je určena k výkladu Nebezpečné látky a prostředky.</a:t>
            </a:r>
          </a:p>
          <a:p>
            <a:pPr algn="ctr"/>
            <a:endParaRPr lang="cs-CZ" altLang="cs-CZ" i="1">
              <a:latin typeface="Verdana" pitchFamily="34" charset="0"/>
            </a:endParaRPr>
          </a:p>
          <a:p>
            <a:pPr algn="ctr"/>
            <a:r>
              <a:rPr lang="cs-CZ" altLang="cs-CZ"/>
              <a:t>Pomůcky: interaktivní tabule, dataprojektor, učebnice.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Nadpis 2"/>
          <p:cNvSpPr>
            <a:spLocks noGrp="1"/>
          </p:cNvSpPr>
          <p:nvPr>
            <p:ph type="title"/>
          </p:nvPr>
        </p:nvSpPr>
        <p:spPr>
          <a:xfrm>
            <a:off x="617538" y="2857500"/>
            <a:ext cx="8229600" cy="1143000"/>
          </a:xfrm>
        </p:spPr>
        <p:txBody>
          <a:bodyPr/>
          <a:lstStyle/>
          <a:p>
            <a:r>
              <a:rPr lang="cs-CZ" sz="3600" b="1" i="1" smtClean="0">
                <a:solidFill>
                  <a:srgbClr val="FF0000"/>
                </a:solidFill>
                <a:latin typeface="Comic Sans MS" pitchFamily="66" charset="0"/>
              </a:rPr>
              <a:t>Nebezpečné látky a prostředky</a:t>
            </a:r>
            <a:endParaRPr lang="cs-CZ" sz="2800" b="1" i="1" smtClean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Chemie kolem nás-připoj, co kam patří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 rtlCol="0">
            <a:normAutofit fontScale="850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300" i="1" dirty="0" smtClean="0">
                <a:latin typeface="Comic Sans MS" panose="030F0702030302020204" pitchFamily="66" charset="0"/>
              </a:rPr>
              <a:t>Domácnost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3300" i="1" dirty="0" smtClean="0">
              <a:latin typeface="Comic Sans MS" panose="030F0702030302020204" pitchFamily="66" charset="0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300" i="1" dirty="0" smtClean="0">
                <a:latin typeface="Comic Sans MS" panose="030F0702030302020204" pitchFamily="66" charset="0"/>
              </a:rPr>
              <a:t>Zemědělství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3300" i="1" dirty="0" smtClean="0">
              <a:latin typeface="Comic Sans MS" panose="030F0702030302020204" pitchFamily="66" charset="0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300" i="1" dirty="0" smtClean="0">
                <a:latin typeface="Comic Sans MS" panose="030F0702030302020204" pitchFamily="66" charset="0"/>
              </a:rPr>
              <a:t>Léčiva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3300" i="1" dirty="0" smtClean="0">
              <a:latin typeface="Comic Sans MS" panose="030F0702030302020204" pitchFamily="66" charset="0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300" i="1" dirty="0" smtClean="0">
                <a:latin typeface="Comic Sans MS" panose="030F0702030302020204" pitchFamily="66" charset="0"/>
              </a:rPr>
              <a:t>Provoz vozidel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3300" i="1" dirty="0" smtClean="0">
              <a:latin typeface="Comic Sans MS" panose="030F0702030302020204" pitchFamily="66" charset="0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300" i="1" dirty="0" smtClean="0">
                <a:latin typeface="Comic Sans MS" panose="030F0702030302020204" pitchFamily="66" charset="0"/>
              </a:rPr>
              <a:t>Návykové látky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3300" i="1" dirty="0" smtClean="0">
              <a:latin typeface="Comic Sans MS" panose="030F0702030302020204" pitchFamily="66" charset="0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300" i="1" dirty="0" smtClean="0">
                <a:latin typeface="Comic Sans MS" panose="030F0702030302020204" pitchFamily="66" charset="0"/>
              </a:rPr>
              <a:t>Průmysl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</p:txBody>
      </p:sp>
      <p:sp>
        <p:nvSpPr>
          <p:cNvPr id="4" name="Zaoblený obdélník 3"/>
          <p:cNvSpPr/>
          <p:nvPr/>
        </p:nvSpPr>
        <p:spPr>
          <a:xfrm>
            <a:off x="3276600" y="5842000"/>
            <a:ext cx="1511300" cy="35877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pervitin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5019675" y="2905125"/>
            <a:ext cx="1512888" cy="36036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pesticidy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7092950" y="2565400"/>
            <a:ext cx="1511300" cy="35877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mýdlo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5765800" y="3789363"/>
            <a:ext cx="1511300" cy="36036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antibiotika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3709988" y="3608388"/>
            <a:ext cx="1511300" cy="36036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chlor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7451725" y="3789363"/>
            <a:ext cx="1512888" cy="36036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nafta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3017838" y="3068638"/>
            <a:ext cx="1511300" cy="36036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jar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5765800" y="4500563"/>
            <a:ext cx="1511300" cy="36036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Kyselina 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7524750" y="5013325"/>
            <a:ext cx="1511300" cy="36036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herbicidy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7223125" y="6276975"/>
            <a:ext cx="1741488" cy="35877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Propan-butan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5705475" y="5661025"/>
            <a:ext cx="1511300" cy="36036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alkohol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3676650" y="4652963"/>
            <a:ext cx="1511300" cy="36036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šampon</a:t>
            </a:r>
          </a:p>
        </p:txBody>
      </p:sp>
      <p:sp>
        <p:nvSpPr>
          <p:cNvPr id="17" name="Zaoblený obdélník 16"/>
          <p:cNvSpPr/>
          <p:nvPr/>
        </p:nvSpPr>
        <p:spPr>
          <a:xfrm>
            <a:off x="4643438" y="1412875"/>
            <a:ext cx="1512887" cy="36036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paralen</a:t>
            </a:r>
          </a:p>
        </p:txBody>
      </p:sp>
      <p:sp>
        <p:nvSpPr>
          <p:cNvPr id="18" name="Zaoblený obdélník 17"/>
          <p:cNvSpPr/>
          <p:nvPr/>
        </p:nvSpPr>
        <p:spPr>
          <a:xfrm>
            <a:off x="3132138" y="2060575"/>
            <a:ext cx="1511300" cy="36036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benzin</a:t>
            </a:r>
          </a:p>
        </p:txBody>
      </p:sp>
      <p:sp>
        <p:nvSpPr>
          <p:cNvPr id="19" name="Zaoblený obdélník 18"/>
          <p:cNvSpPr/>
          <p:nvPr/>
        </p:nvSpPr>
        <p:spPr>
          <a:xfrm>
            <a:off x="6705600" y="1606550"/>
            <a:ext cx="1512888" cy="36036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hnojiva</a:t>
            </a:r>
          </a:p>
        </p:txBody>
      </p:sp>
      <p:sp>
        <p:nvSpPr>
          <p:cNvPr id="20" name="Zaoblený obdélník 19"/>
          <p:cNvSpPr/>
          <p:nvPr/>
        </p:nvSpPr>
        <p:spPr>
          <a:xfrm>
            <a:off x="5008563" y="2251075"/>
            <a:ext cx="1697037" cy="35877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</a:rPr>
              <a:t>Barva na vlasy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30163"/>
            <a:ext cx="8229600" cy="1143000"/>
          </a:xfrm>
        </p:spPr>
        <p:txBody>
          <a:bodyPr/>
          <a:lstStyle/>
          <a:p>
            <a:r>
              <a:rPr lang="cs-CZ" i="1" u="sng" smtClean="0">
                <a:solidFill>
                  <a:srgbClr val="FF0000"/>
                </a:solidFill>
                <a:latin typeface="Comic Sans MS" pitchFamily="66" charset="0"/>
              </a:rPr>
              <a:t>Chemie v domácnosti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967287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400" i="1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</a:pPr>
            <a:r>
              <a:rPr lang="cs-CZ" sz="2400" i="1" smtClean="0">
                <a:latin typeface="Comic Sans MS" pitchFamily="66" charset="0"/>
              </a:rPr>
              <a:t>Osobní hygiena:</a:t>
            </a:r>
          </a:p>
          <a:p>
            <a:pPr marL="0" indent="0">
              <a:buFont typeface="Arial" charset="0"/>
              <a:buNone/>
            </a:pPr>
            <a:endParaRPr lang="cs-CZ" sz="2400" i="1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</a:pPr>
            <a:r>
              <a:rPr lang="cs-CZ" sz="2400" i="1" smtClean="0">
                <a:latin typeface="Comic Sans MS" pitchFamily="66" charset="0"/>
              </a:rPr>
              <a:t>Úklid a údržba domácnosti:</a:t>
            </a:r>
          </a:p>
          <a:p>
            <a:pPr marL="0" indent="0">
              <a:buFont typeface="Arial" charset="0"/>
              <a:buNone/>
            </a:pPr>
            <a:endParaRPr lang="cs-CZ" sz="2400" i="1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</a:pPr>
            <a:r>
              <a:rPr lang="cs-CZ" sz="2400" i="1" smtClean="0">
                <a:latin typeface="Comic Sans MS" pitchFamily="66" charset="0"/>
              </a:rPr>
              <a:t>Další chemické látky a prostředky</a:t>
            </a:r>
            <a:r>
              <a:rPr lang="cs-CZ" smtClean="0"/>
              <a:t>: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250825" y="3994150"/>
            <a:ext cx="1944688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mýdlo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900113" y="4970463"/>
            <a:ext cx="1943100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jar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179388" y="6061075"/>
            <a:ext cx="1944687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aviváž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2484438" y="6021388"/>
            <a:ext cx="1943100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kondicioner</a:t>
            </a:r>
            <a:endParaRPr lang="cs-CZ" b="1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859338" y="5989638"/>
            <a:ext cx="1944687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Prací prášek 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3348038" y="4883150"/>
            <a:ext cx="1944687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šampon</a:t>
            </a:r>
            <a:r>
              <a:rPr lang="cs-CZ" b="1" i="1" dirty="0" err="1">
                <a:latin typeface="Comic Sans MS" panose="030F0702030302020204" pitchFamily="66" charset="0"/>
              </a:rPr>
              <a:t>n</a:t>
            </a:r>
            <a:endParaRPr lang="cs-CZ" b="1" i="1" dirty="0">
              <a:latin typeface="Comic Sans MS" panose="030F0702030302020204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851275" y="4233863"/>
            <a:ext cx="2270125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Sapon</a:t>
            </a: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 na podlahu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7178675" y="5805488"/>
            <a:ext cx="1944688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Iron, </a:t>
            </a:r>
            <a:r>
              <a:rPr lang="cs-CZ" b="1" i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okena</a:t>
            </a:r>
            <a:endParaRPr lang="cs-CZ" b="1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156325" y="4970463"/>
            <a:ext cx="1944688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Zubní pasta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6227763" y="4086225"/>
            <a:ext cx="2665412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Leštěnka na nábytek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2124075" y="4460875"/>
            <a:ext cx="1943100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savo</a:t>
            </a:r>
            <a:endParaRPr lang="cs-CZ" b="1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395288" y="5545138"/>
            <a:ext cx="1944687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Čistič potrubí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4427538" y="5422900"/>
            <a:ext cx="1944687" cy="431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Barva na vlasy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 txBox="1">
            <a:spLocks/>
          </p:cNvSpPr>
          <p:nvPr/>
        </p:nvSpPr>
        <p:spPr bwMode="auto">
          <a:xfrm>
            <a:off x="457200" y="301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4400" i="1" u="sng">
                <a:solidFill>
                  <a:srgbClr val="FF0000"/>
                </a:solidFill>
                <a:latin typeface="Comic Sans MS" pitchFamily="66" charset="0"/>
              </a:rPr>
              <a:t>Chemie v domácnosti</a:t>
            </a:r>
          </a:p>
        </p:txBody>
      </p:sp>
      <p:sp>
        <p:nvSpPr>
          <p:cNvPr id="6147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525962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i="1" smtClean="0">
                <a:latin typeface="Comic Sans MS" pitchFamily="66" charset="0"/>
              </a:rPr>
              <a:t>1.Co se stane, když budeme používat mnoho čistících prostředků a vylévat vše do wc? Kam se takové látky dostanou dále?</a:t>
            </a:r>
          </a:p>
          <a:p>
            <a:pPr marL="0" indent="0">
              <a:buFont typeface="Arial" charset="0"/>
              <a:buNone/>
            </a:pPr>
            <a:r>
              <a:rPr lang="cs-CZ" sz="1800" i="1" smtClean="0">
                <a:latin typeface="Comic Sans MS" pitchFamily="66" charset="0"/>
              </a:rPr>
              <a:t>(Hodně prášku na praní, hodně jaru, saponátů na podlahu apod.)</a:t>
            </a:r>
          </a:p>
          <a:p>
            <a:pPr marL="0" indent="0">
              <a:buFont typeface="Arial" charset="0"/>
              <a:buNone/>
            </a:pPr>
            <a:endParaRPr lang="cs-CZ" i="1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</a:pPr>
            <a:r>
              <a:rPr lang="cs-CZ" i="1" smtClean="0">
                <a:latin typeface="Comic Sans MS" pitchFamily="66" charset="0"/>
              </a:rPr>
              <a:t>2. Vysvětli slovo DETERGENTY a slovo TENZIDY </a:t>
            </a:r>
            <a:r>
              <a:rPr lang="cs-CZ" sz="1800" i="1" smtClean="0">
                <a:latin typeface="Comic Sans MS" pitchFamily="66" charset="0"/>
              </a:rPr>
              <a:t>(probráno při hodině chemie a hygiena)</a:t>
            </a:r>
            <a:endParaRPr lang="cs-CZ" i="1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 txBox="1">
            <a:spLocks/>
          </p:cNvSpPr>
          <p:nvPr/>
        </p:nvSpPr>
        <p:spPr bwMode="auto">
          <a:xfrm>
            <a:off x="457200" y="301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4400" i="1" u="sng">
                <a:solidFill>
                  <a:srgbClr val="FF0000"/>
                </a:solidFill>
                <a:latin typeface="Comic Sans MS" pitchFamily="66" charset="0"/>
              </a:rPr>
              <a:t>Chemie v domácnosti - léky</a:t>
            </a:r>
          </a:p>
        </p:txBody>
      </p:sp>
      <p:sp>
        <p:nvSpPr>
          <p:cNvPr id="7171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Arial" charset="0"/>
              <a:buAutoNum type="arabicPeriod"/>
            </a:pPr>
            <a:r>
              <a:rPr lang="cs-CZ" i="1" smtClean="0">
                <a:latin typeface="Comic Sans MS" pitchFamily="66" charset="0"/>
              </a:rPr>
              <a:t>Mohou nám léky uškodit?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cs-CZ" i="1" smtClean="0">
                <a:latin typeface="Comic Sans MS" pitchFamily="66" charset="0"/>
              </a:rPr>
              <a:t> Jsou některé léky nebezpečné nebo návykové? 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cs-CZ" i="1" smtClean="0">
                <a:latin typeface="Comic Sans MS" pitchFamily="66" charset="0"/>
              </a:rPr>
              <a:t>Můžeme užívat jaké léky chceme ?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cs-CZ" i="1" smtClean="0">
                <a:latin typeface="Comic Sans MS" pitchFamily="66" charset="0"/>
              </a:rPr>
              <a:t>Musíme si přečíst příbalový leták u každého léku?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cs-CZ" i="1" smtClean="0">
                <a:latin typeface="Comic Sans MS" pitchFamily="66" charset="0"/>
              </a:rPr>
              <a:t>Co uděláš, když ti bude po nějakém léku ještě hůře?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 txBox="1">
            <a:spLocks/>
          </p:cNvSpPr>
          <p:nvPr/>
        </p:nvSpPr>
        <p:spPr bwMode="auto">
          <a:xfrm>
            <a:off x="457200" y="301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4000" i="1" u="sng">
                <a:solidFill>
                  <a:srgbClr val="FF0000"/>
                </a:solidFill>
                <a:latin typeface="Comic Sans MS" pitchFamily="66" charset="0"/>
              </a:rPr>
              <a:t>Chemie v zemědělství</a:t>
            </a:r>
          </a:p>
        </p:txBody>
      </p:sp>
      <p:sp>
        <p:nvSpPr>
          <p:cNvPr id="8195" name="Zástupný symbol pro obsah 3"/>
          <p:cNvSpPr>
            <a:spLocks noGrp="1"/>
          </p:cNvSpPr>
          <p:nvPr>
            <p:ph idx="1"/>
          </p:nvPr>
        </p:nvSpPr>
        <p:spPr>
          <a:xfrm>
            <a:off x="457200" y="1173163"/>
            <a:ext cx="8229600" cy="4694237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i="1" smtClean="0">
                <a:latin typeface="Comic Sans MS" pitchFamily="66" charset="0"/>
              </a:rPr>
              <a:t>Zemědělci , ale i zahrádkáři používají různé látky, aby rostliny lépe rostly, aby byla větší úroda, aby lépe kvetly a aby se do nich nepouštěli škůdci….</a:t>
            </a:r>
          </a:p>
          <a:p>
            <a:pPr marL="0" indent="0">
              <a:buFont typeface="Arial" charset="0"/>
              <a:buNone/>
            </a:pPr>
            <a:r>
              <a:rPr lang="cs-CZ" sz="2400" b="1" i="1" smtClean="0">
                <a:latin typeface="Comic Sans MS" pitchFamily="66" charset="0"/>
              </a:rPr>
              <a:t>Patří tyto látky do zemědělství a na co se používají?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539750" y="3462338"/>
            <a:ext cx="2087563" cy="3603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Umělé hnojivo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1258888" y="4489450"/>
            <a:ext cx="1512887" cy="36036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tužidlo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2124075" y="5559425"/>
            <a:ext cx="1511300" cy="35877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herbicidy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679950" y="5516563"/>
            <a:ext cx="1512888" cy="3603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fungicidy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3924300" y="4473575"/>
            <a:ext cx="1511300" cy="36036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ledek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3348038" y="3454400"/>
            <a:ext cx="1728787" cy="36036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Lak na vlasy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5940425" y="3416300"/>
            <a:ext cx="1511300" cy="36036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pesticidy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6516688" y="4292600"/>
            <a:ext cx="1511300" cy="36036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vápno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7451725" y="5589588"/>
            <a:ext cx="1512888" cy="3603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NPK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 txBox="1">
            <a:spLocks/>
          </p:cNvSpPr>
          <p:nvPr/>
        </p:nvSpPr>
        <p:spPr bwMode="auto">
          <a:xfrm>
            <a:off x="457200" y="301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4000" i="1" u="sng">
                <a:solidFill>
                  <a:srgbClr val="FF0000"/>
                </a:solidFill>
                <a:latin typeface="Comic Sans MS" pitchFamily="66" charset="0"/>
              </a:rPr>
              <a:t>Chemie v zemědělství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44500" y="1052513"/>
            <a:ext cx="8229600" cy="4525962"/>
          </a:xfrm>
        </p:spPr>
        <p:txBody>
          <a:bodyPr rtlCol="0">
            <a:normAutofit fontScale="92500"/>
          </a:bodyPr>
          <a:lstStyle/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i="1" dirty="0" smtClean="0">
                <a:latin typeface="Comic Sans MS" panose="030F0702030302020204" pitchFamily="66" charset="0"/>
              </a:rPr>
              <a:t>Co se </a:t>
            </a:r>
            <a:r>
              <a:rPr lang="cs-CZ" i="1" dirty="0" smtClean="0">
                <a:latin typeface="Comic Sans MS" panose="030F0702030302020204" pitchFamily="66" charset="0"/>
              </a:rPr>
              <a:t>stane, </a:t>
            </a:r>
            <a:r>
              <a:rPr lang="cs-CZ" i="1" dirty="0" smtClean="0">
                <a:latin typeface="Comic Sans MS" panose="030F0702030302020204" pitchFamily="66" charset="0"/>
              </a:rPr>
              <a:t>když budou zemědělci hnojit moc? </a:t>
            </a:r>
            <a:endParaRPr lang="cs-CZ" i="1" dirty="0" smtClean="0">
              <a:latin typeface="Comic Sans MS" panose="030F0702030302020204" pitchFamily="66" charset="0"/>
            </a:endParaRP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i="1" dirty="0" smtClean="0">
                <a:latin typeface="Comic Sans MS" panose="030F0702030302020204" pitchFamily="66" charset="0"/>
              </a:rPr>
              <a:t>Kam se pak spláchnou přebytečné chemické látky z pole, když bude dlouho pršet?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i="1" dirty="0" smtClean="0">
                <a:latin typeface="Comic Sans MS" panose="030F0702030302020204" pitchFamily="66" charset="0"/>
              </a:rPr>
              <a:t>Mohou se tyto jedovaté látky dostat i do podzemních vod , do studní a pramenů?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i="1" dirty="0" smtClean="0">
                <a:latin typeface="Comic Sans MS" panose="030F0702030302020204" pitchFamily="66" charset="0"/>
              </a:rPr>
              <a:t>Jak tyto látky mohou ovlivnit život v rybníku?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i="1" u="sng" smtClean="0">
                <a:solidFill>
                  <a:srgbClr val="C00000"/>
                </a:solidFill>
                <a:latin typeface="Comic Sans MS" pitchFamily="66" charset="0"/>
              </a:rPr>
              <a:t>Chemie v průmyslu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968875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sz="2400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Potřebujeme benzín, naftu, petrolej?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sz="2400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Jak nám tyto látky mohou škodit?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endParaRPr lang="cs-CZ" sz="2400" i="1" dirty="0" smtClean="0">
              <a:latin typeface="Comic Sans MS" panose="030F0702030302020204" pitchFamily="66" charset="0"/>
            </a:endParaRP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Kde všude používáme plasty?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 se stane , když jich budeme moc a nebudeme je umět zlikvidovat?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endParaRPr lang="cs-CZ" sz="2400" i="1" dirty="0" smtClean="0">
              <a:latin typeface="Comic Sans MS" panose="030F0702030302020204" pitchFamily="66" charset="0"/>
            </a:endParaRP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sz="24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Máme rádi barevný svět- potřebujeme barvy, laky , ředidla?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cs-CZ" sz="24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Jak mohou tyto látky uškodit nám?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400" i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i="1" u="sng" smtClean="0">
                <a:solidFill>
                  <a:srgbClr val="FF0000"/>
                </a:solidFill>
                <a:latin typeface="Comic Sans MS" pitchFamily="66" charset="0"/>
              </a:rPr>
              <a:t>Návykové látky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800" i="1" smtClean="0">
                <a:solidFill>
                  <a:srgbClr val="002060"/>
                </a:solidFill>
                <a:latin typeface="Comic Sans MS" pitchFamily="66" charset="0"/>
              </a:rPr>
              <a:t>Co patří mezi návykové látky?</a:t>
            </a:r>
          </a:p>
          <a:p>
            <a:pPr marL="0" indent="0">
              <a:buFont typeface="Arial" charset="0"/>
              <a:buNone/>
            </a:pPr>
            <a:endParaRPr lang="cs-CZ" sz="2800" i="1" smtClean="0">
              <a:solidFill>
                <a:srgbClr val="002060"/>
              </a:solidFill>
              <a:latin typeface="Comic Sans MS" pitchFamily="66" charset="0"/>
            </a:endParaRP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z="2800" i="1" smtClean="0">
                <a:solidFill>
                  <a:srgbClr val="002060"/>
                </a:solidFill>
                <a:latin typeface="Comic Sans MS" pitchFamily="66" charset="0"/>
              </a:rPr>
              <a:t>Co to je závislost? Jak ovládá život člověka?</a:t>
            </a:r>
          </a:p>
          <a:p>
            <a:pPr marL="0" indent="0">
              <a:buFont typeface="Arial" charset="0"/>
              <a:buNone/>
            </a:pPr>
            <a:endParaRPr lang="cs-CZ" sz="2800" i="1" smtClean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84213" y="2924175"/>
            <a:ext cx="1295400" cy="288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kofein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076575" y="2952750"/>
            <a:ext cx="2016125" cy="28733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Přírodní drogy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2484438" y="2308225"/>
            <a:ext cx="1295400" cy="288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alkohol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4211638" y="2452688"/>
            <a:ext cx="1296987" cy="288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nikotin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6264275" y="3068638"/>
            <a:ext cx="2520950" cy="288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Chemické drogy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6129338" y="1844675"/>
            <a:ext cx="1296987" cy="288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léky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6875463" y="2508250"/>
            <a:ext cx="1296987" cy="28733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voda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539750" y="2308225"/>
            <a:ext cx="1295400" cy="288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mléko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Čím nám škodí kouření?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i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Jaká onemocnění může způsobit?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i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Co bývá napsáno na krabičce cigaret?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i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Je to pravda?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i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Jaké látky jsou ještě v cigaretách kromě nikotinu?</a:t>
            </a:r>
          </a:p>
        </p:txBody>
      </p:sp>
      <p:sp>
        <p:nvSpPr>
          <p:cNvPr id="1229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i="1" u="sng" smtClean="0">
                <a:solidFill>
                  <a:srgbClr val="FF0000"/>
                </a:solidFill>
                <a:latin typeface="Comic Sans MS" pitchFamily="66" charset="0"/>
              </a:rPr>
              <a:t>Návykové látky - nikotin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4000" i="1" u="sng">
                <a:solidFill>
                  <a:srgbClr val="FF0000"/>
                </a:solidFill>
                <a:latin typeface="Comic Sans MS" pitchFamily="66" charset="0"/>
              </a:rPr>
              <a:t>Návykové látky - alkohol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Co to je alkohol?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i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Může být užitečný?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i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Jak škodí a co způsobuje větší množství alkoholu?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i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Od kolika let se smí pít alkohol?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i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Vyskytuje se alkohol i ve sladkostech</a:t>
            </a:r>
            <a:r>
              <a:rPr lang="cs-CZ" i="1" dirty="0" smtClean="0">
                <a:solidFill>
                  <a:srgbClr val="00B050"/>
                </a:solidFill>
              </a:rPr>
              <a:t>?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3600" i="1" u="sng">
                <a:solidFill>
                  <a:srgbClr val="FF0000"/>
                </a:solidFill>
                <a:latin typeface="Comic Sans MS" pitchFamily="66" charset="0"/>
              </a:rPr>
              <a:t>Návykové látky - drogy</a:t>
            </a:r>
          </a:p>
        </p:txBody>
      </p:sp>
      <p:sp>
        <p:nvSpPr>
          <p:cNvPr id="3" name="Obdélník 2"/>
          <p:cNvSpPr/>
          <p:nvPr/>
        </p:nvSpPr>
        <p:spPr>
          <a:xfrm>
            <a:off x="457200" y="333375"/>
            <a:ext cx="8435975" cy="64627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Co to jsou drogy a jak působí na náš organizmus?</a:t>
            </a:r>
            <a:endParaRPr lang="cs-CZ" i="1" dirty="0">
              <a:solidFill>
                <a:srgbClr val="002060"/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 </a:t>
            </a:r>
            <a:r>
              <a:rPr lang="cs-CZ" b="1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Jaké znáš dvě nejrozšířenější drogy?</a:t>
            </a:r>
            <a:endParaRPr lang="cs-CZ" i="1" dirty="0">
              <a:solidFill>
                <a:srgbClr val="002060"/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 </a:t>
            </a:r>
            <a:r>
              <a:rPr lang="cs-CZ" b="1" i="1" dirty="0">
                <a:solidFill>
                  <a:srgbClr val="C00000"/>
                </a:solidFill>
                <a:latin typeface="Comic Sans MS" panose="030F0702030302020204" pitchFamily="66" charset="0"/>
                <a:cs typeface="+mn-cs"/>
              </a:rPr>
              <a:t>1.Jaký meziprodukt vzniká při odbourávání alkoholu?</a:t>
            </a:r>
            <a:endParaRPr lang="cs-CZ" i="1" dirty="0">
              <a:solidFill>
                <a:srgbClr val="C00000"/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C00000"/>
                </a:solidFill>
                <a:latin typeface="Comic Sans MS" panose="030F0702030302020204" pitchFamily="66" charset="0"/>
                <a:cs typeface="+mn-cs"/>
              </a:rPr>
              <a:t>a) formaldehyd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C00000"/>
                </a:solidFill>
                <a:latin typeface="Comic Sans MS" panose="030F0702030302020204" pitchFamily="66" charset="0"/>
                <a:cs typeface="+mn-cs"/>
              </a:rPr>
              <a:t>b) acetaldehyd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C00000"/>
                </a:solidFill>
                <a:latin typeface="Comic Sans MS" panose="030F0702030302020204" pitchFamily="66" charset="0"/>
                <a:cs typeface="+mn-cs"/>
              </a:rPr>
              <a:t>c) metanol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C00000"/>
                </a:solidFill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rgbClr val="00B050"/>
                </a:solidFill>
                <a:latin typeface="Comic Sans MS" panose="030F0702030302020204" pitchFamily="66" charset="0"/>
                <a:cs typeface="+mn-cs"/>
              </a:rPr>
              <a:t>2.Jaké zdravotní problémy způsobuje vdechování </a:t>
            </a:r>
            <a:r>
              <a:rPr lang="cs-CZ" b="1" i="1" dirty="0" err="1">
                <a:solidFill>
                  <a:srgbClr val="00B050"/>
                </a:solidFill>
                <a:latin typeface="Comic Sans MS" panose="030F0702030302020204" pitchFamily="66" charset="0"/>
                <a:cs typeface="+mn-cs"/>
              </a:rPr>
              <a:t>toulenu</a:t>
            </a:r>
            <a:r>
              <a:rPr lang="cs-CZ" b="1" i="1" dirty="0">
                <a:solidFill>
                  <a:srgbClr val="00B050"/>
                </a:solidFill>
                <a:latin typeface="Comic Sans MS" panose="030F0702030302020204" pitchFamily="66" charset="0"/>
                <a:cs typeface="+mn-cs"/>
              </a:rPr>
              <a:t>?</a:t>
            </a:r>
            <a:endParaRPr lang="cs-CZ" i="1" dirty="0">
              <a:solidFill>
                <a:srgbClr val="00B050"/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 </a:t>
            </a:r>
            <a:endParaRPr lang="cs-CZ" i="1" dirty="0">
              <a:solidFill>
                <a:srgbClr val="002060"/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cs typeface="+mn-cs"/>
              </a:rPr>
              <a:t>3.Mezi organická rozpouštědla patří:</a:t>
            </a:r>
            <a:endParaRPr lang="cs-CZ" i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cs typeface="+mn-cs"/>
              </a:rPr>
              <a:t>a) alkohol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cs typeface="+mn-cs"/>
              </a:rPr>
              <a:t>b) nikotin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cs typeface="+mn-cs"/>
              </a:rPr>
              <a:t>c) kokain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4.Mezi stimulační drogy řadíme:</a:t>
            </a:r>
            <a:endParaRPr lang="cs-CZ" i="1" dirty="0">
              <a:solidFill>
                <a:srgbClr val="002060"/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a) ředidla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b) kofein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c) alkohol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288" y="336550"/>
            <a:ext cx="7993062" cy="82169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cs typeface="+mn-cs"/>
              </a:rPr>
              <a:t>Mezi halucinogeny řadíme:</a:t>
            </a:r>
            <a:endParaRPr lang="cs-CZ" sz="2400" i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cs typeface="+mn-cs"/>
              </a:rPr>
              <a:t>a) nikotin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cs typeface="+mn-cs"/>
              </a:rPr>
              <a:t>b) alkohol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cs typeface="+mn-cs"/>
              </a:rPr>
              <a:t>c) lysohlávky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i="1" dirty="0">
                <a:solidFill>
                  <a:srgbClr val="00B050"/>
                </a:solidFill>
                <a:latin typeface="Comic Sans MS" panose="030F0702030302020204" pitchFamily="66" charset="0"/>
                <a:cs typeface="+mn-cs"/>
              </a:rPr>
              <a:t>Co řadíme mezi narkotika?</a:t>
            </a:r>
            <a:endParaRPr lang="cs-CZ" sz="2400" i="1" dirty="0">
              <a:solidFill>
                <a:srgbClr val="00B050"/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rgbClr val="00B050"/>
                </a:solidFill>
                <a:latin typeface="Comic Sans MS" panose="030F0702030302020204" pitchFamily="66" charset="0"/>
                <a:cs typeface="+mn-cs"/>
              </a:rPr>
              <a:t>a) konopí seté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rgbClr val="00B050"/>
                </a:solidFill>
                <a:latin typeface="Comic Sans MS" panose="030F0702030302020204" pitchFamily="66" charset="0"/>
                <a:cs typeface="+mn-cs"/>
              </a:rPr>
              <a:t>b) heroin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rgbClr val="00B050"/>
                </a:solidFill>
                <a:latin typeface="Comic Sans MS" panose="030F0702030302020204" pitchFamily="66" charset="0"/>
                <a:cs typeface="+mn-cs"/>
              </a:rPr>
              <a:t>c) lysohlávky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i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  <a:cs typeface="+mn-cs"/>
              </a:rPr>
              <a:t>Co je doping?</a:t>
            </a:r>
            <a:endParaRPr lang="cs-CZ" sz="2400" i="1" dirty="0">
              <a:solidFill>
                <a:schemeClr val="bg2">
                  <a:lumMod val="25000"/>
                </a:schemeClr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i="1" dirty="0">
                <a:latin typeface="Comic Sans MS" panose="030F0702030302020204" pitchFamily="66" charset="0"/>
                <a:cs typeface="+mn-cs"/>
              </a:rPr>
              <a:t> </a:t>
            </a:r>
            <a:r>
              <a:rPr lang="cs-CZ" sz="2400" b="1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Z čeho se získává kofein a jaké má účinky?</a:t>
            </a:r>
            <a:endParaRPr lang="cs-CZ" sz="2400" i="1" dirty="0">
              <a:solidFill>
                <a:srgbClr val="002060"/>
              </a:solidFill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rgbClr val="002060"/>
                </a:solidFill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anose="030F0702030302020204" pitchFamily="66" charset="0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i="1" dirty="0">
                <a:latin typeface="Comic Sans MS" panose="030F0702030302020204" pitchFamily="66" charset="0"/>
                <a:cs typeface="+mn-cs"/>
              </a:rPr>
              <a:t> Jak fungují sedativa?</a:t>
            </a:r>
            <a:endParaRPr lang="cs-CZ" sz="2400" i="1" dirty="0">
              <a:latin typeface="Comic Sans MS" panose="030F0702030302020204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anose="030F0702030302020204" pitchFamily="66" charset="0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anose="030F0702030302020204" pitchFamily="66" charset="0"/>
                <a:cs typeface="+mn-cs"/>
              </a:rPr>
              <a:t> </a:t>
            </a:r>
          </a:p>
        </p:txBody>
      </p:sp>
    </p:spTree>
  </p:cSld>
  <p:clrMapOvr>
    <a:masterClrMapping/>
  </p:clrMapOvr>
  <p:transition spd="slow">
    <p:dissolve/>
    <p:sndAc>
      <p:stSnd>
        <p:snd r:embed="rId2" name="push.wav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1863" y="4437063"/>
            <a:ext cx="1909762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text 3"/>
          <p:cNvSpPr>
            <a:spLocks noGrp="1"/>
          </p:cNvSpPr>
          <p:nvPr>
            <p:ph type="body" idx="4294967295"/>
          </p:nvPr>
        </p:nvSpPr>
        <p:spPr>
          <a:xfrm>
            <a:off x="457200" y="260350"/>
            <a:ext cx="8226425" cy="5551488"/>
          </a:xfrm>
        </p:spPr>
        <p:txBody>
          <a:bodyPr/>
          <a:lstStyle/>
          <a:p>
            <a:pPr indent="-301625"/>
            <a:r>
              <a:rPr lang="cs-CZ" i="1" u="sng" smtClean="0">
                <a:solidFill>
                  <a:srgbClr val="C5000B"/>
                </a:solidFill>
                <a:latin typeface="Comic Sans MS" pitchFamily="66" charset="0"/>
                <a:ea typeface="Microsoft YaHei" pitchFamily="34" charset="-122"/>
              </a:rPr>
              <a:t>Látky nás mohou ohrožovat !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5238" y="881063"/>
            <a:ext cx="1268412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Obrázek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288" y="784225"/>
            <a:ext cx="1350962" cy="135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025" y="2414588"/>
            <a:ext cx="1868488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2025" y="2476500"/>
            <a:ext cx="2017713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Obrázek 8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16688" y="2636838"/>
            <a:ext cx="1236662" cy="167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38563" y="4340225"/>
            <a:ext cx="2074862" cy="153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8625" y="911225"/>
            <a:ext cx="1006475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72213" y="4746625"/>
            <a:ext cx="2216150" cy="141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73325" y="920750"/>
            <a:ext cx="125412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7" name="TextovéPole 5"/>
          <p:cNvSpPr txBox="1">
            <a:spLocks noChangeArrowheads="1"/>
          </p:cNvSpPr>
          <p:nvPr/>
        </p:nvSpPr>
        <p:spPr bwMode="auto">
          <a:xfrm>
            <a:off x="250825" y="6057900"/>
            <a:ext cx="49688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i="1">
                <a:latin typeface="Comic Sans MS" pitchFamily="66" charset="0"/>
              </a:rPr>
              <a:t>Přiřaď označení k obrázkům</a:t>
            </a:r>
            <a:r>
              <a:rPr lang="cs-CZ" i="1"/>
              <a:t>:</a:t>
            </a:r>
          </a:p>
        </p:txBody>
      </p:sp>
    </p:spTree>
  </p:cSld>
  <p:clrMapOvr>
    <a:masterClrMapping/>
  </p:clrMapOvr>
  <p:transition spd="slow">
    <p:dissolve/>
    <p:sndAc>
      <p:stSnd>
        <p:snd r:embed="rId3" name="p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Obdélník 2"/>
          <p:cNvSpPr>
            <a:spLocks noChangeArrowheads="1"/>
          </p:cNvSpPr>
          <p:nvPr/>
        </p:nvSpPr>
        <p:spPr bwMode="auto">
          <a:xfrm>
            <a:off x="377825" y="3429000"/>
            <a:ext cx="8388350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8000"/>
              </a:lnSpc>
            </a:pPr>
            <a:endParaRPr lang="cs-CZ" altLang="cs-CZ" b="1">
              <a:solidFill>
                <a:srgbClr val="0C4063"/>
              </a:solidFill>
              <a:latin typeface="Cambria" pitchFamily="18" charset="0"/>
              <a:ea typeface="Microsoft YaHei" pitchFamily="34" charset="-122"/>
            </a:endParaRPr>
          </a:p>
          <a:p>
            <a:pPr>
              <a:lnSpc>
                <a:spcPct val="98000"/>
              </a:lnSpc>
            </a:pPr>
            <a:r>
              <a:rPr lang="cs-CZ" altLang="cs-CZ" b="1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Ostatní obrázky </a:t>
            </a:r>
            <a:r>
              <a:rPr lang="cs-CZ" altLang="cs-CZ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:obrázky volně dostupné na serveru google.cz</a:t>
            </a:r>
          </a:p>
          <a:p>
            <a:pPr>
              <a:lnSpc>
                <a:spcPct val="98000"/>
              </a:lnSpc>
            </a:pPr>
            <a:r>
              <a:rPr lang="cs-CZ" altLang="cs-CZ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 </a:t>
            </a:r>
            <a:r>
              <a:rPr lang="cs-CZ" altLang="cs-CZ" i="1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Office.com</a:t>
            </a:r>
            <a:r>
              <a:rPr lang="cs-CZ" altLang="cs-CZ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: </a:t>
            </a:r>
            <a:r>
              <a:rPr lang="cs-CZ" altLang="cs-CZ" i="1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Obrazky</a:t>
            </a:r>
            <a:r>
              <a:rPr lang="cs-CZ" altLang="cs-CZ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 [online]. 2012 [cit. 2012-02-23]. Dostupné z: http://office.microsoft.com/cs-cz/images</a:t>
            </a:r>
          </a:p>
          <a:p>
            <a:pPr>
              <a:lnSpc>
                <a:spcPct val="98000"/>
              </a:lnSpc>
            </a:pPr>
            <a:r>
              <a:rPr lang="cs-CZ" altLang="cs-CZ" b="1" i="1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Literatura :</a:t>
            </a:r>
          </a:p>
          <a:p>
            <a:pPr>
              <a:lnSpc>
                <a:spcPct val="98000"/>
              </a:lnSpc>
            </a:pPr>
            <a:r>
              <a:rPr lang="cs-CZ" altLang="cs-CZ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BENEŠ, CSC., Prof. RNDr. Pavel, PhDr. Václav PUMPR,CSC a Doc. RNDr. Jiří BANÝR CSC. . </a:t>
            </a:r>
            <a:r>
              <a:rPr lang="cs-CZ" altLang="cs-CZ" i="1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Základy praktické chemie pro 8. ročník základní školy</a:t>
            </a:r>
            <a:r>
              <a:rPr lang="cs-CZ" altLang="cs-CZ">
                <a:solidFill>
                  <a:srgbClr val="0C4063"/>
                </a:solidFill>
                <a:latin typeface="Cambria" pitchFamily="18" charset="0"/>
                <a:ea typeface="Microsoft YaHei" pitchFamily="34" charset="-122"/>
              </a:rPr>
              <a:t>. 2., aktualizované vydání. Praha: Fortuna, 1999,2003. ISBN 80-7168-879-7.</a:t>
            </a:r>
          </a:p>
        </p:txBody>
      </p:sp>
      <p:sp>
        <p:nvSpPr>
          <p:cNvPr id="17412" name="Nadpis 3"/>
          <p:cNvSpPr txBox="1">
            <a:spLocks/>
          </p:cNvSpPr>
          <p:nvPr/>
        </p:nvSpPr>
        <p:spPr bwMode="auto">
          <a:xfrm>
            <a:off x="468313" y="2997200"/>
            <a:ext cx="266382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altLang="cs-CZ" sz="2400" i="1" u="sng">
                <a:solidFill>
                  <a:srgbClr val="002060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Zdroje a citace:</a:t>
            </a:r>
          </a:p>
        </p:txBody>
      </p:sp>
      <p:sp>
        <p:nvSpPr>
          <p:cNvPr id="3075" name="Zástupný symbol pro obsah 2"/>
          <p:cNvSpPr>
            <a:spLocks/>
          </p:cNvSpPr>
          <p:nvPr/>
        </p:nvSpPr>
        <p:spPr bwMode="auto">
          <a:xfrm>
            <a:off x="395288" y="1773238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  <a:defRPr/>
            </a:pPr>
            <a:r>
              <a:rPr lang="cs-CZ" sz="3200" b="1" dirty="0">
                <a:solidFill>
                  <a:schemeClr val="accent5">
                    <a:lumMod val="75000"/>
                  </a:schemeClr>
                </a:solidFill>
                <a:latin typeface="+mn-lt"/>
                <a:cs typeface="+mn-cs"/>
              </a:rPr>
              <a:t>POUŽITÉ ZDROJE </a:t>
            </a:r>
          </a:p>
        </p:txBody>
      </p:sp>
      <p:pic>
        <p:nvPicPr>
          <p:cNvPr id="174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  <p:sndAc>
      <p:stSnd>
        <p:snd r:embed="rId2" name="push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704</Words>
  <Application>Microsoft Office PowerPoint</Application>
  <PresentationFormat>Předvádění na obrazovce (4:3)</PresentationFormat>
  <Paragraphs>202</Paragraphs>
  <Slides>17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6" baseType="lpstr">
      <vt:lpstr>Calibri</vt:lpstr>
      <vt:lpstr>Arial</vt:lpstr>
      <vt:lpstr>Microsoft YaHei</vt:lpstr>
      <vt:lpstr>Verdana</vt:lpstr>
      <vt:lpstr>Comic Sans MS</vt:lpstr>
      <vt:lpstr>Cambria</vt:lpstr>
      <vt:lpstr>Mangal</vt:lpstr>
      <vt:lpstr>Times New Roman</vt:lpstr>
      <vt:lpstr>Motiv systému Office</vt:lpstr>
      <vt:lpstr>Snímek 1</vt:lpstr>
      <vt:lpstr>Snímek 2</vt:lpstr>
      <vt:lpstr>Nebezpečné látky a prostředky</vt:lpstr>
      <vt:lpstr>Chemie kolem nás-připoj, co kam patří</vt:lpstr>
      <vt:lpstr>Chemie v domácnosti</vt:lpstr>
      <vt:lpstr>Snímek 6</vt:lpstr>
      <vt:lpstr>Snímek 7</vt:lpstr>
      <vt:lpstr>Snímek 8</vt:lpstr>
      <vt:lpstr>Snímek 9</vt:lpstr>
      <vt:lpstr>Chemie v průmyslu</vt:lpstr>
      <vt:lpstr>Návykové látky</vt:lpstr>
      <vt:lpstr>Návykové látky - nikotin</vt:lpstr>
      <vt:lpstr>Snímek 13</vt:lpstr>
      <vt:lpstr>Snímek 14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</dc:creator>
  <cp:lastModifiedBy>Dum</cp:lastModifiedBy>
  <cp:revision>12</cp:revision>
  <dcterms:created xsi:type="dcterms:W3CDTF">2014-06-30T09:09:52Z</dcterms:created>
  <dcterms:modified xsi:type="dcterms:W3CDTF">2014-09-18T09:41:28Z</dcterms:modified>
</cp:coreProperties>
</file>