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0"/>
  </p:notesMasterIdLst>
  <p:sldIdLst>
    <p:sldId id="315" r:id="rId2"/>
    <p:sldId id="298" r:id="rId3"/>
    <p:sldId id="273" r:id="rId4"/>
    <p:sldId id="282" r:id="rId5"/>
    <p:sldId id="296" r:id="rId6"/>
    <p:sldId id="295" r:id="rId7"/>
    <p:sldId id="278" r:id="rId8"/>
    <p:sldId id="279" r:id="rId9"/>
    <p:sldId id="313" r:id="rId10"/>
    <p:sldId id="297" r:id="rId11"/>
    <p:sldId id="299" r:id="rId12"/>
    <p:sldId id="300" r:id="rId13"/>
    <p:sldId id="301" r:id="rId14"/>
    <p:sldId id="304" r:id="rId15"/>
    <p:sldId id="305" r:id="rId16"/>
    <p:sldId id="280" r:id="rId17"/>
    <p:sldId id="314" r:id="rId18"/>
    <p:sldId id="29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8080"/>
    <a:srgbClr val="57CEF3"/>
    <a:srgbClr val="B285D7"/>
    <a:srgbClr val="50ED11"/>
    <a:srgbClr val="E7C49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>
      <p:cViewPr>
        <p:scale>
          <a:sx n="90" d="100"/>
          <a:sy n="90" d="100"/>
        </p:scale>
        <p:origin x="-522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68447-7055-408C-97BF-D3428A37848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0D41A9-AA4C-4ED9-80BB-FACB28833E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5995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D41A9-AA4C-4ED9-80BB-FACB28833EC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D41A9-AA4C-4ED9-80BB-FACB28833EC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D41A9-AA4C-4ED9-80BB-FACB28833EC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D41A9-AA4C-4ED9-80BB-FACB28833EC5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D41A9-AA4C-4ED9-80BB-FACB28833EC5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D41A9-AA4C-4ED9-80BB-FACB28833EC5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D41A9-AA4C-4ED9-80BB-FACB28833EC5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D41A9-AA4C-4ED9-80BB-FACB28833EC5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D41A9-AA4C-4ED9-80BB-FACB28833EC5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D41A9-AA4C-4ED9-80BB-FACB28833EC5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08080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wip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Lesba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Gay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Bolest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gif"/><Relationship Id="rId13" Type="http://schemas.openxmlformats.org/officeDocument/2006/relationships/image" Target="../media/image24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12" Type="http://schemas.openxmlformats.org/officeDocument/2006/relationships/image" Target="../media/image2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11" Type="http://schemas.openxmlformats.org/officeDocument/2006/relationships/image" Target="../media/image22.jpeg"/><Relationship Id="rId5" Type="http://schemas.openxmlformats.org/officeDocument/2006/relationships/image" Target="../media/image17.jpeg"/><Relationship Id="rId10" Type="http://schemas.openxmlformats.org/officeDocument/2006/relationships/image" Target="../media/image21.jpeg"/><Relationship Id="rId4" Type="http://schemas.openxmlformats.org/officeDocument/2006/relationships/image" Target="../media/image16.jpeg"/><Relationship Id="rId9" Type="http://schemas.openxmlformats.org/officeDocument/2006/relationships/image" Target="../media/image2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BDSM" TargetMode="External"/><Relationship Id="rId3" Type="http://schemas.openxmlformats.org/officeDocument/2006/relationships/image" Target="../media/image3.jpeg"/><Relationship Id="rId7" Type="http://schemas.openxmlformats.org/officeDocument/2006/relationships/hyperlink" Target="http://en.wikipedia.org/wiki/Murder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Same-sex_marriage" TargetMode="External"/><Relationship Id="rId11" Type="http://schemas.openxmlformats.org/officeDocument/2006/relationships/hyperlink" Target="http://en.wikipedia.org/wiki/Zoophilia" TargetMode="External"/><Relationship Id="rId5" Type="http://schemas.openxmlformats.org/officeDocument/2006/relationships/hyperlink" Target="http://de.wikipedia.org/wiki/Spanking" TargetMode="External"/><Relationship Id="rId10" Type="http://schemas.openxmlformats.org/officeDocument/2006/relationships/hyperlink" Target="http://en.wikipedia.org/wiki/Child" TargetMode="External"/><Relationship Id="rId4" Type="http://schemas.openxmlformats.org/officeDocument/2006/relationships/hyperlink" Target="http://en.wikipedia.org/wiki/Bisexuality" TargetMode="External"/><Relationship Id="rId9" Type="http://schemas.openxmlformats.org/officeDocument/2006/relationships/hyperlink" Target="http://cs.wikipedia.org/wiki/Exhibicionism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734678409"/>
              </p:ext>
            </p:extLst>
          </p:nvPr>
        </p:nvGraphicFramePr>
        <p:xfrm>
          <a:off x="468313" y="1844675"/>
          <a:ext cx="8229600" cy="5008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VY_32_INOVACE_12_01_sexuální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úchylky a poruchy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Odborné činnosti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Rodinná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Sexuální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Sexuální úchylky, poruchy pohlavní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identity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Eva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70C0"/>
                          </a:solidFill>
                        </a:rPr>
                        <a:t>Pitelková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Duben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formami sexuálních poruch a úchylek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Sexuální úchylky, erotomanie, bisexualita,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homosexualita, transsexualita, nekrofilie, fetišismus, sadismus, exhibicionismus, pedofilie, zoofilie, neplodnost, sterilita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755576" y="3356992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03648" y="2996952"/>
            <a:ext cx="60304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Výklad a procvičení</a:t>
            </a:r>
          </a:p>
          <a:p>
            <a:r>
              <a:rPr lang="cs-CZ" sz="36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nové látky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971600" y="332656"/>
            <a:ext cx="594105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Sexuální</a:t>
            </a:r>
            <a:r>
              <a:rPr lang="cs-CZ" sz="48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úchylky</a:t>
            </a:r>
          </a:p>
        </p:txBody>
      </p:sp>
      <p:sp>
        <p:nvSpPr>
          <p:cNvPr id="10" name="Elipsa 9"/>
          <p:cNvSpPr/>
          <p:nvPr/>
        </p:nvSpPr>
        <p:spPr>
          <a:xfrm>
            <a:off x="683568" y="2996952"/>
            <a:ext cx="216024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Mínus 19"/>
          <p:cNvSpPr/>
          <p:nvPr/>
        </p:nvSpPr>
        <p:spPr>
          <a:xfrm>
            <a:off x="2195736" y="1628800"/>
            <a:ext cx="1080120" cy="504056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stenec 17"/>
          <p:cNvSpPr/>
          <p:nvPr/>
        </p:nvSpPr>
        <p:spPr>
          <a:xfrm>
            <a:off x="5868144" y="5229200"/>
            <a:ext cx="792088" cy="792088"/>
          </a:xfrm>
          <a:prstGeom prst="donut">
            <a:avLst>
              <a:gd name="adj" fmla="val 10105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Mínus 20"/>
          <p:cNvSpPr/>
          <p:nvPr/>
        </p:nvSpPr>
        <p:spPr>
          <a:xfrm rot="3176286">
            <a:off x="2527406" y="2161585"/>
            <a:ext cx="648072" cy="432048"/>
          </a:xfrm>
          <a:prstGeom prst="mathMinus">
            <a:avLst>
              <a:gd name="adj1" fmla="val 19362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ínus 21"/>
          <p:cNvSpPr/>
          <p:nvPr/>
        </p:nvSpPr>
        <p:spPr>
          <a:xfrm rot="5400000">
            <a:off x="2303748" y="1664804"/>
            <a:ext cx="864096" cy="504056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rstenec 22"/>
          <p:cNvSpPr/>
          <p:nvPr/>
        </p:nvSpPr>
        <p:spPr>
          <a:xfrm>
            <a:off x="1403648" y="2060848"/>
            <a:ext cx="792088" cy="792088"/>
          </a:xfrm>
          <a:prstGeom prst="donut">
            <a:avLst>
              <a:gd name="adj" fmla="val 10105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Mínus 24"/>
          <p:cNvSpPr/>
          <p:nvPr/>
        </p:nvSpPr>
        <p:spPr>
          <a:xfrm>
            <a:off x="1979712" y="2276872"/>
            <a:ext cx="1080120" cy="504056"/>
          </a:xfrm>
          <a:prstGeom prst="mathMinus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ínus 25"/>
          <p:cNvSpPr/>
          <p:nvPr/>
        </p:nvSpPr>
        <p:spPr>
          <a:xfrm rot="7210932">
            <a:off x="2613984" y="2464903"/>
            <a:ext cx="516965" cy="432048"/>
          </a:xfrm>
          <a:prstGeom prst="mathMinus">
            <a:avLst>
              <a:gd name="adj1" fmla="val 2352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rstenec 26"/>
          <p:cNvSpPr/>
          <p:nvPr/>
        </p:nvSpPr>
        <p:spPr>
          <a:xfrm>
            <a:off x="1628056" y="1637184"/>
            <a:ext cx="792088" cy="792088"/>
          </a:xfrm>
          <a:prstGeom prst="donut">
            <a:avLst>
              <a:gd name="adj" fmla="val 10105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Prstenec 27"/>
          <p:cNvSpPr/>
          <p:nvPr/>
        </p:nvSpPr>
        <p:spPr>
          <a:xfrm>
            <a:off x="5868144" y="5805264"/>
            <a:ext cx="792088" cy="792088"/>
          </a:xfrm>
          <a:prstGeom prst="donut">
            <a:avLst>
              <a:gd name="adj" fmla="val 10105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Mínus 28"/>
          <p:cNvSpPr/>
          <p:nvPr/>
        </p:nvSpPr>
        <p:spPr>
          <a:xfrm>
            <a:off x="4932040" y="5373216"/>
            <a:ext cx="1080120" cy="504056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ínus 29"/>
          <p:cNvSpPr/>
          <p:nvPr/>
        </p:nvSpPr>
        <p:spPr>
          <a:xfrm>
            <a:off x="4932040" y="6021288"/>
            <a:ext cx="1152128" cy="504056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ínus 30"/>
          <p:cNvSpPr/>
          <p:nvPr/>
        </p:nvSpPr>
        <p:spPr>
          <a:xfrm rot="5400000">
            <a:off x="4968044" y="5985284"/>
            <a:ext cx="864096" cy="504056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ínus 32"/>
          <p:cNvSpPr/>
          <p:nvPr/>
        </p:nvSpPr>
        <p:spPr>
          <a:xfrm rot="5400000">
            <a:off x="5033435" y="5343829"/>
            <a:ext cx="798717" cy="425444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4" name="Skupina 43"/>
          <p:cNvGrpSpPr/>
          <p:nvPr/>
        </p:nvGrpSpPr>
        <p:grpSpPr>
          <a:xfrm>
            <a:off x="5429256" y="3643314"/>
            <a:ext cx="1961006" cy="1563799"/>
            <a:chOff x="5364088" y="3140968"/>
            <a:chExt cx="1961006" cy="1563799"/>
          </a:xfrm>
        </p:grpSpPr>
        <p:sp>
          <p:nvSpPr>
            <p:cNvPr id="34" name="Mínus 33"/>
            <p:cNvSpPr/>
            <p:nvPr/>
          </p:nvSpPr>
          <p:spPr>
            <a:xfrm rot="2487370">
              <a:off x="6368312" y="3686294"/>
              <a:ext cx="864096" cy="504056"/>
            </a:xfrm>
            <a:prstGeom prst="mathMinus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3" name="Skupina 42"/>
            <p:cNvGrpSpPr/>
            <p:nvPr/>
          </p:nvGrpSpPr>
          <p:grpSpPr>
            <a:xfrm>
              <a:off x="5364088" y="3140968"/>
              <a:ext cx="1961006" cy="1149311"/>
              <a:chOff x="5364088" y="3140968"/>
              <a:chExt cx="1961006" cy="1149311"/>
            </a:xfrm>
          </p:grpSpPr>
          <p:sp>
            <p:nvSpPr>
              <p:cNvPr id="36" name="Prstenec 35"/>
              <p:cNvSpPr/>
              <p:nvPr/>
            </p:nvSpPr>
            <p:spPr>
              <a:xfrm>
                <a:off x="5364088" y="3284984"/>
                <a:ext cx="792088" cy="792088"/>
              </a:xfrm>
              <a:prstGeom prst="donut">
                <a:avLst>
                  <a:gd name="adj" fmla="val 10105"/>
                </a:avLst>
              </a:prstGeom>
              <a:solidFill>
                <a:srgbClr val="0070C0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37" name="Prstenec 36"/>
              <p:cNvSpPr/>
              <p:nvPr/>
            </p:nvSpPr>
            <p:spPr>
              <a:xfrm>
                <a:off x="5868144" y="3140968"/>
                <a:ext cx="792088" cy="792088"/>
              </a:xfrm>
              <a:prstGeom prst="donut">
                <a:avLst>
                  <a:gd name="adj" fmla="val 10105"/>
                </a:avLst>
              </a:prstGeom>
              <a:solidFill>
                <a:srgbClr val="0070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38" name="Mínus 37"/>
              <p:cNvSpPr/>
              <p:nvPr/>
            </p:nvSpPr>
            <p:spPr>
              <a:xfrm rot="5952576">
                <a:off x="6872789" y="3837974"/>
                <a:ext cx="472562" cy="432048"/>
              </a:xfrm>
              <a:prstGeom prst="mathMinus">
                <a:avLst>
                  <a:gd name="adj1" fmla="val 23520"/>
                </a:avLst>
              </a:prstGeom>
              <a:solidFill>
                <a:srgbClr val="0070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1" name="Mínus 40"/>
            <p:cNvSpPr/>
            <p:nvPr/>
          </p:nvSpPr>
          <p:spPr>
            <a:xfrm rot="10313668">
              <a:off x="6640295" y="3999479"/>
              <a:ext cx="516965" cy="432048"/>
            </a:xfrm>
            <a:prstGeom prst="mathMinus">
              <a:avLst>
                <a:gd name="adj1" fmla="val 23520"/>
              </a:avLst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0" name="Skupina 39"/>
            <p:cNvGrpSpPr/>
            <p:nvPr/>
          </p:nvGrpSpPr>
          <p:grpSpPr>
            <a:xfrm>
              <a:off x="5857039" y="3782874"/>
              <a:ext cx="759844" cy="921893"/>
              <a:chOff x="5857039" y="3782874"/>
              <a:chExt cx="759844" cy="921893"/>
            </a:xfrm>
          </p:grpSpPr>
          <p:sp>
            <p:nvSpPr>
              <p:cNvPr id="35" name="Mínus 34"/>
              <p:cNvSpPr/>
              <p:nvPr/>
            </p:nvSpPr>
            <p:spPr>
              <a:xfrm rot="3255282">
                <a:off x="5677019" y="3962894"/>
                <a:ext cx="864096" cy="504056"/>
              </a:xfrm>
              <a:prstGeom prst="mathMinus">
                <a:avLst/>
              </a:prstGeom>
              <a:solidFill>
                <a:srgbClr val="0070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Mínus 38"/>
              <p:cNvSpPr/>
              <p:nvPr/>
            </p:nvSpPr>
            <p:spPr>
              <a:xfrm rot="7210932">
                <a:off x="6142376" y="4193096"/>
                <a:ext cx="516965" cy="432048"/>
              </a:xfrm>
              <a:prstGeom prst="mathMinus">
                <a:avLst>
                  <a:gd name="adj1" fmla="val 23520"/>
                </a:avLst>
              </a:prstGeom>
              <a:solidFill>
                <a:srgbClr val="0070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Mínus 41"/>
              <p:cNvSpPr/>
              <p:nvPr/>
            </p:nvSpPr>
            <p:spPr>
              <a:xfrm rot="11563499">
                <a:off x="5909378" y="4272719"/>
                <a:ext cx="516965" cy="432048"/>
              </a:xfrm>
              <a:prstGeom prst="mathMinus">
                <a:avLst>
                  <a:gd name="adj1" fmla="val 23520"/>
                </a:avLst>
              </a:prstGeom>
              <a:solidFill>
                <a:srgbClr val="0070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32" name="Obdélník 31"/>
          <p:cNvSpPr/>
          <p:nvPr/>
        </p:nvSpPr>
        <p:spPr>
          <a:xfrm>
            <a:off x="928662" y="2786058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Za tyto problémy člověk nemůže.</a:t>
            </a:r>
          </a:p>
          <a:p>
            <a:endParaRPr lang="cs-CZ" sz="3600" dirty="0" smtClean="0">
              <a:solidFill>
                <a:prstClr val="black"/>
              </a:solidFill>
              <a:latin typeface="Viner Hand ITC" pitchFamily="66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971600" y="332656"/>
            <a:ext cx="594105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Sexuální</a:t>
            </a:r>
            <a:r>
              <a:rPr lang="cs-CZ" sz="48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úchylky</a:t>
            </a:r>
          </a:p>
        </p:txBody>
      </p:sp>
      <p:sp>
        <p:nvSpPr>
          <p:cNvPr id="9" name="Elipsa 8"/>
          <p:cNvSpPr/>
          <p:nvPr/>
        </p:nvSpPr>
        <p:spPr>
          <a:xfrm>
            <a:off x="683568" y="4149080"/>
            <a:ext cx="216024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683568" y="2996952"/>
            <a:ext cx="216024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Mínus 19"/>
          <p:cNvSpPr/>
          <p:nvPr/>
        </p:nvSpPr>
        <p:spPr>
          <a:xfrm>
            <a:off x="2195736" y="1628800"/>
            <a:ext cx="1080120" cy="504056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stenec 17"/>
          <p:cNvSpPr/>
          <p:nvPr/>
        </p:nvSpPr>
        <p:spPr>
          <a:xfrm>
            <a:off x="5868144" y="5229200"/>
            <a:ext cx="792088" cy="792088"/>
          </a:xfrm>
          <a:prstGeom prst="donut">
            <a:avLst>
              <a:gd name="adj" fmla="val 10105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Mínus 20"/>
          <p:cNvSpPr/>
          <p:nvPr/>
        </p:nvSpPr>
        <p:spPr>
          <a:xfrm rot="3176286">
            <a:off x="2527406" y="2161585"/>
            <a:ext cx="648072" cy="432048"/>
          </a:xfrm>
          <a:prstGeom prst="mathMinus">
            <a:avLst>
              <a:gd name="adj1" fmla="val 19362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ínus 21"/>
          <p:cNvSpPr/>
          <p:nvPr/>
        </p:nvSpPr>
        <p:spPr>
          <a:xfrm rot="5400000">
            <a:off x="2303748" y="1664804"/>
            <a:ext cx="864096" cy="504056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rstenec 22"/>
          <p:cNvSpPr/>
          <p:nvPr/>
        </p:nvSpPr>
        <p:spPr>
          <a:xfrm>
            <a:off x="1403648" y="2060848"/>
            <a:ext cx="792088" cy="792088"/>
          </a:xfrm>
          <a:prstGeom prst="donut">
            <a:avLst>
              <a:gd name="adj" fmla="val 10105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Mínus 24"/>
          <p:cNvSpPr/>
          <p:nvPr/>
        </p:nvSpPr>
        <p:spPr>
          <a:xfrm>
            <a:off x="1979712" y="2276872"/>
            <a:ext cx="1080120" cy="504056"/>
          </a:xfrm>
          <a:prstGeom prst="mathMinus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ínus 25"/>
          <p:cNvSpPr/>
          <p:nvPr/>
        </p:nvSpPr>
        <p:spPr>
          <a:xfrm rot="7210932">
            <a:off x="2613984" y="2464903"/>
            <a:ext cx="516965" cy="432048"/>
          </a:xfrm>
          <a:prstGeom prst="mathMinus">
            <a:avLst>
              <a:gd name="adj1" fmla="val 2352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rstenec 26"/>
          <p:cNvSpPr/>
          <p:nvPr/>
        </p:nvSpPr>
        <p:spPr>
          <a:xfrm>
            <a:off x="1628056" y="1637184"/>
            <a:ext cx="792088" cy="792088"/>
          </a:xfrm>
          <a:prstGeom prst="donut">
            <a:avLst>
              <a:gd name="adj" fmla="val 10105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Prstenec 27"/>
          <p:cNvSpPr/>
          <p:nvPr/>
        </p:nvSpPr>
        <p:spPr>
          <a:xfrm>
            <a:off x="5868144" y="5805264"/>
            <a:ext cx="792088" cy="792088"/>
          </a:xfrm>
          <a:prstGeom prst="donut">
            <a:avLst>
              <a:gd name="adj" fmla="val 10105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Mínus 28"/>
          <p:cNvSpPr/>
          <p:nvPr/>
        </p:nvSpPr>
        <p:spPr>
          <a:xfrm>
            <a:off x="4932040" y="5373216"/>
            <a:ext cx="1080120" cy="504056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ínus 29"/>
          <p:cNvSpPr/>
          <p:nvPr/>
        </p:nvSpPr>
        <p:spPr>
          <a:xfrm>
            <a:off x="4932040" y="6021288"/>
            <a:ext cx="1152128" cy="504056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ínus 30"/>
          <p:cNvSpPr/>
          <p:nvPr/>
        </p:nvSpPr>
        <p:spPr>
          <a:xfrm rot="5400000">
            <a:off x="4968044" y="5985284"/>
            <a:ext cx="864096" cy="504056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ínus 32"/>
          <p:cNvSpPr/>
          <p:nvPr/>
        </p:nvSpPr>
        <p:spPr>
          <a:xfrm rot="5400000">
            <a:off x="5033435" y="5343829"/>
            <a:ext cx="798717" cy="425444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ínus 33"/>
          <p:cNvSpPr/>
          <p:nvPr/>
        </p:nvSpPr>
        <p:spPr>
          <a:xfrm rot="2487370">
            <a:off x="6374194" y="3707301"/>
            <a:ext cx="912528" cy="504056"/>
          </a:xfrm>
          <a:prstGeom prst="mathMinus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Mínus 34"/>
          <p:cNvSpPr/>
          <p:nvPr/>
        </p:nvSpPr>
        <p:spPr>
          <a:xfrm rot="3255282">
            <a:off x="5677019" y="3962894"/>
            <a:ext cx="864096" cy="504056"/>
          </a:xfrm>
          <a:prstGeom prst="mathMinus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rstenec 35"/>
          <p:cNvSpPr/>
          <p:nvPr/>
        </p:nvSpPr>
        <p:spPr>
          <a:xfrm>
            <a:off x="5364088" y="3284984"/>
            <a:ext cx="792088" cy="792088"/>
          </a:xfrm>
          <a:prstGeom prst="donut">
            <a:avLst>
              <a:gd name="adj" fmla="val 10105"/>
            </a:avLst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Prstenec 36"/>
          <p:cNvSpPr/>
          <p:nvPr/>
        </p:nvSpPr>
        <p:spPr>
          <a:xfrm>
            <a:off x="5868144" y="3140968"/>
            <a:ext cx="792088" cy="792088"/>
          </a:xfrm>
          <a:prstGeom prst="donut">
            <a:avLst>
              <a:gd name="adj" fmla="val 10105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Mínus 37"/>
          <p:cNvSpPr/>
          <p:nvPr/>
        </p:nvSpPr>
        <p:spPr>
          <a:xfrm rot="5952576">
            <a:off x="6854142" y="3859891"/>
            <a:ext cx="516965" cy="432048"/>
          </a:xfrm>
          <a:prstGeom prst="mathMinus">
            <a:avLst>
              <a:gd name="adj1" fmla="val 2352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Mínus 38"/>
          <p:cNvSpPr/>
          <p:nvPr/>
        </p:nvSpPr>
        <p:spPr>
          <a:xfrm rot="7210932">
            <a:off x="6142376" y="4193096"/>
            <a:ext cx="516965" cy="432048"/>
          </a:xfrm>
          <a:prstGeom prst="mathMinus">
            <a:avLst>
              <a:gd name="adj1" fmla="val 2352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Mínus 40"/>
          <p:cNvSpPr/>
          <p:nvPr/>
        </p:nvSpPr>
        <p:spPr>
          <a:xfrm rot="10313668">
            <a:off x="6671577" y="4034791"/>
            <a:ext cx="516965" cy="432048"/>
          </a:xfrm>
          <a:prstGeom prst="mathMinus">
            <a:avLst>
              <a:gd name="adj1" fmla="val 2352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Mínus 41"/>
          <p:cNvSpPr/>
          <p:nvPr/>
        </p:nvSpPr>
        <p:spPr>
          <a:xfrm rot="11563499">
            <a:off x="5909378" y="4272719"/>
            <a:ext cx="516965" cy="432048"/>
          </a:xfrm>
          <a:prstGeom prst="mathMinus">
            <a:avLst>
              <a:gd name="adj1" fmla="val 2352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928662" y="2786058"/>
            <a:ext cx="842493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Za tyto problémy člověk nemůže</a:t>
            </a:r>
            <a:r>
              <a:rPr lang="cs-CZ" sz="3600" dirty="0" smtClean="0">
                <a:solidFill>
                  <a:prstClr val="black"/>
                </a:solidFill>
                <a:latin typeface="Viner Hand ITC" pitchFamily="66" charset="0"/>
              </a:rPr>
              <a:t>.</a:t>
            </a:r>
          </a:p>
          <a:p>
            <a:endParaRPr lang="cs-CZ" sz="3600" dirty="0" smtClean="0">
              <a:solidFill>
                <a:prstClr val="black"/>
              </a:solidFill>
              <a:latin typeface="Viner Hand ITC" pitchFamily="66" charset="0"/>
            </a:endParaRPr>
          </a:p>
          <a:p>
            <a:r>
              <a:rPr lang="cs-CZ" sz="3600" dirty="0" smtClean="0">
                <a:solidFill>
                  <a:prstClr val="black"/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Jeho pohlavní identita je určena během nitroděložního vývoje</a:t>
            </a:r>
            <a:r>
              <a:rPr lang="cs-CZ" sz="3600" dirty="0" smtClean="0">
                <a:solidFill>
                  <a:prstClr val="black"/>
                </a:solidFill>
                <a:latin typeface="Viner Hand ITC" pitchFamily="66" charset="0"/>
              </a:rPr>
              <a:t>.</a:t>
            </a:r>
            <a:endParaRPr lang="cs-CZ" sz="3600" dirty="0">
              <a:latin typeface="Viner Hand ITC" pitchFamily="66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88640"/>
            <a:ext cx="439575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Erotomanie</a:t>
            </a:r>
            <a:r>
              <a:rPr lang="cs-CZ" sz="5400" b="1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691680" y="5229200"/>
            <a:ext cx="799288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i="1" dirty="0" smtClean="0">
                <a:ln w="50800"/>
                <a:latin typeface="Segoe UI" pitchFamily="34" charset="0"/>
                <a:ea typeface="Segoe UI" pitchFamily="34" charset="0"/>
                <a:cs typeface="Segoe UI" pitchFamily="34" charset="0"/>
              </a:rPr>
              <a:t>  Silná touha po sexu vede</a:t>
            </a:r>
          </a:p>
          <a:p>
            <a:r>
              <a:rPr lang="cs-CZ" sz="4000" i="1" dirty="0" smtClean="0">
                <a:ln w="50800"/>
                <a:latin typeface="Segoe UI" pitchFamily="34" charset="0"/>
                <a:ea typeface="Segoe UI" pitchFamily="34" charset="0"/>
                <a:cs typeface="Segoe UI" pitchFamily="34" charset="0"/>
              </a:rPr>
              <a:t>  ke znásilnění.</a:t>
            </a:r>
          </a:p>
        </p:txBody>
      </p:sp>
      <p:sp>
        <p:nvSpPr>
          <p:cNvPr id="20" name="Elipsa 19"/>
          <p:cNvSpPr/>
          <p:nvPr/>
        </p:nvSpPr>
        <p:spPr>
          <a:xfrm>
            <a:off x="1043608" y="5445224"/>
            <a:ext cx="216024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Zaoblený obdélníkový popisek 21"/>
          <p:cNvSpPr/>
          <p:nvPr/>
        </p:nvSpPr>
        <p:spPr>
          <a:xfrm>
            <a:off x="1547664" y="5301208"/>
            <a:ext cx="6768752" cy="1296144"/>
          </a:xfrm>
          <a:prstGeom prst="wedgeRoundRectCallout">
            <a:avLst>
              <a:gd name="adj1" fmla="val -31304"/>
              <a:gd name="adj2" fmla="val -153226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1340768"/>
            <a:ext cx="4564560" cy="2824628"/>
          </a:xfrm>
          <a:prstGeom prst="rect">
            <a:avLst/>
          </a:prstGeom>
          <a:blipFill>
            <a:blip r:embed="rId2" cstate="print">
              <a:lum bright="5000"/>
            </a:blip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Obdélník 45"/>
          <p:cNvSpPr/>
          <p:nvPr/>
        </p:nvSpPr>
        <p:spPr>
          <a:xfrm>
            <a:off x="1619672" y="5733256"/>
            <a:ext cx="69127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i="1" dirty="0" smtClean="0">
                <a:ln w="50800"/>
                <a:latin typeface="Segoe UI" pitchFamily="34" charset="0"/>
                <a:ea typeface="Segoe UI" pitchFamily="34" charset="0"/>
                <a:cs typeface="Segoe UI" pitchFamily="34" charset="0"/>
              </a:rPr>
              <a:t>Sex s mužem a ženou.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611560" y="260648"/>
            <a:ext cx="395492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Bisexualita</a:t>
            </a:r>
            <a:endParaRPr lang="cs-CZ" sz="5400" i="1" dirty="0" smtClean="0">
              <a:ln w="50800"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8" name="Picture 5" descr="http://21stoleti.cz/wp-content/uploads/bisexual-486x324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428992" y="1551891"/>
            <a:ext cx="4714908" cy="3264167"/>
          </a:xfrm>
          <a:prstGeom prst="rect">
            <a:avLst/>
          </a:prstGeom>
          <a:noFill/>
        </p:spPr>
      </p:pic>
      <p:sp>
        <p:nvSpPr>
          <p:cNvPr id="13" name="Elipsa 12"/>
          <p:cNvSpPr/>
          <p:nvPr/>
        </p:nvSpPr>
        <p:spPr>
          <a:xfrm>
            <a:off x="1357290" y="6000768"/>
            <a:ext cx="216024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 flipH="1" flipV="1">
            <a:off x="1214414" y="5589240"/>
            <a:ext cx="5733850" cy="864096"/>
          </a:xfrm>
          <a:prstGeom prst="wedgeRoundRectCallout">
            <a:avLst>
              <a:gd name="adj1" fmla="val -26664"/>
              <a:gd name="adj2" fmla="val 83472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5445224"/>
            <a:ext cx="773461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smtClean="0">
                <a:latin typeface="Segoe UI" pitchFamily="34" charset="0"/>
                <a:ea typeface="Segoe UI" pitchFamily="34" charset="0"/>
                <a:cs typeface="Segoe UI" pitchFamily="34" charset="0"/>
                <a:hlinkClick r:id="rId3" tooltip="Lesba"/>
              </a:rPr>
              <a:t>Lesba</a:t>
            </a:r>
            <a:r>
              <a:rPr lang="cs-CZ" sz="4000" i="1" dirty="0" smtClean="0">
                <a:latin typeface="Segoe UI" pitchFamily="34" charset="0"/>
                <a:ea typeface="Segoe UI" pitchFamily="34" charset="0"/>
                <a:cs typeface="Segoe UI" pitchFamily="34" charset="0"/>
              </a:rPr>
              <a:t> – náklonnosti ženy k ženě.</a:t>
            </a:r>
            <a:endParaRPr lang="cs-CZ" sz="4000" i="1" dirty="0">
              <a:latin typeface="Segoe UI" pitchFamily="34" charset="0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00100" y="285728"/>
            <a:ext cx="59766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Homosexualita</a:t>
            </a:r>
            <a:endParaRPr lang="cs-CZ" sz="5400" i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6" name="Picture 3" descr="C:\Users\Owner\AppData\Local\Microsoft\Windows\Temporary Internet Files\Content.IE5\8EX3DBN8\MP900422962[1].jpg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2917682" y="1357298"/>
            <a:ext cx="4920171" cy="3690129"/>
          </a:xfrm>
          <a:prstGeom prst="rect">
            <a:avLst/>
          </a:prstGeom>
          <a:noFill/>
          <a:effectLst/>
        </p:spPr>
      </p:pic>
      <p:sp>
        <p:nvSpPr>
          <p:cNvPr id="17" name="Elipsa 16"/>
          <p:cNvSpPr/>
          <p:nvPr/>
        </p:nvSpPr>
        <p:spPr>
          <a:xfrm>
            <a:off x="571472" y="5643578"/>
            <a:ext cx="216024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539552" y="5373216"/>
            <a:ext cx="8424936" cy="720080"/>
          </a:xfrm>
          <a:prstGeom prst="wedgeRoundRectCallout">
            <a:avLst>
              <a:gd name="adj1" fmla="val 203"/>
              <a:gd name="adj2" fmla="val -202611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i="1" dirty="0"/>
          </a:p>
        </p:txBody>
      </p:sp>
      <p:sp>
        <p:nvSpPr>
          <p:cNvPr id="9" name="Prstenec 8"/>
          <p:cNvSpPr/>
          <p:nvPr/>
        </p:nvSpPr>
        <p:spPr>
          <a:xfrm>
            <a:off x="6948264" y="548680"/>
            <a:ext cx="1008112" cy="864096"/>
          </a:xfrm>
          <a:prstGeom prst="donut">
            <a:avLst>
              <a:gd name="adj" fmla="val 10105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Prstenec 9"/>
          <p:cNvSpPr/>
          <p:nvPr/>
        </p:nvSpPr>
        <p:spPr>
          <a:xfrm>
            <a:off x="7452320" y="836712"/>
            <a:ext cx="1008112" cy="864096"/>
          </a:xfrm>
          <a:prstGeom prst="donut">
            <a:avLst>
              <a:gd name="adj" fmla="val 10105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Mínus 10"/>
          <p:cNvSpPr/>
          <p:nvPr/>
        </p:nvSpPr>
        <p:spPr>
          <a:xfrm rot="20296027">
            <a:off x="6067094" y="1018771"/>
            <a:ext cx="1080120" cy="504056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ínus 11"/>
          <p:cNvSpPr/>
          <p:nvPr/>
        </p:nvSpPr>
        <p:spPr>
          <a:xfrm rot="19801567">
            <a:off x="6601091" y="1482342"/>
            <a:ext cx="1278198" cy="504056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ínus 12"/>
          <p:cNvSpPr/>
          <p:nvPr/>
        </p:nvSpPr>
        <p:spPr>
          <a:xfrm rot="3348401">
            <a:off x="6593982" y="1541158"/>
            <a:ext cx="925569" cy="504056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ínus 13"/>
          <p:cNvSpPr/>
          <p:nvPr/>
        </p:nvSpPr>
        <p:spPr>
          <a:xfrm rot="3589911">
            <a:off x="6098691" y="992772"/>
            <a:ext cx="817628" cy="504056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260648"/>
            <a:ext cx="59766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Homosexualita</a:t>
            </a:r>
            <a:endParaRPr lang="cs-CZ" sz="5400" i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28662" y="5143512"/>
            <a:ext cx="950505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i="1" dirty="0" smtClean="0">
                <a:latin typeface="Segoe UI" pitchFamily="34" charset="0"/>
                <a:cs typeface="Segoe UI" pitchFamily="34" charset="0"/>
                <a:hlinkClick r:id="rId3" tooltip="Gay"/>
              </a:rPr>
              <a:t>Gay</a:t>
            </a:r>
            <a:r>
              <a:rPr lang="cs-CZ" sz="4000" i="1" dirty="0" smtClean="0">
                <a:latin typeface="Segoe UI" pitchFamily="34" charset="0"/>
                <a:cs typeface="Segoe UI" pitchFamily="34" charset="0"/>
              </a:rPr>
              <a:t> - náklonnosti muže k muži .</a:t>
            </a:r>
          </a:p>
        </p:txBody>
      </p:sp>
      <p:pic>
        <p:nvPicPr>
          <p:cNvPr id="6" name="Picture 2" descr="C:\Users\Owner\AppData\Local\Microsoft\Windows\Temporary Internet Files\Content.IE5\V3KW042H\MP900401368[1].jpg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928794" y="1142984"/>
            <a:ext cx="4057580" cy="3942588"/>
          </a:xfrm>
          <a:prstGeom prst="rect">
            <a:avLst/>
          </a:prstGeom>
          <a:noFill/>
          <a:effectLst/>
        </p:spPr>
      </p:pic>
      <p:sp>
        <p:nvSpPr>
          <p:cNvPr id="7" name="Elipsa 6"/>
          <p:cNvSpPr/>
          <p:nvPr/>
        </p:nvSpPr>
        <p:spPr>
          <a:xfrm>
            <a:off x="683568" y="5373216"/>
            <a:ext cx="216024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428596" y="5143512"/>
            <a:ext cx="8208912" cy="792088"/>
          </a:xfrm>
          <a:prstGeom prst="wedgeRoundRectCallout">
            <a:avLst>
              <a:gd name="adj1" fmla="val 7380"/>
              <a:gd name="adj2" fmla="val -100926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stenec 8"/>
          <p:cNvSpPr/>
          <p:nvPr/>
        </p:nvSpPr>
        <p:spPr>
          <a:xfrm>
            <a:off x="6516216" y="620688"/>
            <a:ext cx="1080120" cy="1008112"/>
          </a:xfrm>
          <a:prstGeom prst="donut">
            <a:avLst>
              <a:gd name="adj" fmla="val 10105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Prstenec 9"/>
          <p:cNvSpPr/>
          <p:nvPr/>
        </p:nvSpPr>
        <p:spPr>
          <a:xfrm>
            <a:off x="6876256" y="1124744"/>
            <a:ext cx="1008112" cy="1008112"/>
          </a:xfrm>
          <a:prstGeom prst="donut">
            <a:avLst>
              <a:gd name="adj" fmla="val 10105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Mínus 10"/>
          <p:cNvSpPr/>
          <p:nvPr/>
        </p:nvSpPr>
        <p:spPr>
          <a:xfrm rot="20933563">
            <a:off x="6012160" y="1484784"/>
            <a:ext cx="1048915" cy="504056"/>
          </a:xfrm>
          <a:prstGeom prst="mathMinus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ínus 11"/>
          <p:cNvSpPr/>
          <p:nvPr/>
        </p:nvSpPr>
        <p:spPr>
          <a:xfrm rot="21424712">
            <a:off x="5808419" y="930414"/>
            <a:ext cx="864096" cy="504056"/>
          </a:xfrm>
          <a:prstGeom prst="mathMinus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ínus 12"/>
          <p:cNvSpPr/>
          <p:nvPr/>
        </p:nvSpPr>
        <p:spPr>
          <a:xfrm rot="3241968">
            <a:off x="5700024" y="1140531"/>
            <a:ext cx="615187" cy="432048"/>
          </a:xfrm>
          <a:prstGeom prst="mathMinus">
            <a:avLst>
              <a:gd name="adj1" fmla="val 2352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ínus 13"/>
          <p:cNvSpPr/>
          <p:nvPr/>
        </p:nvSpPr>
        <p:spPr>
          <a:xfrm rot="6656120">
            <a:off x="5935265" y="1431599"/>
            <a:ext cx="609377" cy="432048"/>
          </a:xfrm>
          <a:prstGeom prst="mathMinus">
            <a:avLst>
              <a:gd name="adj1" fmla="val 2352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ínus 14"/>
          <p:cNvSpPr/>
          <p:nvPr/>
        </p:nvSpPr>
        <p:spPr>
          <a:xfrm rot="2641072">
            <a:off x="6078270" y="1761989"/>
            <a:ext cx="516965" cy="432048"/>
          </a:xfrm>
          <a:prstGeom prst="mathMinus">
            <a:avLst>
              <a:gd name="adj1" fmla="val 2352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ínus 15"/>
          <p:cNvSpPr/>
          <p:nvPr/>
        </p:nvSpPr>
        <p:spPr>
          <a:xfrm rot="7786645">
            <a:off x="5797048" y="813539"/>
            <a:ext cx="516965" cy="432048"/>
          </a:xfrm>
          <a:prstGeom prst="mathMinus">
            <a:avLst>
              <a:gd name="adj1" fmla="val 2352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sex-a-erotika.zdrave.cz/ir/images/zdrave_ArticleModule-Articles/981-image-91816773--ifresize-200x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4357686" y="1643050"/>
            <a:ext cx="4214842" cy="3667880"/>
          </a:xfrm>
          <a:prstGeom prst="rect">
            <a:avLst/>
          </a:prstGeom>
          <a:noFill/>
          <a:effectLst/>
        </p:spPr>
      </p:pic>
      <p:sp>
        <p:nvSpPr>
          <p:cNvPr id="6" name="Obdélník 5"/>
          <p:cNvSpPr/>
          <p:nvPr/>
        </p:nvSpPr>
        <p:spPr>
          <a:xfrm>
            <a:off x="467544" y="2492896"/>
            <a:ext cx="4572000" cy="3477875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sz="3600" i="1" u="sng" dirty="0" smtClean="0">
              <a:ln w="50800"/>
              <a:solidFill>
                <a:srgbClr val="FF0000"/>
              </a:solidFill>
            </a:endParaRPr>
          </a:p>
          <a:p>
            <a:r>
              <a:rPr lang="cs-CZ" sz="3600" i="1" dirty="0" smtClean="0">
                <a:ln w="50800"/>
                <a:latin typeface="Viner Hand ITC" pitchFamily="66" charset="0"/>
              </a:rPr>
              <a:t>    </a:t>
            </a:r>
            <a:r>
              <a:rPr lang="cs-CZ" sz="3600" i="1" dirty="0" smtClean="0">
                <a:ln w="50800"/>
                <a:latin typeface="Segoe UI" pitchFamily="34" charset="0"/>
                <a:cs typeface="Segoe UI" pitchFamily="34" charset="0"/>
              </a:rPr>
              <a:t>Muž se chová, </a:t>
            </a:r>
          </a:p>
          <a:p>
            <a:r>
              <a:rPr lang="cs-CZ" sz="3600" i="1" dirty="0" smtClean="0">
                <a:ln w="50800"/>
                <a:latin typeface="Segoe UI" pitchFamily="34" charset="0"/>
                <a:cs typeface="Segoe UI" pitchFamily="34" charset="0"/>
              </a:rPr>
              <a:t>    obléká jako žena</a:t>
            </a:r>
            <a:r>
              <a:rPr lang="cs-CZ" sz="3600" i="1" dirty="0" smtClean="0">
                <a:ln w="50800"/>
                <a:latin typeface="Viner Hand ITC" pitchFamily="66" charset="0"/>
              </a:rPr>
              <a:t>.</a:t>
            </a:r>
          </a:p>
          <a:p>
            <a:r>
              <a:rPr lang="cs-CZ" sz="3600" i="1" dirty="0" smtClean="0">
                <a:ln w="50800"/>
                <a:latin typeface="Viner Hand ITC" pitchFamily="66" charset="0"/>
              </a:rPr>
              <a:t> </a:t>
            </a:r>
          </a:p>
          <a:p>
            <a:r>
              <a:rPr lang="cs-CZ" sz="3600" i="1" dirty="0" smtClean="0">
                <a:ln w="50800"/>
                <a:latin typeface="Viner Hand ITC" pitchFamily="66" charset="0"/>
              </a:rPr>
              <a:t>     </a:t>
            </a:r>
            <a:r>
              <a:rPr lang="cs-CZ" sz="3600" i="1" dirty="0" smtClean="0">
                <a:ln w="50800"/>
                <a:latin typeface="Segoe UI" pitchFamily="34" charset="0"/>
                <a:cs typeface="Segoe UI" pitchFamily="34" charset="0"/>
              </a:rPr>
              <a:t>Žena se chová,</a:t>
            </a:r>
          </a:p>
          <a:p>
            <a:r>
              <a:rPr lang="cs-CZ" sz="3600" i="1" dirty="0" smtClean="0">
                <a:ln w="50800"/>
                <a:latin typeface="Segoe UI" pitchFamily="34" charset="0"/>
                <a:cs typeface="Segoe UI" pitchFamily="34" charset="0"/>
              </a:rPr>
              <a:t>     obléká jako muž.</a:t>
            </a:r>
          </a:p>
        </p:txBody>
      </p:sp>
      <p:sp>
        <p:nvSpPr>
          <p:cNvPr id="7" name="Obdélník 6"/>
          <p:cNvSpPr/>
          <p:nvPr/>
        </p:nvSpPr>
        <p:spPr>
          <a:xfrm>
            <a:off x="683568" y="260648"/>
            <a:ext cx="439646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FF0000"/>
                </a:solidFill>
              </a:rPr>
              <a:t>Transsexualita</a:t>
            </a:r>
            <a:endParaRPr lang="cs-CZ" sz="5400" dirty="0"/>
          </a:p>
        </p:txBody>
      </p:sp>
      <p:sp>
        <p:nvSpPr>
          <p:cNvPr id="8" name="Elipsa 7"/>
          <p:cNvSpPr/>
          <p:nvPr/>
        </p:nvSpPr>
        <p:spPr>
          <a:xfrm>
            <a:off x="539552" y="3356992"/>
            <a:ext cx="216024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1560" y="5085184"/>
            <a:ext cx="216024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 rot="16200000">
            <a:off x="2123730" y="1556791"/>
            <a:ext cx="1296144" cy="3888433"/>
          </a:xfrm>
          <a:prstGeom prst="wedgeRoundRectCallout">
            <a:avLst>
              <a:gd name="adj1" fmla="val 28414"/>
              <a:gd name="adj2" fmla="val 71289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971600" y="4653136"/>
            <a:ext cx="3743276" cy="1204756"/>
          </a:xfrm>
          <a:prstGeom prst="wedgeRoundRectCallout">
            <a:avLst>
              <a:gd name="adj1" fmla="val 35753"/>
              <a:gd name="adj2" fmla="val -49974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260648"/>
            <a:ext cx="346441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Nekrofilie</a:t>
            </a:r>
            <a:endParaRPr lang="cs-CZ" sz="5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43608" y="5445224"/>
            <a:ext cx="668683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>
                <a:ln w="50800"/>
                <a:latin typeface="Segoe UI" pitchFamily="34" charset="0"/>
                <a:ea typeface="Segoe UI" pitchFamily="34" charset="0"/>
                <a:cs typeface="Segoe UI" pitchFamily="34" charset="0"/>
              </a:rPr>
              <a:t>Sexuální přitažlivost k mrtvolám.</a:t>
            </a:r>
            <a:endParaRPr lang="cs-CZ" sz="3600" dirty="0">
              <a:latin typeface="Segoe UI" pitchFamily="34" charset="0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611560" y="5589240"/>
            <a:ext cx="216024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6" name="Picture 2" descr="http://img.badman.sk/stories/2011/ilustracne/ludia/vrazda-mrtva-zena1_dreamstime.jp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3347864" y="1823348"/>
            <a:ext cx="5112568" cy="3195355"/>
          </a:xfrm>
          <a:prstGeom prst="rect">
            <a:avLst/>
          </a:prstGeom>
          <a:noFill/>
          <a:effectLst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755576" y="260648"/>
            <a:ext cx="384111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Fetišismus</a:t>
            </a:r>
            <a:endParaRPr lang="cs-CZ" sz="5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1640" y="4303455"/>
            <a:ext cx="878497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i="1" u="sng" dirty="0" smtClean="0">
                <a:ln w="50800"/>
              </a:rPr>
              <a:t> </a:t>
            </a:r>
          </a:p>
          <a:p>
            <a:r>
              <a:rPr lang="cs-CZ" sz="4000" i="1" dirty="0" smtClean="0">
                <a:ln w="50800"/>
                <a:latin typeface="Segoe UI" pitchFamily="34" charset="0"/>
                <a:ea typeface="Segoe UI" pitchFamily="34" charset="0"/>
                <a:cs typeface="Segoe UI" pitchFamily="34" charset="0"/>
              </a:rPr>
              <a:t>Ukájení čicháním k předmětům </a:t>
            </a:r>
          </a:p>
          <a:p>
            <a:r>
              <a:rPr lang="cs-CZ" sz="4000" i="1" dirty="0" smtClean="0">
                <a:ln w="50800"/>
                <a:latin typeface="Segoe UI" pitchFamily="34" charset="0"/>
                <a:ea typeface="Segoe UI" pitchFamily="34" charset="0"/>
                <a:cs typeface="Segoe UI" pitchFamily="34" charset="0"/>
              </a:rPr>
              <a:t>obdivované osoby.</a:t>
            </a:r>
          </a:p>
          <a:p>
            <a:r>
              <a:rPr lang="cs-CZ" sz="4000" i="1" dirty="0" smtClean="0">
                <a:ln w="50800"/>
                <a:latin typeface="Viner Hand ITC" pitchFamily="66" charset="0"/>
              </a:rPr>
              <a:t> </a:t>
            </a:r>
            <a:endParaRPr lang="cs-CZ" sz="4000" i="1" dirty="0">
              <a:latin typeface="Viner Hand ITC" pitchFamily="66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1043608" y="5085184"/>
            <a:ext cx="216024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2290" name="Picture 2" descr="http://pro-zeny.showbiz.cz/wp-content/uploads/2011/09/feti%C5%A1ismus.jp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3491879" y="1340768"/>
            <a:ext cx="4608513" cy="3456385"/>
          </a:xfrm>
          <a:prstGeom prst="rect">
            <a:avLst/>
          </a:prstGeom>
          <a:noFill/>
          <a:effectLst/>
        </p:spPr>
      </p:pic>
      <p:sp>
        <p:nvSpPr>
          <p:cNvPr id="11" name="Zaoblený obdélníkový popisek 10"/>
          <p:cNvSpPr/>
          <p:nvPr/>
        </p:nvSpPr>
        <p:spPr>
          <a:xfrm>
            <a:off x="899592" y="4869160"/>
            <a:ext cx="7992888" cy="1368152"/>
          </a:xfrm>
          <a:prstGeom prst="wedgeRoundRectCallout">
            <a:avLst>
              <a:gd name="adj1" fmla="val 2933"/>
              <a:gd name="adj2" fmla="val -119579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43608" y="260648"/>
            <a:ext cx="377058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Sadismus</a:t>
            </a:r>
            <a:r>
              <a:rPr lang="cs-CZ" sz="5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</p:txBody>
      </p:sp>
      <p:pic>
        <p:nvPicPr>
          <p:cNvPr id="24578" name="Picture 2" descr="http://upload.wikimedia.org/wikipedia/commons/thumb/b/bf/Flogging_demo_folsom_2004.jpg/220px-Flogging_demo_folsom_2004.jp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3786183" y="1268760"/>
            <a:ext cx="4471960" cy="4017627"/>
          </a:xfrm>
          <a:prstGeom prst="rect">
            <a:avLst/>
          </a:prstGeom>
          <a:noFill/>
          <a:effectLst/>
        </p:spPr>
      </p:pic>
      <p:sp>
        <p:nvSpPr>
          <p:cNvPr id="6" name="Elipsa 5"/>
          <p:cNvSpPr/>
          <p:nvPr/>
        </p:nvSpPr>
        <p:spPr>
          <a:xfrm>
            <a:off x="683568" y="5733256"/>
            <a:ext cx="216024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71538" y="5429264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latin typeface="Segoe UI" pitchFamily="34" charset="0"/>
                <a:ea typeface="Segoe UI" pitchFamily="34" charset="0"/>
                <a:cs typeface="Segoe UI" pitchFamily="34" charset="0"/>
              </a:rPr>
              <a:t>Sexuální  potěšení při způsobování</a:t>
            </a:r>
          </a:p>
          <a:p>
            <a:r>
              <a:rPr lang="cs-CZ" sz="3600" i="1" dirty="0" smtClean="0">
                <a:latin typeface="Segoe UI" pitchFamily="34" charset="0"/>
                <a:ea typeface="Segoe UI" pitchFamily="34" charset="0"/>
                <a:cs typeface="Segoe UI" pitchFamily="34" charset="0"/>
                <a:hlinkClick r:id="rId4" tooltip="Bolest"/>
              </a:rPr>
              <a:t>bolesti</a:t>
            </a:r>
            <a:r>
              <a:rPr lang="cs-CZ" sz="3600" i="1" dirty="0" smtClean="0">
                <a:latin typeface="Segoe UI" pitchFamily="34" charset="0"/>
                <a:ea typeface="Segoe UI" pitchFamily="34" charset="0"/>
                <a:cs typeface="Segoe UI" pitchFamily="34" charset="0"/>
              </a:rPr>
              <a:t> partnerovi. </a:t>
            </a:r>
            <a:endParaRPr lang="cs-CZ" sz="3600" i="1" dirty="0">
              <a:latin typeface="Segoe UI" pitchFamily="34" charset="0"/>
              <a:ea typeface="Segoe UI" pitchFamily="34" charset="0"/>
              <a:cs typeface="Segoe UI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4795897"/>
            <a:ext cx="1123324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i="1" dirty="0" smtClean="0">
                <a:ln w="50800"/>
              </a:rPr>
              <a:t>  </a:t>
            </a:r>
          </a:p>
          <a:p>
            <a:r>
              <a:rPr lang="cs-CZ" sz="4000" i="1" dirty="0" smtClean="0">
                <a:ln w="50800"/>
                <a:latin typeface="Segoe UI" pitchFamily="34" charset="0"/>
                <a:ea typeface="Segoe UI" pitchFamily="34" charset="0"/>
                <a:cs typeface="Segoe UI" pitchFamily="34" charset="0"/>
              </a:rPr>
              <a:t>Obnažování pohlaví na veřejnosti.</a:t>
            </a:r>
          </a:p>
          <a:p>
            <a:endParaRPr lang="cs-CZ" sz="4400" i="1" dirty="0" smtClean="0">
              <a:ln w="5080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260648"/>
            <a:ext cx="67448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Exhibicionismus</a:t>
            </a:r>
            <a:endParaRPr lang="cs-CZ" sz="5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23554" name="Picture 2" descr="http://upload.wikimedia.org/wikipedia/commons/thumb/7/71/Exhibitionism_in_snow.jpg/220px-Exhibitionism_in_snow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4000496" y="1142984"/>
            <a:ext cx="3715863" cy="4212745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428596" y="5715016"/>
            <a:ext cx="216024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827584" y="5445224"/>
            <a:ext cx="7956376" cy="720080"/>
          </a:xfrm>
          <a:prstGeom prst="wedgeRoundRectCallout">
            <a:avLst>
              <a:gd name="adj1" fmla="val -670"/>
              <a:gd name="adj2" fmla="val -102359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27584" y="188640"/>
            <a:ext cx="35283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Pedofilie</a:t>
            </a:r>
            <a:endParaRPr lang="cs-CZ" sz="5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6" name="Picture 18" descr="C:\Users\Owner\AppData\Local\Microsoft\Windows\Temporary Internet Files\Content.IE5\KO90B14Z\MP900442476[2]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189301" y="1428736"/>
            <a:ext cx="4954600" cy="3195717"/>
          </a:xfrm>
          <a:prstGeom prst="rect">
            <a:avLst/>
          </a:prstGeom>
          <a:noFill/>
          <a:effectLst/>
        </p:spPr>
      </p:pic>
      <p:sp>
        <p:nvSpPr>
          <p:cNvPr id="7" name="Obdélník 6"/>
          <p:cNvSpPr/>
          <p:nvPr/>
        </p:nvSpPr>
        <p:spPr>
          <a:xfrm>
            <a:off x="1043608" y="5373216"/>
            <a:ext cx="846043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i="1" dirty="0" smtClean="0">
                <a:ln w="50800"/>
                <a:latin typeface="Segoe UI" pitchFamily="34" charset="0"/>
                <a:ea typeface="Segoe UI" pitchFamily="34" charset="0"/>
                <a:cs typeface="Segoe UI" pitchFamily="34" charset="0"/>
              </a:rPr>
              <a:t> Sexuální přitažlivost k dětem.  </a:t>
            </a:r>
            <a:endParaRPr lang="cs-CZ" sz="4000" dirty="0">
              <a:latin typeface="Segoe UI" pitchFamily="34" charset="0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611560" y="5589240"/>
            <a:ext cx="216024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1115616" y="5301208"/>
            <a:ext cx="7632848" cy="936104"/>
          </a:xfrm>
          <a:prstGeom prst="wedgeRoundRectCallout">
            <a:avLst>
              <a:gd name="adj1" fmla="val -4229"/>
              <a:gd name="adj2" fmla="val -128257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260648"/>
            <a:ext cx="272702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Zoofilie</a:t>
            </a:r>
            <a:endParaRPr lang="cs-CZ" sz="5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5517232"/>
            <a:ext cx="90730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i="1" dirty="0" smtClean="0">
                <a:ln w="50800"/>
                <a:latin typeface="Segoe UI" pitchFamily="34" charset="0"/>
                <a:ea typeface="Segoe UI" pitchFamily="34" charset="0"/>
                <a:cs typeface="Segoe UI" pitchFamily="34" charset="0"/>
              </a:rPr>
              <a:t> Sexuální přitažlivost ke zvířatům.  </a:t>
            </a:r>
            <a:endParaRPr lang="cs-CZ" sz="4000" dirty="0">
              <a:latin typeface="Segoe UI" pitchFamily="34" charset="0"/>
              <a:ea typeface="Segoe UI" pitchFamily="34" charset="0"/>
              <a:cs typeface="Segoe UI" pitchFamily="34" charset="0"/>
            </a:endParaRPr>
          </a:p>
        </p:txBody>
      </p:sp>
      <p:pic>
        <p:nvPicPr>
          <p:cNvPr id="8" name="Picture 7" descr="C:\Users\Owner\AppData\Local\Microsoft\Windows\Temporary Internet Files\Content.IE5\CI13UUOI\MP900403680[1]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2786050" y="1571612"/>
            <a:ext cx="4664583" cy="3291016"/>
          </a:xfrm>
          <a:prstGeom prst="rect">
            <a:avLst/>
          </a:prstGeom>
          <a:noFill/>
          <a:effectLst/>
        </p:spPr>
      </p:pic>
      <p:sp>
        <p:nvSpPr>
          <p:cNvPr id="9" name="Elipsa 8"/>
          <p:cNvSpPr/>
          <p:nvPr/>
        </p:nvSpPr>
        <p:spPr>
          <a:xfrm>
            <a:off x="251520" y="5661248"/>
            <a:ext cx="216024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 flipV="1">
            <a:off x="539552" y="5517232"/>
            <a:ext cx="8388424" cy="720080"/>
          </a:xfrm>
          <a:prstGeom prst="wedgeRoundRectCallout">
            <a:avLst>
              <a:gd name="adj1" fmla="val 5388"/>
              <a:gd name="adj2" fmla="val 111401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571604" y="2643182"/>
            <a:ext cx="562158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ln w="50800"/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     Bisexualita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00298" y="3071810"/>
            <a:ext cx="59766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Homosexualita</a:t>
            </a:r>
            <a:endParaRPr lang="cs-CZ" sz="32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714612" y="3500438"/>
            <a:ext cx="378621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ln w="50800"/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Transsexualita</a:t>
            </a:r>
            <a:endParaRPr lang="cs-CZ" sz="3200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214290"/>
            <a:ext cx="871540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 Nezapomněli jste, co je?</a:t>
            </a:r>
          </a:p>
          <a:p>
            <a:r>
              <a:rPr lang="cs-CZ" sz="4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40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357290" y="2214554"/>
            <a:ext cx="45445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      Erotomanie</a:t>
            </a:r>
            <a:r>
              <a:rPr lang="cs-CZ" sz="3200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143240" y="4000504"/>
            <a:ext cx="250033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Nekrofilie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3" name="Picture 2" descr="http://img.badman.sk/stories/2011/ilustracne/ludia/vrazda-mrtva-zena1_dreamstime.jp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6286512" y="1381111"/>
            <a:ext cx="1524011" cy="952506"/>
          </a:xfrm>
          <a:prstGeom prst="rect">
            <a:avLst/>
          </a:prstGeom>
          <a:noFill/>
          <a:effectLst/>
        </p:spPr>
      </p:pic>
      <p:pic>
        <p:nvPicPr>
          <p:cNvPr id="15" name="Picture 2" descr="http://sex-a-erotika.zdrave.cz/ir/images/zdrave_ArticleModule-Articles/981-image-91816773--ifresize-200x.jpg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928794" y="4714884"/>
            <a:ext cx="1428760" cy="1178727"/>
          </a:xfrm>
          <a:prstGeom prst="rect">
            <a:avLst/>
          </a:prstGeom>
          <a:noFill/>
          <a:effectLst/>
        </p:spPr>
      </p:pic>
      <p:pic>
        <p:nvPicPr>
          <p:cNvPr id="16" name="Picture 2" descr="C:\Users\Owner\AppData\Local\Microsoft\Windows\Temporary Internet Files\Content.IE5\V3KW042H\MP900401368[1].jpg"/>
          <p:cNvPicPr>
            <a:picLocks noChangeAspect="1"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7000893" y="2500307"/>
            <a:ext cx="1230884" cy="1248266"/>
          </a:xfrm>
          <a:prstGeom prst="rect">
            <a:avLst/>
          </a:prstGeom>
          <a:noFill/>
          <a:effectLst/>
        </p:spPr>
      </p:pic>
      <p:pic>
        <p:nvPicPr>
          <p:cNvPr id="17" name="Picture 3" descr="C:\Users\Owner\AppData\Local\Microsoft\Windows\Temporary Internet Files\Content.IE5\8EX3DBN8\MP900422962[1].jpg"/>
          <p:cNvPicPr>
            <a:picLocks noChangeAspect="1"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4600855" y="1000108"/>
            <a:ext cx="1524010" cy="1143008"/>
          </a:xfrm>
          <a:prstGeom prst="rect">
            <a:avLst/>
          </a:prstGeom>
          <a:noFill/>
          <a:effectLst/>
        </p:spPr>
      </p:pic>
      <p:pic>
        <p:nvPicPr>
          <p:cNvPr id="18" name="Picture 5" descr="http://21stoleti.cz/wp-content/uploads/bisexual-486x324.jpg"/>
          <p:cNvPicPr>
            <a:picLocks noChangeAspect="1"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642910" y="2571744"/>
            <a:ext cx="1484480" cy="1027716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857224" y="1214422"/>
            <a:ext cx="1500198" cy="1143008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7" descr="C:\Users\Owner\AppData\Local\Microsoft\Windows\Temporary Internet Files\Content.IE5\CI13UUOI\MP900403680[1].jpg"/>
          <p:cNvPicPr>
            <a:picLocks noChangeAspect="1" noChangeArrowheads="1"/>
          </p:cNvPicPr>
          <p:nvPr/>
        </p:nvPicPr>
        <p:blipFill>
          <a:blip r:embed="rId9" cstate="print"/>
          <a:stretch>
            <a:fillRect/>
          </a:stretch>
        </p:blipFill>
        <p:spPr bwMode="auto">
          <a:xfrm>
            <a:off x="3571868" y="4714884"/>
            <a:ext cx="1571636" cy="1090322"/>
          </a:xfrm>
          <a:prstGeom prst="rect">
            <a:avLst/>
          </a:prstGeom>
          <a:noFill/>
          <a:effectLst/>
        </p:spPr>
      </p:pic>
      <p:pic>
        <p:nvPicPr>
          <p:cNvPr id="21" name="Picture 2" descr="http://pro-zeny.showbiz.cz/wp-content/uploads/2011/09/feti%C5%A1ismus.jpg"/>
          <p:cNvPicPr>
            <a:picLocks noChangeAspect="1" noChangeArrowheads="1"/>
          </p:cNvPicPr>
          <p:nvPr/>
        </p:nvPicPr>
        <p:blipFill>
          <a:blip r:embed="rId10" cstate="print"/>
          <a:stretch>
            <a:fillRect/>
          </a:stretch>
        </p:blipFill>
        <p:spPr bwMode="auto">
          <a:xfrm>
            <a:off x="2714612" y="1009956"/>
            <a:ext cx="1643074" cy="1232305"/>
          </a:xfrm>
          <a:prstGeom prst="rect">
            <a:avLst/>
          </a:prstGeom>
          <a:noFill/>
          <a:effectLst/>
        </p:spPr>
      </p:pic>
      <p:pic>
        <p:nvPicPr>
          <p:cNvPr id="22" name="Picture 2" descr="http://upload.wikimedia.org/wikipedia/commons/thumb/b/bf/Flogging_demo_folsom_2004.jpg/220px-Flogging_demo_folsom_2004.jpg"/>
          <p:cNvPicPr>
            <a:picLocks noChangeAspect="1" noChangeArrowheads="1"/>
          </p:cNvPicPr>
          <p:nvPr/>
        </p:nvPicPr>
        <p:blipFill>
          <a:blip r:embed="rId11" cstate="print"/>
          <a:stretch>
            <a:fillRect/>
          </a:stretch>
        </p:blipFill>
        <p:spPr bwMode="auto">
          <a:xfrm>
            <a:off x="5347707" y="4455599"/>
            <a:ext cx="1306105" cy="1363817"/>
          </a:xfrm>
          <a:prstGeom prst="rect">
            <a:avLst/>
          </a:prstGeom>
          <a:noFill/>
          <a:effectLst/>
        </p:spPr>
      </p:pic>
      <p:pic>
        <p:nvPicPr>
          <p:cNvPr id="23" name="Picture 2" descr="http://upload.wikimedia.org/wikipedia/commons/thumb/7/71/Exhibitionism_in_snow.jpg/220px-Exhibitionism_in_snow.jpg"/>
          <p:cNvPicPr>
            <a:picLocks noChangeAspect="1" noChangeArrowheads="1"/>
          </p:cNvPicPr>
          <p:nvPr/>
        </p:nvPicPr>
        <p:blipFill>
          <a:blip r:embed="rId12" cstate="print">
            <a:lum bright="32000" contrast="55000"/>
          </a:blip>
          <a:srcRect/>
          <a:stretch>
            <a:fillRect/>
          </a:stretch>
        </p:blipFill>
        <p:spPr bwMode="auto">
          <a:xfrm>
            <a:off x="6786578" y="3929066"/>
            <a:ext cx="1428760" cy="1428760"/>
          </a:xfrm>
          <a:prstGeom prst="rect">
            <a:avLst/>
          </a:prstGeom>
          <a:noFill/>
        </p:spPr>
      </p:pic>
      <p:pic>
        <p:nvPicPr>
          <p:cNvPr id="24" name="Picture 18" descr="C:\Users\Owner\AppData\Local\Microsoft\Windows\Temporary Internet Files\Content.IE5\KO90B14Z\MP900442476[2].jpg"/>
          <p:cNvPicPr>
            <a:picLocks noChangeAspect="1" noChangeArrowheads="1"/>
          </p:cNvPicPr>
          <p:nvPr/>
        </p:nvPicPr>
        <p:blipFill>
          <a:blip r:embed="rId13" cstate="print"/>
          <a:stretch>
            <a:fillRect/>
          </a:stretch>
        </p:blipFill>
        <p:spPr bwMode="auto">
          <a:xfrm>
            <a:off x="714348" y="3714752"/>
            <a:ext cx="1364875" cy="880344"/>
          </a:xfrm>
          <a:prstGeom prst="rect">
            <a:avLst/>
          </a:prstGeom>
          <a:noFill/>
          <a:effectLst/>
        </p:spPr>
      </p:pic>
      <p:sp>
        <p:nvSpPr>
          <p:cNvPr id="25" name="Obdélník 24"/>
          <p:cNvSpPr/>
          <p:nvPr/>
        </p:nvSpPr>
        <p:spPr>
          <a:xfrm>
            <a:off x="214282" y="6072206"/>
            <a:ext cx="1035851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Spojte názvy poruch s obrázky </a:t>
            </a:r>
            <a:r>
              <a:rPr lang="cs-CZ" sz="2800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modrou čárou.</a:t>
            </a:r>
            <a:endParaRPr lang="cs-CZ" sz="2800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6286512" y="3284984"/>
            <a:ext cx="2533960" cy="720080"/>
          </a:xfrm>
          <a:prstGeom prst="rect">
            <a:avLst/>
          </a:prstGeom>
          <a:solidFill>
            <a:srgbClr val="E7C49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286512" y="5000636"/>
            <a:ext cx="2500330" cy="857256"/>
          </a:xfrm>
          <a:prstGeom prst="rect">
            <a:avLst/>
          </a:prstGeom>
          <a:solidFill>
            <a:srgbClr val="E7C49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SEXUÁLNÍ </a:t>
            </a:r>
          </a:p>
          <a:p>
            <a:r>
              <a:rPr lang="cs-CZ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PŘITAŽLIVOST</a:t>
            </a:r>
          </a:p>
          <a:p>
            <a:r>
              <a:rPr lang="cs-CZ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K DĚTEM</a:t>
            </a:r>
            <a:endParaRPr lang="cs-CZ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263680" y="4143380"/>
            <a:ext cx="2523162" cy="720080"/>
          </a:xfrm>
          <a:prstGeom prst="rect">
            <a:avLst/>
          </a:prstGeom>
          <a:solidFill>
            <a:srgbClr val="E7C49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57158" y="5143512"/>
            <a:ext cx="2643206" cy="648072"/>
          </a:xfrm>
          <a:prstGeom prst="rect">
            <a:avLst/>
          </a:prstGeom>
          <a:solidFill>
            <a:srgbClr val="E7C49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57158" y="4214818"/>
            <a:ext cx="2643206" cy="720080"/>
          </a:xfrm>
          <a:prstGeom prst="rect">
            <a:avLst/>
          </a:prstGeom>
          <a:solidFill>
            <a:srgbClr val="E7C49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23528" y="3284984"/>
            <a:ext cx="2676836" cy="715520"/>
          </a:xfrm>
          <a:prstGeom prst="rect">
            <a:avLst/>
          </a:prstGeom>
          <a:solidFill>
            <a:srgbClr val="E7C49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23528" y="3284984"/>
            <a:ext cx="231024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OBNAŽUJE SE NA </a:t>
            </a:r>
          </a:p>
          <a:p>
            <a:r>
              <a:rPr lang="cs-CZ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VEŘEJNOSTI</a:t>
            </a:r>
            <a:endParaRPr lang="cs-CZ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57158" y="4214819"/>
            <a:ext cx="2428892" cy="642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UKÁJÍ SE BOLESTÍ </a:t>
            </a:r>
          </a:p>
          <a:p>
            <a:r>
              <a:rPr lang="cs-CZ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PARTNERA</a:t>
            </a:r>
            <a:endParaRPr lang="cs-CZ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57158" y="5286388"/>
            <a:ext cx="25555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UKÁJÍ SE ČICHÁNÍM</a:t>
            </a:r>
            <a:endParaRPr lang="cs-CZ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500826" y="4214818"/>
            <a:ext cx="16209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NEMÁ RÁD SEX</a:t>
            </a:r>
            <a:endParaRPr lang="cs-CZ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429388" y="3286124"/>
            <a:ext cx="2320943" cy="646331"/>
          </a:xfrm>
          <a:prstGeom prst="rect">
            <a:avLst/>
          </a:prstGeom>
          <a:solidFill>
            <a:srgbClr val="E7C491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SEXUÁLNÍ VZTAH </a:t>
            </a:r>
          </a:p>
          <a:p>
            <a:r>
              <a:rPr lang="cs-CZ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 MRTVOLÁM</a:t>
            </a:r>
            <a:endParaRPr lang="cs-CZ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6" name="Picture 18" descr="C:\Users\Owner\AppData\Local\Microsoft\Windows\Temporary Internet Files\Content.IE5\KO90B14Z\MP900442476[2].jp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3143240" y="2000240"/>
            <a:ext cx="3000396" cy="3550650"/>
          </a:xfrm>
          <a:prstGeom prst="rect">
            <a:avLst/>
          </a:prstGeom>
          <a:noFill/>
          <a:effectLst/>
        </p:spPr>
      </p:pic>
      <p:sp>
        <p:nvSpPr>
          <p:cNvPr id="26" name="Obdélník 25"/>
          <p:cNvSpPr/>
          <p:nvPr/>
        </p:nvSpPr>
        <p:spPr>
          <a:xfrm>
            <a:off x="827584" y="285728"/>
            <a:ext cx="831641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 je pro muže na obrázku typické? </a:t>
            </a:r>
          </a:p>
          <a:p>
            <a:r>
              <a:rPr lang="cs-CZ" sz="36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Označ rámeček </a:t>
            </a:r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modře.</a:t>
            </a:r>
            <a:endParaRPr lang="cs-CZ" sz="3600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Zástupný symbol pro obsah 2"/>
          <p:cNvSpPr txBox="1">
            <a:spLocks/>
          </p:cNvSpPr>
          <p:nvPr/>
        </p:nvSpPr>
        <p:spPr>
          <a:xfrm>
            <a:off x="0" y="1916832"/>
            <a:ext cx="8624888" cy="115170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331640" y="2420888"/>
          <a:ext cx="6701608" cy="4210810"/>
        </p:xfrm>
        <a:graphic>
          <a:graphicData uri="http://schemas.openxmlformats.org/drawingml/2006/table">
            <a:tbl>
              <a:tblPr/>
              <a:tblGrid>
                <a:gridCol w="691951"/>
                <a:gridCol w="6009657"/>
              </a:tblGrid>
              <a:tr h="15937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latin typeface="Calibri"/>
                          <a:ea typeface="Calibri"/>
                          <a:cs typeface="Times New Roman"/>
                        </a:rPr>
                        <a:t>list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latin typeface="Calibri"/>
                          <a:ea typeface="Calibri"/>
                          <a:cs typeface="Times New Roman"/>
                        </a:rPr>
                        <a:t>zdroj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60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Calibri"/>
                          <a:ea typeface="Calibri"/>
                          <a:cs typeface="Times New Roman"/>
                        </a:rPr>
                        <a:t>5</a:t>
                      </a: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latin typeface="Calibri"/>
                          <a:ea typeface="Calibri"/>
                          <a:cs typeface="Times New Roman"/>
                        </a:rPr>
                        <a:t>Dovolená-http://www.</a:t>
                      </a:r>
                      <a:r>
                        <a:rPr lang="cs-CZ" sz="800" dirty="0" err="1" smtClean="0">
                          <a:latin typeface="Calibri"/>
                          <a:ea typeface="Calibri"/>
                          <a:cs typeface="Times New Roman"/>
                        </a:rPr>
                        <a:t>gify.nou.cz</a:t>
                      </a:r>
                      <a:r>
                        <a:rPr lang="cs-CZ" sz="800" dirty="0" smtClean="0">
                          <a:latin typeface="Calibri"/>
                          <a:ea typeface="Calibri"/>
                          <a:cs typeface="Times New Roman"/>
                        </a:rPr>
                        <a:t>/lid_dovolena_soubory/li30.gif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84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Calibri"/>
                          <a:ea typeface="Calibri"/>
                          <a:cs typeface="Times New Roman"/>
                        </a:rPr>
                        <a:t>6, 17</a:t>
                      </a: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Bisexuálové. In: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Wikipedia</a:t>
                      </a:r>
                      <a:r>
                        <a:rPr lang="cs-CZ" sz="800" i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800" i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free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encyclopedia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[online]. San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Francisco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(CA):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Wikimedia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Foundation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, 2001- [cit. 2014-09-13]. Dostupné z: </a:t>
                      </a:r>
                      <a:r>
                        <a:rPr lang="cs-CZ" sz="800" u="none" strike="noStrike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4"/>
                        </a:rPr>
                        <a:t>http://en.wikipedia.org/wiki/Bisexuality#mediaviewer/File:Male_and_female_sign.svg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56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Calibri"/>
                          <a:ea typeface="Calibri"/>
                          <a:cs typeface="Times New Roman"/>
                        </a:rPr>
                        <a:t>7, 17</a:t>
                      </a: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Lesby. In: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Wikipedia</a:t>
                      </a:r>
                      <a:r>
                        <a:rPr lang="cs-CZ" sz="800" i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800" i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free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encyclopedia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[online]. San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Francisco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(CA):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Wikimedia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Foundation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, 2001- [cit. 2014-09-13]. Dostupné z: </a:t>
                      </a:r>
                      <a:r>
                        <a:rPr lang="cs-CZ" sz="800" u="none" strike="noStrike" dirty="0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5"/>
                        </a:rPr>
                        <a:t>http://de.</a:t>
                      </a:r>
                      <a:r>
                        <a:rPr lang="cs-CZ" sz="800" u="none" strike="noStrike" dirty="0" err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5"/>
                        </a:rPr>
                        <a:t>wikipedia.org</a:t>
                      </a:r>
                      <a:r>
                        <a:rPr lang="cs-CZ" sz="800" u="none" strike="noStrike" dirty="0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5"/>
                        </a:rPr>
                        <a:t>/</a:t>
                      </a:r>
                      <a:r>
                        <a:rPr lang="cs-CZ" sz="800" u="none" strike="noStrike" dirty="0" err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5"/>
                        </a:rPr>
                        <a:t>wiki</a:t>
                      </a:r>
                      <a:r>
                        <a:rPr lang="cs-CZ" sz="800" u="none" strike="noStrike" dirty="0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5"/>
                        </a:rPr>
                        <a:t>/</a:t>
                      </a:r>
                      <a:r>
                        <a:rPr lang="cs-CZ" sz="800" u="none" strike="noStrike" dirty="0" err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5"/>
                        </a:rPr>
                        <a:t>Spanking</a:t>
                      </a:r>
                      <a:r>
                        <a:rPr lang="cs-CZ" sz="800" u="none" strike="noStrike" dirty="0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5"/>
                        </a:rPr>
                        <a:t>#</a:t>
                      </a:r>
                      <a:r>
                        <a:rPr lang="cs-CZ" sz="800" u="none" strike="noStrike" dirty="0" err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5"/>
                        </a:rPr>
                        <a:t>mediaviewer</a:t>
                      </a:r>
                      <a:r>
                        <a:rPr lang="cs-CZ" sz="800" u="none" strike="noStrike" dirty="0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5"/>
                        </a:rPr>
                        <a:t>/</a:t>
                      </a:r>
                      <a:r>
                        <a:rPr lang="cs-CZ" sz="800" u="none" strike="noStrike" dirty="0" err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5"/>
                        </a:rPr>
                        <a:t>File</a:t>
                      </a:r>
                      <a:r>
                        <a:rPr lang="cs-CZ" sz="800" u="none" strike="noStrike" dirty="0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5"/>
                        </a:rPr>
                        <a:t>:S%26M_</a:t>
                      </a:r>
                      <a:r>
                        <a:rPr lang="cs-CZ" sz="800" u="none" strike="noStrike" dirty="0" err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5"/>
                        </a:rPr>
                        <a:t>Dungeon</a:t>
                      </a:r>
                      <a:r>
                        <a:rPr lang="cs-CZ" sz="800" u="none" strike="noStrike" dirty="0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5"/>
                        </a:rPr>
                        <a:t>_2_by_David_</a:t>
                      </a:r>
                      <a:r>
                        <a:rPr lang="cs-CZ" sz="800" u="none" strike="noStrike" dirty="0" err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5"/>
                        </a:rPr>
                        <a:t>Shankbone.jpg</a:t>
                      </a:r>
                      <a:endParaRPr lang="cs-CZ" sz="800" u="none" strike="noStrike" dirty="0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84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Calibri"/>
                          <a:ea typeface="Calibri"/>
                          <a:cs typeface="Times New Roman"/>
                        </a:rPr>
                        <a:t>8, 17</a:t>
                      </a: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Gay. In: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Wikipedia</a:t>
                      </a:r>
                      <a:r>
                        <a:rPr lang="cs-CZ" sz="800" i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800" i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free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encyclopedia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[online]. San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Francisco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(CA):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Wikimedia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Foundation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, 2001- [cit. 2014-09-13]. Dostupné z: </a:t>
                      </a:r>
                      <a:r>
                        <a:rPr lang="cs-CZ" sz="800" u="none" strike="noStrike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6"/>
                        </a:rPr>
                        <a:t>http://en.wikipedia.org/wiki/Same-sex_marriage#mediaviewer/File:Major_Alan_G._Roger_at_Same-Sex_Wedding_Ceremony.jpg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1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Calibri"/>
                          <a:ea typeface="Calibri"/>
                          <a:cs typeface="Times New Roman"/>
                        </a:rPr>
                        <a:t>9, 10, 17</a:t>
                      </a: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Soukromý archiv autorky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2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Calibri"/>
                          <a:ea typeface="Calibri"/>
                          <a:cs typeface="Times New Roman"/>
                        </a:rPr>
                        <a:t>11, 17</a:t>
                      </a: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Mrtvola. In: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Wikipedia</a:t>
                      </a:r>
                      <a:r>
                        <a:rPr lang="cs-CZ" sz="800" i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800" i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free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encyclopedia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[online]. San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Francisco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(CA):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Wikimedia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Foundation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, 2001- [cit. 2014-09-13]. Dostupné z: </a:t>
                      </a:r>
                      <a:r>
                        <a:rPr lang="cs-CZ" sz="800" u="none" strike="noStrike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7"/>
                        </a:rPr>
                        <a:t>http://en.wikipedia.org/wiki/Murder#mediaviewer/File:Jakub_Schikaneder_-_Murder_in_the_House.JPG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60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Calibri"/>
                          <a:ea typeface="Calibri"/>
                          <a:cs typeface="Times New Roman"/>
                        </a:rPr>
                        <a:t>12, 17</a:t>
                      </a: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Soukromý archiv autorky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84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Calibri"/>
                          <a:ea typeface="Calibri"/>
                          <a:cs typeface="Times New Roman"/>
                        </a:rPr>
                        <a:t>13, 17</a:t>
                      </a: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Bsdm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. In: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Wikipedia</a:t>
                      </a:r>
                      <a:r>
                        <a:rPr lang="cs-CZ" sz="800" i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800" i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free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encyclopedia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[online]. San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Francisco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(CA):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Wikimedia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Foundation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, 2001- [cit. 2014-09-13]. Dostupné z: </a:t>
                      </a:r>
                      <a:r>
                        <a:rPr lang="cs-CZ" sz="800" u="none" strike="noStrike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8"/>
                        </a:rPr>
                        <a:t>http://en.wikipedia.org/wiki/BDSM#mediaviewer/File:Mairne_in_the_Basement_Bondage.jpg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84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Calibri"/>
                          <a:ea typeface="Calibri"/>
                          <a:cs typeface="Times New Roman"/>
                        </a:rPr>
                        <a:t>14, 17, 18</a:t>
                      </a: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Exhibicionismus-. In: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Wikipedia</a:t>
                      </a:r>
                      <a:r>
                        <a:rPr lang="cs-CZ" sz="800" i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800" i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free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encyclopedia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[online]. San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Francisco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(CA):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Wikimedia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Foundation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, 2001- [cit. 2014-09-13]. Dostupné z: </a:t>
                      </a:r>
                      <a:r>
                        <a:rPr lang="cs-CZ" sz="800" u="none" strike="noStrike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9"/>
                        </a:rPr>
                        <a:t>http://cs.wikipedia.org/wiki/Exhibicionismus#mediaviewer/File:Exhibitionism_in_snow.jpg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84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Calibri"/>
                          <a:ea typeface="Calibri"/>
                          <a:cs typeface="Times New Roman"/>
                        </a:rPr>
                        <a:t>15, 17</a:t>
                      </a: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Děti. In: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Wikipedia</a:t>
                      </a:r>
                      <a:r>
                        <a:rPr lang="cs-CZ" sz="800" i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800" i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free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encyclopedia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[online]. San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Francisco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(CA):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Wikimedia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Foundation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, 2001- [cit. 2014-09-13]. Dostupné z: </a:t>
                      </a:r>
                      <a:r>
                        <a:rPr lang="cs-CZ" sz="800" u="none" strike="noStrike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10"/>
                        </a:rPr>
                        <a:t>http://en.wikipedia.org/wiki/Child#mediaviewer/File:Kosovar_Albanian_children.jpg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2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Calibri"/>
                          <a:ea typeface="Calibri"/>
                          <a:cs typeface="Times New Roman"/>
                        </a:rPr>
                        <a:t>16, 17</a:t>
                      </a: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Zoofilie. In: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Wikipedia</a:t>
                      </a:r>
                      <a:r>
                        <a:rPr lang="cs-CZ" sz="800" i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800" i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free </a:t>
                      </a:r>
                      <a:r>
                        <a:rPr lang="cs-CZ" sz="800" i="1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encyclopedia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[online]. San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Francisco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(CA):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Wikimedia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Foundation</a:t>
                      </a: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, 2001- [cit. 2014-09-13]. Dostupné z: </a:t>
                      </a:r>
                      <a:r>
                        <a:rPr lang="cs-CZ" sz="800" u="none" strike="noStrike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  <a:hlinkClick r:id="rId11"/>
                        </a:rPr>
                        <a:t>http://en.wikipedia.org/wiki/Zoophilia#mediaviewer/File:%C3%89douard-Henri_Avril_%2828%29.jpg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969" marR="519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1709</TotalTime>
  <Words>624</Words>
  <Application>Microsoft Office PowerPoint</Application>
  <PresentationFormat>Předvádění na obrazovce (4:3)</PresentationFormat>
  <Paragraphs>122</Paragraphs>
  <Slides>18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MJ</dc:creator>
  <cp:lastModifiedBy>Dum</cp:lastModifiedBy>
  <cp:revision>195</cp:revision>
  <dcterms:created xsi:type="dcterms:W3CDTF">2013-05-16T17:50:54Z</dcterms:created>
  <dcterms:modified xsi:type="dcterms:W3CDTF">2014-09-18T10:30:50Z</dcterms:modified>
</cp:coreProperties>
</file>